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tiff" ContentType="image/tiff"/>
  <Default Extension="vml" ContentType="application/vnd.openxmlformats-officedocument.vmlDrawing"/>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tags/tag1.xml" ContentType="application/vnd.openxmlformats-officedocument.presentationml.tags+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1"/>
  </p:notesMasterIdLst>
  <p:handoutMasterIdLst>
    <p:handoutMasterId r:id="rId122"/>
  </p:handoutMasterIdLst>
  <p:sldIdLst>
    <p:sldId id="376" r:id="rId2"/>
    <p:sldId id="389" r:id="rId3"/>
    <p:sldId id="409" r:id="rId4"/>
    <p:sldId id="410" r:id="rId5"/>
    <p:sldId id="412" r:id="rId6"/>
    <p:sldId id="413" r:id="rId7"/>
    <p:sldId id="414" r:id="rId8"/>
    <p:sldId id="513" r:id="rId9"/>
    <p:sldId id="646" r:id="rId10"/>
    <p:sldId id="509" r:id="rId11"/>
    <p:sldId id="650" r:id="rId12"/>
    <p:sldId id="647" r:id="rId13"/>
    <p:sldId id="648" r:id="rId14"/>
    <p:sldId id="649" r:id="rId15"/>
    <p:sldId id="510" r:id="rId16"/>
    <p:sldId id="511" r:id="rId17"/>
    <p:sldId id="512" r:id="rId18"/>
    <p:sldId id="618" r:id="rId19"/>
    <p:sldId id="619" r:id="rId20"/>
    <p:sldId id="651" r:id="rId21"/>
    <p:sldId id="652" r:id="rId22"/>
    <p:sldId id="653" r:id="rId23"/>
    <p:sldId id="654" r:id="rId24"/>
    <p:sldId id="655" r:id="rId25"/>
    <p:sldId id="656" r:id="rId26"/>
    <p:sldId id="620" r:id="rId27"/>
    <p:sldId id="497" r:id="rId28"/>
    <p:sldId id="498" r:id="rId29"/>
    <p:sldId id="499" r:id="rId30"/>
    <p:sldId id="500" r:id="rId31"/>
    <p:sldId id="501" r:id="rId32"/>
    <p:sldId id="502" r:id="rId33"/>
    <p:sldId id="503" r:id="rId34"/>
    <p:sldId id="504" r:id="rId35"/>
    <p:sldId id="505" r:id="rId36"/>
    <p:sldId id="318" r:id="rId37"/>
    <p:sldId id="514" r:id="rId38"/>
    <p:sldId id="515" r:id="rId39"/>
    <p:sldId id="516" r:id="rId40"/>
    <p:sldId id="519" r:id="rId41"/>
    <p:sldId id="521" r:id="rId42"/>
    <p:sldId id="600" r:id="rId43"/>
    <p:sldId id="518" r:id="rId44"/>
    <p:sldId id="323" r:id="rId45"/>
    <p:sldId id="517" r:id="rId46"/>
    <p:sldId id="601" r:id="rId47"/>
    <p:sldId id="526" r:id="rId48"/>
    <p:sldId id="527" r:id="rId49"/>
    <p:sldId id="528" r:id="rId50"/>
    <p:sldId id="604" r:id="rId51"/>
    <p:sldId id="603" r:id="rId52"/>
    <p:sldId id="529" r:id="rId53"/>
    <p:sldId id="530" r:id="rId54"/>
    <p:sldId id="531" r:id="rId55"/>
    <p:sldId id="533" r:id="rId56"/>
    <p:sldId id="534" r:id="rId57"/>
    <p:sldId id="606" r:id="rId58"/>
    <p:sldId id="547" r:id="rId59"/>
    <p:sldId id="544" r:id="rId60"/>
    <p:sldId id="548" r:id="rId61"/>
    <p:sldId id="586" r:id="rId62"/>
    <p:sldId id="587" r:id="rId63"/>
    <p:sldId id="542" r:id="rId64"/>
    <p:sldId id="549" r:id="rId65"/>
    <p:sldId id="546" r:id="rId66"/>
    <p:sldId id="550" r:id="rId67"/>
    <p:sldId id="552" r:id="rId68"/>
    <p:sldId id="608" r:id="rId69"/>
    <p:sldId id="553" r:id="rId70"/>
    <p:sldId id="554" r:id="rId71"/>
    <p:sldId id="555" r:id="rId72"/>
    <p:sldId id="610" r:id="rId73"/>
    <p:sldId id="562" r:id="rId74"/>
    <p:sldId id="563" r:id="rId75"/>
    <p:sldId id="564" r:id="rId76"/>
    <p:sldId id="616" r:id="rId77"/>
    <p:sldId id="615" r:id="rId78"/>
    <p:sldId id="589" r:id="rId79"/>
    <p:sldId id="590" r:id="rId80"/>
    <p:sldId id="591" r:id="rId81"/>
    <p:sldId id="592" r:id="rId82"/>
    <p:sldId id="612" r:id="rId83"/>
    <p:sldId id="567" r:id="rId84"/>
    <p:sldId id="568" r:id="rId85"/>
    <p:sldId id="569" r:id="rId86"/>
    <p:sldId id="570" r:id="rId87"/>
    <p:sldId id="571" r:id="rId88"/>
    <p:sldId id="572" r:id="rId89"/>
    <p:sldId id="614" r:id="rId90"/>
    <p:sldId id="573" r:id="rId91"/>
    <p:sldId id="574" r:id="rId92"/>
    <p:sldId id="575" r:id="rId93"/>
    <p:sldId id="588" r:id="rId94"/>
    <p:sldId id="596" r:id="rId95"/>
    <p:sldId id="593" r:id="rId96"/>
    <p:sldId id="594" r:id="rId97"/>
    <p:sldId id="595" r:id="rId98"/>
    <p:sldId id="584" r:id="rId99"/>
    <p:sldId id="628" r:id="rId100"/>
    <p:sldId id="622" r:id="rId101"/>
    <p:sldId id="623" r:id="rId102"/>
    <p:sldId id="624" r:id="rId103"/>
    <p:sldId id="625" r:id="rId104"/>
    <p:sldId id="626" r:id="rId105"/>
    <p:sldId id="627" r:id="rId106"/>
    <p:sldId id="631" r:id="rId107"/>
    <p:sldId id="632" r:id="rId108"/>
    <p:sldId id="633" r:id="rId109"/>
    <p:sldId id="634" r:id="rId110"/>
    <p:sldId id="636" r:id="rId111"/>
    <p:sldId id="637" r:id="rId112"/>
    <p:sldId id="638" r:id="rId113"/>
    <p:sldId id="639" r:id="rId114"/>
    <p:sldId id="640" r:id="rId115"/>
    <p:sldId id="641" r:id="rId116"/>
    <p:sldId id="642" r:id="rId117"/>
    <p:sldId id="643" r:id="rId118"/>
    <p:sldId id="644" r:id="rId119"/>
    <p:sldId id="645" r:id="rId12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76DAD"/>
    <a:srgbClr val="0D78C9"/>
    <a:srgbClr val="024C84"/>
    <a:srgbClr val="993200"/>
    <a:srgbClr val="4D4E44"/>
    <a:srgbClr val="176338"/>
    <a:srgbClr val="0F5D3F"/>
    <a:srgbClr val="ABC8D1"/>
    <a:srgbClr val="1B3049"/>
    <a:srgbClr val="5D3E3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959" autoAdjust="0"/>
    <p:restoredTop sz="84422" autoAdjust="0"/>
  </p:normalViewPr>
  <p:slideViewPr>
    <p:cSldViewPr>
      <p:cViewPr varScale="1">
        <p:scale>
          <a:sx n="112" d="100"/>
          <a:sy n="112" d="100"/>
        </p:scale>
        <p:origin x="-1560" y="-90"/>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notesViewPr>
    <p:cSldViewPr>
      <p:cViewPr varScale="1">
        <p:scale>
          <a:sx n="95" d="100"/>
          <a:sy n="95" d="100"/>
        </p:scale>
        <p:origin x="-2928" y="-10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slide" Target="slides/slide117.xml"/><Relationship Id="rId12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s>
</file>

<file path=ppt/diagrams/colors1.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687301C-290E-4CDF-B87F-07529B3F5FD6}" type="doc">
      <dgm:prSet loTypeId="urn:microsoft.com/office/officeart/2005/8/layout/chevron1" loCatId="process" qsTypeId="urn:microsoft.com/office/officeart/2005/8/quickstyle/simple3" qsCatId="simple" csTypeId="urn:microsoft.com/office/officeart/2005/8/colors/accent1_4" csCatId="accent1" phldr="1"/>
      <dgm:spPr/>
    </dgm:pt>
    <dgm:pt modelId="{635157F9-3996-4BB0-B8C0-B5467ACE4B11}">
      <dgm:prSet phldrT="[Text]" custT="1"/>
      <dgm:spPr/>
      <dgm:t>
        <a:bodyPr/>
        <a:lstStyle/>
        <a:p>
          <a:r>
            <a:rPr lang="en-US" sz="2000" dirty="0" smtClean="0"/>
            <a:t>Model Requirements</a:t>
          </a:r>
          <a:endParaRPr lang="en-US" sz="2000" dirty="0"/>
        </a:p>
      </dgm:t>
    </dgm:pt>
    <dgm:pt modelId="{F771796C-36A8-4F7F-95AC-60B5B6ADBC7E}" type="parTrans" cxnId="{98997EB4-7C18-4025-90C4-9057F1F03A7F}">
      <dgm:prSet/>
      <dgm:spPr/>
      <dgm:t>
        <a:bodyPr/>
        <a:lstStyle/>
        <a:p>
          <a:endParaRPr lang="en-US" sz="2000"/>
        </a:p>
      </dgm:t>
    </dgm:pt>
    <dgm:pt modelId="{65460663-C6A1-402E-AF46-E772ADA57C9D}" type="sibTrans" cxnId="{98997EB4-7C18-4025-90C4-9057F1F03A7F}">
      <dgm:prSet/>
      <dgm:spPr/>
      <dgm:t>
        <a:bodyPr/>
        <a:lstStyle/>
        <a:p>
          <a:endParaRPr lang="en-US" sz="2000"/>
        </a:p>
      </dgm:t>
    </dgm:pt>
    <dgm:pt modelId="{30EB3465-3204-4A7F-BEF0-458E71377BC3}">
      <dgm:prSet phldrT="[Text]" custT="1"/>
      <dgm:spPr/>
      <dgm:t>
        <a:bodyPr/>
        <a:lstStyle/>
        <a:p>
          <a:r>
            <a:rPr lang="en-US" sz="2000" dirty="0" smtClean="0"/>
            <a:t>Prove Design Correctness</a:t>
          </a:r>
          <a:endParaRPr lang="en-US" sz="2000" dirty="0"/>
        </a:p>
      </dgm:t>
    </dgm:pt>
    <dgm:pt modelId="{3BE323A8-C892-48E3-AD62-90D6F19704D6}" type="parTrans" cxnId="{F90D4EB3-D58D-47BA-AC92-CCD1DF6A9850}">
      <dgm:prSet/>
      <dgm:spPr/>
      <dgm:t>
        <a:bodyPr/>
        <a:lstStyle/>
        <a:p>
          <a:endParaRPr lang="en-US" sz="2000"/>
        </a:p>
      </dgm:t>
    </dgm:pt>
    <dgm:pt modelId="{5BCFEC34-275C-4329-B97D-F5D1E6C180EE}" type="sibTrans" cxnId="{F90D4EB3-D58D-47BA-AC92-CCD1DF6A9850}">
      <dgm:prSet/>
      <dgm:spPr/>
      <dgm:t>
        <a:bodyPr/>
        <a:lstStyle/>
        <a:p>
          <a:endParaRPr lang="en-US" sz="2000"/>
        </a:p>
      </dgm:t>
    </dgm:pt>
    <dgm:pt modelId="{AE09CD76-6229-4094-9CF8-95099D147468}" type="pres">
      <dgm:prSet presAssocID="{3687301C-290E-4CDF-B87F-07529B3F5FD6}" presName="Name0" presStyleCnt="0">
        <dgm:presLayoutVars>
          <dgm:dir/>
          <dgm:animLvl val="lvl"/>
          <dgm:resizeHandles val="exact"/>
        </dgm:presLayoutVars>
      </dgm:prSet>
      <dgm:spPr/>
    </dgm:pt>
    <dgm:pt modelId="{0C1168E5-81A9-45B2-A0BE-7192FF21751A}" type="pres">
      <dgm:prSet presAssocID="{635157F9-3996-4BB0-B8C0-B5467ACE4B11}" presName="parTxOnly" presStyleLbl="node1" presStyleIdx="0" presStyleCnt="2">
        <dgm:presLayoutVars>
          <dgm:chMax val="0"/>
          <dgm:chPref val="0"/>
          <dgm:bulletEnabled val="1"/>
        </dgm:presLayoutVars>
      </dgm:prSet>
      <dgm:spPr/>
      <dgm:t>
        <a:bodyPr/>
        <a:lstStyle/>
        <a:p>
          <a:endParaRPr lang="en-US"/>
        </a:p>
      </dgm:t>
    </dgm:pt>
    <dgm:pt modelId="{1D9C7932-484D-443C-88FE-0DEBE52467F4}" type="pres">
      <dgm:prSet presAssocID="{65460663-C6A1-402E-AF46-E772ADA57C9D}" presName="parTxOnlySpace" presStyleCnt="0"/>
      <dgm:spPr/>
    </dgm:pt>
    <dgm:pt modelId="{DCAEDAA8-D288-4300-8F08-E967AD23D2F4}" type="pres">
      <dgm:prSet presAssocID="{30EB3465-3204-4A7F-BEF0-458E71377BC3}" presName="parTxOnly" presStyleLbl="node1" presStyleIdx="1" presStyleCnt="2">
        <dgm:presLayoutVars>
          <dgm:chMax val="0"/>
          <dgm:chPref val="0"/>
          <dgm:bulletEnabled val="1"/>
        </dgm:presLayoutVars>
      </dgm:prSet>
      <dgm:spPr/>
      <dgm:t>
        <a:bodyPr/>
        <a:lstStyle/>
        <a:p>
          <a:endParaRPr lang="en-US"/>
        </a:p>
      </dgm:t>
    </dgm:pt>
  </dgm:ptLst>
  <dgm:cxnLst>
    <dgm:cxn modelId="{98997EB4-7C18-4025-90C4-9057F1F03A7F}" srcId="{3687301C-290E-4CDF-B87F-07529B3F5FD6}" destId="{635157F9-3996-4BB0-B8C0-B5467ACE4B11}" srcOrd="0" destOrd="0" parTransId="{F771796C-36A8-4F7F-95AC-60B5B6ADBC7E}" sibTransId="{65460663-C6A1-402E-AF46-E772ADA57C9D}"/>
    <dgm:cxn modelId="{3470CF96-05D4-44E3-840A-814474C4B747}" type="presOf" srcId="{3687301C-290E-4CDF-B87F-07529B3F5FD6}" destId="{AE09CD76-6229-4094-9CF8-95099D147468}" srcOrd="0" destOrd="0" presId="urn:microsoft.com/office/officeart/2005/8/layout/chevron1"/>
    <dgm:cxn modelId="{F90D4EB3-D58D-47BA-AC92-CCD1DF6A9850}" srcId="{3687301C-290E-4CDF-B87F-07529B3F5FD6}" destId="{30EB3465-3204-4A7F-BEF0-458E71377BC3}" srcOrd="1" destOrd="0" parTransId="{3BE323A8-C892-48E3-AD62-90D6F19704D6}" sibTransId="{5BCFEC34-275C-4329-B97D-F5D1E6C180EE}"/>
    <dgm:cxn modelId="{8764EE7B-E8A4-4848-95C6-A2252288B9F3}" type="presOf" srcId="{30EB3465-3204-4A7F-BEF0-458E71377BC3}" destId="{DCAEDAA8-D288-4300-8F08-E967AD23D2F4}" srcOrd="0" destOrd="0" presId="urn:microsoft.com/office/officeart/2005/8/layout/chevron1"/>
    <dgm:cxn modelId="{EA9CE38B-C9F3-402B-90DE-414CDEA44A78}" type="presOf" srcId="{635157F9-3996-4BB0-B8C0-B5467ACE4B11}" destId="{0C1168E5-81A9-45B2-A0BE-7192FF21751A}" srcOrd="0" destOrd="0" presId="urn:microsoft.com/office/officeart/2005/8/layout/chevron1"/>
    <dgm:cxn modelId="{D5A6C32B-603E-4143-9E88-37DBA08E227F}" type="presParOf" srcId="{AE09CD76-6229-4094-9CF8-95099D147468}" destId="{0C1168E5-81A9-45B2-A0BE-7192FF21751A}" srcOrd="0" destOrd="0" presId="urn:microsoft.com/office/officeart/2005/8/layout/chevron1"/>
    <dgm:cxn modelId="{470CA13C-8E91-44AD-B219-C4878DD16B84}" type="presParOf" srcId="{AE09CD76-6229-4094-9CF8-95099D147468}" destId="{1D9C7932-484D-443C-88FE-0DEBE52467F4}" srcOrd="1" destOrd="0" presId="urn:microsoft.com/office/officeart/2005/8/layout/chevron1"/>
    <dgm:cxn modelId="{C7BE0860-ED00-40FD-A8B6-D9588FF6BA59}" type="presParOf" srcId="{AE09CD76-6229-4094-9CF8-95099D147468}" destId="{DCAEDAA8-D288-4300-8F08-E967AD23D2F4}" srcOrd="2"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1168E5-81A9-45B2-A0BE-7192FF21751A}">
      <dsp:nvSpPr>
        <dsp:cNvPr id="0" name=""/>
        <dsp:cNvSpPr/>
      </dsp:nvSpPr>
      <dsp:spPr>
        <a:xfrm>
          <a:off x="4286" y="0"/>
          <a:ext cx="2562225" cy="792087"/>
        </a:xfrm>
        <a:prstGeom prst="chevron">
          <a:avLst/>
        </a:prstGeom>
        <a:gradFill rotWithShape="0">
          <a:gsLst>
            <a:gs pos="0">
              <a:schemeClr val="accent1">
                <a:shade val="50000"/>
                <a:hueOff val="0"/>
                <a:satOff val="0"/>
                <a:lumOff val="0"/>
                <a:alphaOff val="0"/>
                <a:tint val="50000"/>
                <a:satMod val="300000"/>
              </a:schemeClr>
            </a:gs>
            <a:gs pos="35000">
              <a:schemeClr val="accent1">
                <a:shade val="50000"/>
                <a:hueOff val="0"/>
                <a:satOff val="0"/>
                <a:lumOff val="0"/>
                <a:alphaOff val="0"/>
                <a:tint val="37000"/>
                <a:satMod val="300000"/>
              </a:schemeClr>
            </a:gs>
            <a:gs pos="100000">
              <a:schemeClr val="accent1">
                <a:shade val="50000"/>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0010" tIns="26670" rIns="26670" bIns="26670" numCol="1" spcCol="1270" anchor="ctr" anchorCtr="0">
          <a:noAutofit/>
        </a:bodyPr>
        <a:lstStyle/>
        <a:p>
          <a:pPr lvl="0" algn="ctr" defTabSz="889000">
            <a:lnSpc>
              <a:spcPct val="90000"/>
            </a:lnSpc>
            <a:spcBef>
              <a:spcPct val="0"/>
            </a:spcBef>
            <a:spcAft>
              <a:spcPct val="35000"/>
            </a:spcAft>
          </a:pPr>
          <a:r>
            <a:rPr lang="en-US" sz="2000" kern="1200" dirty="0" smtClean="0"/>
            <a:t>Model Requirements</a:t>
          </a:r>
          <a:endParaRPr lang="en-US" sz="2000" kern="1200" dirty="0"/>
        </a:p>
      </dsp:txBody>
      <dsp:txXfrm>
        <a:off x="400330" y="0"/>
        <a:ext cx="1770138" cy="792087"/>
      </dsp:txXfrm>
    </dsp:sp>
    <dsp:sp modelId="{DCAEDAA8-D288-4300-8F08-E967AD23D2F4}">
      <dsp:nvSpPr>
        <dsp:cNvPr id="0" name=""/>
        <dsp:cNvSpPr/>
      </dsp:nvSpPr>
      <dsp:spPr>
        <a:xfrm>
          <a:off x="2310288" y="0"/>
          <a:ext cx="2562225" cy="792087"/>
        </a:xfrm>
        <a:prstGeom prst="chevron">
          <a:avLst/>
        </a:prstGeom>
        <a:gradFill rotWithShape="0">
          <a:gsLst>
            <a:gs pos="0">
              <a:schemeClr val="accent1">
                <a:shade val="50000"/>
                <a:hueOff val="135042"/>
                <a:satOff val="20248"/>
                <a:lumOff val="34154"/>
                <a:alphaOff val="0"/>
                <a:tint val="50000"/>
                <a:satMod val="300000"/>
              </a:schemeClr>
            </a:gs>
            <a:gs pos="35000">
              <a:schemeClr val="accent1">
                <a:shade val="50000"/>
                <a:hueOff val="135042"/>
                <a:satOff val="20248"/>
                <a:lumOff val="34154"/>
                <a:alphaOff val="0"/>
                <a:tint val="37000"/>
                <a:satMod val="300000"/>
              </a:schemeClr>
            </a:gs>
            <a:gs pos="100000">
              <a:schemeClr val="accent1">
                <a:shade val="50000"/>
                <a:hueOff val="135042"/>
                <a:satOff val="20248"/>
                <a:lumOff val="34154"/>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0010" tIns="26670" rIns="26670" bIns="26670" numCol="1" spcCol="1270" anchor="ctr" anchorCtr="0">
          <a:noAutofit/>
        </a:bodyPr>
        <a:lstStyle/>
        <a:p>
          <a:pPr lvl="0" algn="ctr" defTabSz="889000">
            <a:lnSpc>
              <a:spcPct val="90000"/>
            </a:lnSpc>
            <a:spcBef>
              <a:spcPct val="0"/>
            </a:spcBef>
            <a:spcAft>
              <a:spcPct val="35000"/>
            </a:spcAft>
          </a:pPr>
          <a:r>
            <a:rPr lang="en-US" sz="2000" kern="1200" dirty="0" smtClean="0"/>
            <a:t>Prove Design Correctness</a:t>
          </a:r>
          <a:endParaRPr lang="en-US" sz="2000" kern="1200" dirty="0"/>
        </a:p>
      </dsp:txBody>
      <dsp:txXfrm>
        <a:off x="2706332" y="0"/>
        <a:ext cx="1770138" cy="792087"/>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8" Type="http://schemas.openxmlformats.org/officeDocument/2006/relationships/image" Target="../media/image85.wmf"/><Relationship Id="rId3" Type="http://schemas.openxmlformats.org/officeDocument/2006/relationships/image" Target="../media/image80.wmf"/><Relationship Id="rId7" Type="http://schemas.openxmlformats.org/officeDocument/2006/relationships/image" Target="../media/image84.wmf"/><Relationship Id="rId2" Type="http://schemas.openxmlformats.org/officeDocument/2006/relationships/image" Target="../media/image79.wmf"/><Relationship Id="rId1" Type="http://schemas.openxmlformats.org/officeDocument/2006/relationships/image" Target="../media/image78.wmf"/><Relationship Id="rId6" Type="http://schemas.openxmlformats.org/officeDocument/2006/relationships/image" Target="../media/image83.wmf"/><Relationship Id="rId5" Type="http://schemas.openxmlformats.org/officeDocument/2006/relationships/image" Target="../media/image82.wmf"/><Relationship Id="rId4" Type="http://schemas.openxmlformats.org/officeDocument/2006/relationships/image" Target="../media/image81.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5F993C83-2184-4286-ABE1-941A40B40C8F}" type="datetimeFigureOut">
              <a:rPr lang="en-US" smtClean="0"/>
              <a:pPr/>
              <a:t>2/3/2014</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F7603001-E0F2-47E5-A338-816CC267AF60}" type="slidenum">
              <a:rPr lang="en-US" smtClean="0"/>
              <a:pPr/>
              <a:t>‹#›</a:t>
            </a:fld>
            <a:endParaRPr lang="en-US"/>
          </a:p>
        </p:txBody>
      </p:sp>
    </p:spTree>
    <p:extLst>
      <p:ext uri="{BB962C8B-B14F-4D97-AF65-F5344CB8AC3E}">
        <p14:creationId xmlns:p14="http://schemas.microsoft.com/office/powerpoint/2010/main" val="348090205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053241F-7ED4-45AC-844C-15DB0D5F9CCD}" type="datetimeFigureOut">
              <a:rPr lang="en-US" smtClean="0"/>
              <a:pPr/>
              <a:t>2/3/2014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D73B8C3-A209-4A55-9261-22C2A02B3159}" type="slidenum">
              <a:rPr lang="en-US" smtClean="0"/>
              <a:pPr/>
              <a:t>‹#›</a:t>
            </a:fld>
            <a:endParaRPr lang="en-US"/>
          </a:p>
        </p:txBody>
      </p:sp>
    </p:spTree>
    <p:extLst>
      <p:ext uri="{BB962C8B-B14F-4D97-AF65-F5344CB8AC3E}">
        <p14:creationId xmlns:p14="http://schemas.microsoft.com/office/powerpoint/2010/main" val="41332594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Image Placeholder 1"/>
          <p:cNvSpPr>
            <a:spLocks noGrp="1" noRot="1" noChangeAspect="1" noTextEdit="1"/>
          </p:cNvSpPr>
          <p:nvPr>
            <p:ph type="sldImg"/>
          </p:nvPr>
        </p:nvSpPr>
        <p:spPr>
          <a:xfrm>
            <a:off x="1219200" y="525463"/>
            <a:ext cx="4419600" cy="3314700"/>
          </a:xfrm>
          <a:ln/>
        </p:spPr>
      </p:sp>
      <p:sp>
        <p:nvSpPr>
          <p:cNvPr id="35843" name="Notes Placeholder 2"/>
          <p:cNvSpPr>
            <a:spLocks noGrp="1"/>
          </p:cNvSpPr>
          <p:nvPr>
            <p:ph type="body" idx="1"/>
          </p:nvPr>
        </p:nvSpPr>
        <p:spPr>
          <a:noFill/>
          <a:ln/>
        </p:spPr>
        <p:txBody>
          <a:bodyPr/>
          <a:lstStyle/>
          <a:p>
            <a:pPr eaLnBrk="1" hangingPunct="1"/>
            <a:r>
              <a:rPr lang="en-US" dirty="0" smtClean="0">
                <a:latin typeface="Times"/>
              </a:rPr>
              <a:t>High integrity systems</a:t>
            </a:r>
            <a:r>
              <a:rPr lang="ko-KR" altLang="en-US" dirty="0" smtClean="0">
                <a:latin typeface="Times"/>
              </a:rPr>
              <a:t>은</a:t>
            </a:r>
            <a:r>
              <a:rPr lang="en-US" dirty="0" smtClean="0">
                <a:latin typeface="Times"/>
              </a:rPr>
              <a:t> </a:t>
            </a:r>
            <a:r>
              <a:rPr lang="ko-KR" altLang="en-US" dirty="0" smtClean="0">
                <a:latin typeface="Times"/>
              </a:rPr>
              <a:t>그 정의에 따르면</a:t>
            </a:r>
            <a:r>
              <a:rPr lang="en-US" altLang="ko-KR" dirty="0" smtClean="0">
                <a:latin typeface="Times"/>
              </a:rPr>
              <a:t>, </a:t>
            </a:r>
            <a:r>
              <a:rPr lang="ko-KR" altLang="en-US" dirty="0" smtClean="0">
                <a:latin typeface="Times"/>
              </a:rPr>
              <a:t> 의도된 기능을 수행하는데 있어서 높은 신뢰도를 갖도록 설계되고 유지 보수되는 소프트웨어 기반 시스템을 의미합니다</a:t>
            </a:r>
            <a:r>
              <a:rPr lang="en-US" altLang="ko-KR" dirty="0" smtClean="0">
                <a:latin typeface="Times"/>
              </a:rPr>
              <a:t>. </a:t>
            </a:r>
            <a:r>
              <a:rPr lang="ko-KR" altLang="en-US" dirty="0" smtClean="0">
                <a:latin typeface="Times"/>
              </a:rPr>
              <a:t>결국</a:t>
            </a:r>
            <a:r>
              <a:rPr lang="en-US" altLang="ko-KR" dirty="0" smtClean="0">
                <a:latin typeface="Times"/>
              </a:rPr>
              <a:t>, </a:t>
            </a:r>
            <a:r>
              <a:rPr lang="ko-KR" altLang="en-US" dirty="0" smtClean="0">
                <a:latin typeface="Times"/>
              </a:rPr>
              <a:t>여기서 보시는 바와 같이 자동차</a:t>
            </a:r>
            <a:r>
              <a:rPr lang="en-US" altLang="ko-KR" dirty="0" smtClean="0">
                <a:latin typeface="Times"/>
              </a:rPr>
              <a:t>, </a:t>
            </a:r>
            <a:r>
              <a:rPr lang="ko-KR" altLang="en-US" dirty="0" smtClean="0">
                <a:latin typeface="Times"/>
              </a:rPr>
              <a:t>항공기</a:t>
            </a:r>
            <a:r>
              <a:rPr lang="en-US" altLang="ko-KR" dirty="0" smtClean="0">
                <a:latin typeface="Times"/>
              </a:rPr>
              <a:t>, </a:t>
            </a:r>
            <a:r>
              <a:rPr lang="ko-KR" altLang="en-US" dirty="0" smtClean="0">
                <a:latin typeface="Times"/>
              </a:rPr>
              <a:t>의료기기</a:t>
            </a:r>
            <a:r>
              <a:rPr lang="en-US" altLang="ko-KR" dirty="0" smtClean="0">
                <a:latin typeface="Times"/>
              </a:rPr>
              <a:t>, </a:t>
            </a:r>
            <a:r>
              <a:rPr lang="ko-KR" altLang="en-US" dirty="0" smtClean="0">
                <a:latin typeface="Times"/>
              </a:rPr>
              <a:t>핵</a:t>
            </a:r>
            <a:r>
              <a:rPr lang="en-US" altLang="ko-KR" dirty="0" smtClean="0">
                <a:latin typeface="Times"/>
              </a:rPr>
              <a:t>/</a:t>
            </a:r>
            <a:r>
              <a:rPr lang="ko-KR" altLang="en-US" dirty="0" smtClean="0">
                <a:latin typeface="Times"/>
              </a:rPr>
              <a:t>원자력</a:t>
            </a:r>
            <a:r>
              <a:rPr lang="en-US" altLang="ko-KR" dirty="0" smtClean="0">
                <a:latin typeface="Times"/>
              </a:rPr>
              <a:t>, </a:t>
            </a:r>
            <a:r>
              <a:rPr lang="ko-KR" altLang="en-US" dirty="0" smtClean="0">
                <a:latin typeface="Times"/>
              </a:rPr>
              <a:t>철도시스템 등의 안정성 확보가 매우 중요한 애플리케이션을 </a:t>
            </a:r>
            <a:r>
              <a:rPr lang="en-US" altLang="ko-KR" dirty="0" smtClean="0">
                <a:latin typeface="Times"/>
              </a:rPr>
              <a:t>high integrity application</a:t>
            </a:r>
            <a:r>
              <a:rPr lang="ko-KR" altLang="en-US" dirty="0" smtClean="0">
                <a:latin typeface="Times"/>
              </a:rPr>
              <a:t>이라고 할 수 있습니다</a:t>
            </a:r>
            <a:r>
              <a:rPr lang="en-US" altLang="ko-KR" dirty="0" smtClean="0">
                <a:latin typeface="Times"/>
              </a:rPr>
              <a:t>.</a:t>
            </a:r>
            <a:endParaRPr lang="en-US" dirty="0" smtClean="0">
              <a:latin typeface="Times"/>
            </a:endParaRPr>
          </a:p>
        </p:txBody>
      </p:sp>
      <p:sp>
        <p:nvSpPr>
          <p:cNvPr id="35844" name="Slide Number Placeholder 3"/>
          <p:cNvSpPr>
            <a:spLocks noGrp="1"/>
          </p:cNvSpPr>
          <p:nvPr>
            <p:ph type="sldNum" sz="quarter" idx="5"/>
          </p:nvPr>
        </p:nvSpPr>
        <p:spPr>
          <a:noFill/>
        </p:spPr>
        <p:txBody>
          <a:bodyPr/>
          <a:lstStyle/>
          <a:p>
            <a:fld id="{BEC8F363-4F87-4D97-AB44-6626661F9857}" type="slidenum">
              <a:rPr lang="en-US"/>
              <a:pPr/>
              <a:t>4</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6"/>
          <p:cNvSpPr>
            <a:spLocks noGrp="1" noChangeArrowheads="1"/>
          </p:cNvSpPr>
          <p:nvPr>
            <p:ph type="ftr" sz="quarter" idx="4"/>
          </p:nvPr>
        </p:nvSpPr>
        <p:spPr>
          <a:noFill/>
        </p:spPr>
        <p:txBody>
          <a:bodyPr/>
          <a:lstStyle/>
          <a:p>
            <a:r>
              <a:rPr lang="en-US" altLang="ko-KR" smtClean="0">
                <a:latin typeface="Arial" pitchFamily="34" charset="0"/>
                <a:ea typeface="굴림" pitchFamily="50" charset="-127"/>
              </a:rPr>
              <a:t>The MathWorks</a:t>
            </a:r>
          </a:p>
        </p:txBody>
      </p:sp>
      <p:sp>
        <p:nvSpPr>
          <p:cNvPr id="48131" name="Rectangle 7"/>
          <p:cNvSpPr>
            <a:spLocks noGrp="1" noChangeArrowheads="1"/>
          </p:cNvSpPr>
          <p:nvPr>
            <p:ph type="sldNum" sz="quarter" idx="5"/>
          </p:nvPr>
        </p:nvSpPr>
        <p:spPr>
          <a:noFill/>
        </p:spPr>
        <p:txBody>
          <a:bodyPr/>
          <a:lstStyle/>
          <a:p>
            <a:fld id="{4B2F9D47-FAC7-41B9-82A9-2923AF8DF697}" type="slidenum">
              <a:rPr lang="en-US" altLang="ko-KR" smtClean="0">
                <a:latin typeface="Arial" pitchFamily="34" charset="0"/>
                <a:ea typeface="굴림" pitchFamily="50" charset="-127"/>
              </a:rPr>
              <a:pPr/>
              <a:t>27</a:t>
            </a:fld>
            <a:endParaRPr lang="en-US" altLang="ko-KR" smtClean="0">
              <a:latin typeface="Arial" pitchFamily="34" charset="0"/>
              <a:ea typeface="굴림" pitchFamily="50" charset="-127"/>
            </a:endParaRPr>
          </a:p>
        </p:txBody>
      </p:sp>
      <p:sp>
        <p:nvSpPr>
          <p:cNvPr id="48132" name="Rectangle 2"/>
          <p:cNvSpPr>
            <a:spLocks noGrp="1" noRot="1" noChangeAspect="1" noChangeArrowheads="1" noTextEdit="1"/>
          </p:cNvSpPr>
          <p:nvPr>
            <p:ph type="sldImg"/>
          </p:nvPr>
        </p:nvSpPr>
        <p:spPr>
          <a:xfrm>
            <a:off x="1117600" y="676275"/>
            <a:ext cx="4629150" cy="3471863"/>
          </a:xfrm>
          <a:ln/>
        </p:spPr>
      </p:sp>
      <p:sp>
        <p:nvSpPr>
          <p:cNvPr id="48133" name="Rectangle 3"/>
          <p:cNvSpPr>
            <a:spLocks noGrp="1" noChangeArrowheads="1"/>
          </p:cNvSpPr>
          <p:nvPr>
            <p:ph type="body" idx="1"/>
          </p:nvPr>
        </p:nvSpPr>
        <p:spPr>
          <a:xfrm>
            <a:off x="913805" y="4373941"/>
            <a:ext cx="5030391" cy="4071559"/>
          </a:xfrm>
          <a:noFill/>
          <a:ln/>
        </p:spPr>
        <p:txBody>
          <a:bodyPr/>
          <a:lstStyle/>
          <a:p>
            <a:pPr eaLnBrk="1" hangingPunct="1"/>
            <a:r>
              <a:rPr lang="en-US" altLang="ko-KR" smtClean="0">
                <a:latin typeface="Times"/>
                <a:ea typeface="굴림" pitchFamily="50" charset="-127"/>
              </a:rPr>
              <a:t>So to explain model based design we first need to look at the problems typically associated with a traditional development process.</a:t>
            </a:r>
          </a:p>
          <a:p>
            <a:pPr eaLnBrk="1" hangingPunct="1"/>
            <a:endParaRPr lang="en-US" altLang="ko-KR" smtClean="0">
              <a:latin typeface="Times"/>
              <a:ea typeface="굴림" pitchFamily="50" charset="-127"/>
            </a:endParaRPr>
          </a:p>
          <a:p>
            <a:pPr eaLnBrk="1" hangingPunct="1"/>
            <a:r>
              <a:rPr lang="en-US" altLang="ko-KR" smtClean="0">
                <a:latin typeface="Times"/>
                <a:ea typeface="굴림" pitchFamily="50" charset="-127"/>
              </a:rPr>
              <a:t>We will use a design V, common in Automotive and familiar in some Aerospace companies and other industries.</a:t>
            </a:r>
          </a:p>
          <a:p>
            <a:pPr eaLnBrk="1" hangingPunct="1"/>
            <a:endParaRPr lang="en-US" altLang="ko-KR" smtClean="0">
              <a:latin typeface="Times"/>
              <a:ea typeface="굴림" pitchFamily="50" charset="-127"/>
            </a:endParaRPr>
          </a:p>
          <a:p>
            <a:pPr eaLnBrk="1" hangingPunct="1"/>
            <a:r>
              <a:rPr lang="en-US" altLang="ko-KR" smtClean="0">
                <a:latin typeface="Times"/>
                <a:ea typeface="굴림" pitchFamily="50" charset="-127"/>
              </a:rPr>
              <a:t>The “V” is a 2D view of a development process – the x-axiz is time, while the y-axiz is abstraction. As you move down the left hand side of the V you add more and more details to the design with implementation at the vertex.  As you move up the right hand side of the V, you do higher and higher levels of integration and test with final working products at the end. </a:t>
            </a:r>
          </a:p>
          <a:p>
            <a:pPr eaLnBrk="1" hangingPunct="1"/>
            <a:endParaRPr lang="en-US" altLang="ko-KR" smtClean="0">
              <a:latin typeface="Times"/>
              <a:ea typeface="굴림" pitchFamily="50" charset="-127"/>
            </a:endParaRPr>
          </a:p>
          <a:p>
            <a:pPr eaLnBrk="1" hangingPunct="1"/>
            <a:r>
              <a:rPr lang="en-US" altLang="ko-KR" smtClean="0">
                <a:latin typeface="Times"/>
                <a:ea typeface="굴림" pitchFamily="50" charset="-127"/>
              </a:rPr>
              <a:t>[Build, step through animation]</a:t>
            </a:r>
          </a:p>
          <a:p>
            <a:pPr eaLnBrk="1" hangingPunct="1"/>
            <a:r>
              <a:rPr lang="en-US" altLang="ko-KR" smtClean="0">
                <a:latin typeface="Times"/>
                <a:ea typeface="굴림" pitchFamily="50" charset="-127"/>
              </a:rPr>
              <a:t>We can generalize this process into the phases of specification, designing, implementing, and testing, </a:t>
            </a:r>
          </a:p>
          <a:p>
            <a:pPr eaLnBrk="1" hangingPunct="1"/>
            <a:endParaRPr lang="en-US" altLang="ko-KR" smtClean="0">
              <a:latin typeface="Times"/>
              <a:ea typeface="굴림" pitchFamily="50" charset="-127"/>
            </a:endParaRPr>
          </a:p>
          <a:p>
            <a:pPr eaLnBrk="1" hangingPunct="1"/>
            <a:endParaRPr lang="en-US" altLang="ko-KR" smtClean="0">
              <a:latin typeface="Times"/>
              <a:ea typeface="굴림" pitchFamily="50" charset="-127"/>
            </a:endParaRPr>
          </a:p>
          <a:p>
            <a:pPr eaLnBrk="1" hangingPunct="1"/>
            <a:r>
              <a:rPr lang="en-US" altLang="ko-KR" smtClean="0">
                <a:latin typeface="Times"/>
                <a:ea typeface="굴림" pitchFamily="50" charset="-127"/>
              </a:rPr>
              <a:t>Additional notes</a:t>
            </a:r>
          </a:p>
          <a:p>
            <a:pPr eaLnBrk="1" hangingPunct="1"/>
            <a:r>
              <a:rPr lang="en-US" altLang="ko-KR" smtClean="0">
                <a:latin typeface="Times"/>
                <a:ea typeface="굴림" pitchFamily="50" charset="-127"/>
              </a:rPr>
              <a:t>Projects start with a definition of the requirements of the product to be created. </a:t>
            </a:r>
          </a:p>
          <a:p>
            <a:pPr eaLnBrk="1" hangingPunct="1"/>
            <a:r>
              <a:rPr lang="en-US" altLang="ko-KR" smtClean="0">
                <a:latin typeface="Times"/>
                <a:ea typeface="굴림" pitchFamily="50" charset="-127"/>
              </a:rPr>
              <a:t>This set of requirements leads to a specification of the system.  Then each subsystem is designed and implemented.  How this is done depends a lot on the product involved and its complexity.  We won’t try to capture all possible ways that this can be accomplished.  But as you move further down, you add additional detail.  With implementation at the Apex.</a:t>
            </a:r>
          </a:p>
          <a:p>
            <a:pPr eaLnBrk="1" hangingPunct="1"/>
            <a:r>
              <a:rPr lang="en-US" altLang="ko-KR" smtClean="0">
                <a:latin typeface="Times"/>
                <a:ea typeface="굴림" pitchFamily="50" charset="-127"/>
              </a:rPr>
              <a:t>With all subsystems designed and implemented, integration and test begins, at higher and higher levels,  leading ultimately to a final, working product.</a:t>
            </a:r>
          </a:p>
          <a:p>
            <a:pPr eaLnBrk="1" hangingPunct="1"/>
            <a:endParaRPr lang="en-US" altLang="ko-KR" smtClean="0">
              <a:latin typeface="Times"/>
              <a:ea typeface="굴림" pitchFamily="50" charset="-127"/>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p:cNvSpPr>
            <a:spLocks noGrp="1" noRot="1" noChangeAspect="1" noChangeArrowheads="1" noTextEdit="1"/>
          </p:cNvSpPr>
          <p:nvPr>
            <p:ph type="sldImg"/>
          </p:nvPr>
        </p:nvSpPr>
        <p:spPr>
          <a:xfrm>
            <a:off x="3044825" y="684213"/>
            <a:ext cx="3305175" cy="2478087"/>
          </a:xfrm>
          <a:ln/>
        </p:spPr>
      </p:sp>
      <p:sp>
        <p:nvSpPr>
          <p:cNvPr id="115715" name="Rectangle 3"/>
          <p:cNvSpPr>
            <a:spLocks noGrp="1" noChangeArrowheads="1"/>
          </p:cNvSpPr>
          <p:nvPr>
            <p:ph type="body" idx="1"/>
          </p:nvPr>
        </p:nvSpPr>
        <p:spPr>
          <a:xfrm>
            <a:off x="458384" y="3388789"/>
            <a:ext cx="5962215" cy="5070697"/>
          </a:xfrm>
          <a:noFill/>
          <a:ln/>
        </p:spPr>
        <p:txBody>
          <a:bodyPr/>
          <a:lstStyle/>
          <a:p>
            <a:endParaRPr lang="ko-KR" altLang="en-US" smtClean="0">
              <a:latin typeface="Times"/>
              <a:ea typeface="굴림" pitchFamily="50" charset="-127"/>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p:cNvSpPr>
            <a:spLocks noGrp="1" noRot="1" noChangeAspect="1" noChangeArrowheads="1" noTextEdit="1"/>
          </p:cNvSpPr>
          <p:nvPr>
            <p:ph type="sldImg"/>
          </p:nvPr>
        </p:nvSpPr>
        <p:spPr>
          <a:xfrm>
            <a:off x="3044825" y="684213"/>
            <a:ext cx="3305175" cy="2478087"/>
          </a:xfrm>
          <a:ln/>
        </p:spPr>
      </p:sp>
      <p:sp>
        <p:nvSpPr>
          <p:cNvPr id="117763" name="Rectangle 3"/>
          <p:cNvSpPr>
            <a:spLocks noGrp="1" noChangeArrowheads="1"/>
          </p:cNvSpPr>
          <p:nvPr>
            <p:ph type="body" idx="1"/>
          </p:nvPr>
        </p:nvSpPr>
        <p:spPr>
          <a:xfrm>
            <a:off x="458384" y="3388789"/>
            <a:ext cx="5962215" cy="5070697"/>
          </a:xfrm>
          <a:noFill/>
          <a:ln/>
        </p:spPr>
        <p:txBody>
          <a:bodyPr/>
          <a:lstStyle/>
          <a:p>
            <a:endParaRPr lang="ko-KR" altLang="en-US" smtClean="0">
              <a:latin typeface="Times"/>
              <a:ea typeface="굴림" pitchFamily="50" charset="-127"/>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2"/>
          <p:cNvSpPr>
            <a:spLocks noGrp="1" noRot="1" noChangeAspect="1" noChangeArrowheads="1" noTextEdit="1"/>
          </p:cNvSpPr>
          <p:nvPr>
            <p:ph type="sldImg"/>
          </p:nvPr>
        </p:nvSpPr>
        <p:spPr>
          <a:xfrm>
            <a:off x="3044825" y="684213"/>
            <a:ext cx="3305175" cy="2478087"/>
          </a:xfrm>
          <a:ln/>
        </p:spPr>
      </p:sp>
      <p:sp>
        <p:nvSpPr>
          <p:cNvPr id="118787" name="Rectangle 3"/>
          <p:cNvSpPr>
            <a:spLocks noGrp="1" noChangeArrowheads="1"/>
          </p:cNvSpPr>
          <p:nvPr>
            <p:ph type="body" idx="1"/>
          </p:nvPr>
        </p:nvSpPr>
        <p:spPr>
          <a:xfrm>
            <a:off x="458384" y="3388789"/>
            <a:ext cx="5962215" cy="5070697"/>
          </a:xfrm>
          <a:noFill/>
          <a:ln/>
        </p:spPr>
        <p:txBody>
          <a:bodyPr/>
          <a:lstStyle/>
          <a:p>
            <a:endParaRPr lang="ko-KR" altLang="en-US" smtClean="0">
              <a:latin typeface="Times"/>
              <a:ea typeface="굴림" pitchFamily="50" charset="-127"/>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2"/>
          <p:cNvSpPr>
            <a:spLocks noGrp="1" noRot="1" noChangeAspect="1" noChangeArrowheads="1" noTextEdit="1"/>
          </p:cNvSpPr>
          <p:nvPr>
            <p:ph type="sldImg"/>
          </p:nvPr>
        </p:nvSpPr>
        <p:spPr>
          <a:xfrm>
            <a:off x="3044825" y="684213"/>
            <a:ext cx="3305175" cy="2478087"/>
          </a:xfrm>
          <a:ln/>
        </p:spPr>
      </p:sp>
      <p:sp>
        <p:nvSpPr>
          <p:cNvPr id="120835" name="Rectangle 3"/>
          <p:cNvSpPr>
            <a:spLocks noGrp="1" noChangeArrowheads="1"/>
          </p:cNvSpPr>
          <p:nvPr>
            <p:ph type="body" idx="1"/>
          </p:nvPr>
        </p:nvSpPr>
        <p:spPr>
          <a:xfrm>
            <a:off x="458384" y="3388789"/>
            <a:ext cx="5962215" cy="5070697"/>
          </a:xfrm>
          <a:noFill/>
          <a:ln/>
        </p:spPr>
        <p:txBody>
          <a:bodyPr/>
          <a:lstStyle/>
          <a:p>
            <a:endParaRPr lang="ko-KR" altLang="en-US" smtClean="0">
              <a:latin typeface="Times"/>
              <a:ea typeface="굴림" pitchFamily="50" charset="-127"/>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2"/>
          <p:cNvSpPr>
            <a:spLocks noGrp="1" noRot="1" noChangeAspect="1" noChangeArrowheads="1" noTextEdit="1"/>
          </p:cNvSpPr>
          <p:nvPr>
            <p:ph type="sldImg"/>
          </p:nvPr>
        </p:nvSpPr>
        <p:spPr>
          <a:xfrm>
            <a:off x="3044825" y="684213"/>
            <a:ext cx="3305175" cy="2478087"/>
          </a:xfrm>
          <a:ln/>
        </p:spPr>
      </p:sp>
      <p:sp>
        <p:nvSpPr>
          <p:cNvPr id="121859" name="Rectangle 3"/>
          <p:cNvSpPr>
            <a:spLocks noGrp="1" noChangeArrowheads="1"/>
          </p:cNvSpPr>
          <p:nvPr>
            <p:ph type="body" idx="1"/>
          </p:nvPr>
        </p:nvSpPr>
        <p:spPr>
          <a:xfrm>
            <a:off x="458384" y="3388789"/>
            <a:ext cx="5962215" cy="5070697"/>
          </a:xfrm>
          <a:noFill/>
          <a:ln/>
        </p:spPr>
        <p:txBody>
          <a:bodyPr/>
          <a:lstStyle/>
          <a:p>
            <a:endParaRPr lang="ko-KR" altLang="en-US" smtClean="0">
              <a:latin typeface="Times"/>
              <a:ea typeface="굴림" pitchFamily="50" charset="-127"/>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2"/>
          <p:cNvSpPr>
            <a:spLocks noGrp="1" noRot="1" noChangeAspect="1" noChangeArrowheads="1" noTextEdit="1"/>
          </p:cNvSpPr>
          <p:nvPr>
            <p:ph type="sldImg"/>
          </p:nvPr>
        </p:nvSpPr>
        <p:spPr>
          <a:xfrm>
            <a:off x="3044825" y="684213"/>
            <a:ext cx="3305175" cy="2478087"/>
          </a:xfrm>
          <a:ln/>
        </p:spPr>
      </p:sp>
      <p:sp>
        <p:nvSpPr>
          <p:cNvPr id="122883" name="Rectangle 3"/>
          <p:cNvSpPr>
            <a:spLocks noGrp="1" noChangeArrowheads="1"/>
          </p:cNvSpPr>
          <p:nvPr>
            <p:ph type="body" idx="1"/>
          </p:nvPr>
        </p:nvSpPr>
        <p:spPr>
          <a:xfrm>
            <a:off x="458384" y="3388789"/>
            <a:ext cx="5962215" cy="5070697"/>
          </a:xfrm>
          <a:noFill/>
          <a:ln/>
        </p:spPr>
        <p:txBody>
          <a:bodyPr/>
          <a:lstStyle/>
          <a:p>
            <a:endParaRPr lang="ko-KR" altLang="en-US" smtClean="0">
              <a:latin typeface="Times"/>
              <a:ea typeface="굴림" pitchFamily="50" charset="-127"/>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2"/>
          <p:cNvSpPr>
            <a:spLocks noGrp="1" noRot="1" noChangeAspect="1" noChangeArrowheads="1" noTextEdit="1"/>
          </p:cNvSpPr>
          <p:nvPr>
            <p:ph type="sldImg"/>
          </p:nvPr>
        </p:nvSpPr>
        <p:spPr>
          <a:xfrm>
            <a:off x="3044825" y="684213"/>
            <a:ext cx="3305175" cy="2478087"/>
          </a:xfrm>
          <a:ln/>
        </p:spPr>
      </p:sp>
      <p:sp>
        <p:nvSpPr>
          <p:cNvPr id="123907" name="Rectangle 3"/>
          <p:cNvSpPr>
            <a:spLocks noGrp="1" noChangeArrowheads="1"/>
          </p:cNvSpPr>
          <p:nvPr>
            <p:ph type="body" idx="1"/>
          </p:nvPr>
        </p:nvSpPr>
        <p:spPr>
          <a:xfrm>
            <a:off x="458384" y="3388789"/>
            <a:ext cx="5962215" cy="5070697"/>
          </a:xfrm>
          <a:noFill/>
          <a:ln/>
        </p:spPr>
        <p:txBody>
          <a:bodyPr/>
          <a:lstStyle/>
          <a:p>
            <a:endParaRPr lang="ko-KR" altLang="en-US" smtClean="0">
              <a:latin typeface="Times"/>
              <a:ea typeface="굴림" pitchFamily="50" charset="-127"/>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p:cNvSpPr>
            <a:spLocks noGrp="1" noRot="1" noChangeAspect="1" noChangeArrowheads="1" noTextEdit="1"/>
          </p:cNvSpPr>
          <p:nvPr>
            <p:ph type="sldImg"/>
          </p:nvPr>
        </p:nvSpPr>
        <p:spPr>
          <a:xfrm>
            <a:off x="3044825" y="684213"/>
            <a:ext cx="3305175" cy="2478087"/>
          </a:xfrm>
          <a:ln/>
        </p:spPr>
      </p:sp>
      <p:sp>
        <p:nvSpPr>
          <p:cNvPr id="113667" name="Rectangle 3"/>
          <p:cNvSpPr>
            <a:spLocks noGrp="1" noChangeArrowheads="1"/>
          </p:cNvSpPr>
          <p:nvPr>
            <p:ph type="body" idx="1"/>
          </p:nvPr>
        </p:nvSpPr>
        <p:spPr>
          <a:xfrm>
            <a:off x="458384" y="3388789"/>
            <a:ext cx="5962215" cy="5070697"/>
          </a:xfrm>
          <a:noFill/>
          <a:ln/>
        </p:spPr>
        <p:txBody>
          <a:bodyPr/>
          <a:lstStyle/>
          <a:p>
            <a:r>
              <a:rPr lang="en-US" altLang="ko-KR" smtClean="0">
                <a:latin typeface="Times"/>
                <a:ea typeface="굴림" pitchFamily="50" charset="-127"/>
              </a:rPr>
              <a:t>[Timing: 15 minutes for Intro]</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p:cNvSpPr>
            <a:spLocks noGrp="1" noRot="1" noChangeAspect="1" noChangeArrowheads="1" noTextEdit="1"/>
          </p:cNvSpPr>
          <p:nvPr>
            <p:ph type="sldImg"/>
          </p:nvPr>
        </p:nvSpPr>
        <p:spPr>
          <a:xfrm>
            <a:off x="3044825" y="684213"/>
            <a:ext cx="3305175" cy="2478087"/>
          </a:xfrm>
          <a:ln/>
        </p:spPr>
      </p:sp>
      <p:sp>
        <p:nvSpPr>
          <p:cNvPr id="113667" name="Rectangle 3"/>
          <p:cNvSpPr>
            <a:spLocks noGrp="1" noChangeArrowheads="1"/>
          </p:cNvSpPr>
          <p:nvPr>
            <p:ph type="body" idx="1"/>
          </p:nvPr>
        </p:nvSpPr>
        <p:spPr>
          <a:xfrm>
            <a:off x="458384" y="3388789"/>
            <a:ext cx="5962215" cy="5070697"/>
          </a:xfrm>
          <a:noFill/>
          <a:ln/>
        </p:spPr>
        <p:txBody>
          <a:bodyPr/>
          <a:lstStyle/>
          <a:p>
            <a:r>
              <a:rPr lang="en-US" altLang="ko-KR" smtClean="0">
                <a:latin typeface="Times"/>
                <a:ea typeface="굴림" pitchFamily="50" charset="-127"/>
              </a:rPr>
              <a:t>[Timing: 15 minutes for Intro]</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6"/>
          <p:cNvSpPr>
            <a:spLocks noGrp="1" noChangeArrowheads="1"/>
          </p:cNvSpPr>
          <p:nvPr>
            <p:ph type="ftr" sz="quarter" idx="4294967295"/>
          </p:nvPr>
        </p:nvSpPr>
        <p:spPr bwMode="auto">
          <a:xfrm>
            <a:off x="0" y="8685235"/>
            <a:ext cx="2971593" cy="457200"/>
          </a:xfrm>
          <a:prstGeom prst="rect">
            <a:avLst/>
          </a:prstGeom>
          <a:noFill/>
          <a:ln>
            <a:miter lim="800000"/>
            <a:headEnd/>
            <a:tailEnd/>
          </a:ln>
        </p:spPr>
        <p:txBody>
          <a:bodyPr lIns="91433" tIns="45717" rIns="91433" bIns="45717"/>
          <a:lstStyle/>
          <a:p>
            <a:r>
              <a:rPr lang="en-US" altLang="ko-KR">
                <a:solidFill>
                  <a:prstClr val="black"/>
                </a:solidFill>
                <a:latin typeface="Arial" pitchFamily="34" charset="0"/>
                <a:ea typeface="굴림" pitchFamily="50" charset="-127"/>
              </a:rPr>
              <a:t>The MathWorks</a:t>
            </a:r>
          </a:p>
        </p:txBody>
      </p:sp>
      <p:sp>
        <p:nvSpPr>
          <p:cNvPr id="37891" name="Rectangle 7"/>
          <p:cNvSpPr>
            <a:spLocks noGrp="1" noChangeArrowheads="1"/>
          </p:cNvSpPr>
          <p:nvPr>
            <p:ph type="sldNum" sz="quarter" idx="5"/>
          </p:nvPr>
        </p:nvSpPr>
        <p:spPr>
          <a:noFill/>
        </p:spPr>
        <p:txBody>
          <a:bodyPr/>
          <a:lstStyle/>
          <a:p>
            <a:fld id="{CA6BCF71-B070-41D7-BBDD-2A44AC7CF567}" type="slidenum">
              <a:rPr lang="en-US" altLang="ko-KR">
                <a:solidFill>
                  <a:prstClr val="black"/>
                </a:solidFill>
              </a:rPr>
              <a:pPr/>
              <a:t>5</a:t>
            </a:fld>
            <a:endParaRPr lang="en-US" altLang="ko-KR">
              <a:solidFill>
                <a:prstClr val="black"/>
              </a:solidFill>
            </a:endParaRPr>
          </a:p>
        </p:txBody>
      </p:sp>
      <p:sp>
        <p:nvSpPr>
          <p:cNvPr id="37892" name="Rectangle 2"/>
          <p:cNvSpPr>
            <a:spLocks noGrp="1" noRot="1" noChangeAspect="1" noChangeArrowheads="1" noTextEdit="1"/>
          </p:cNvSpPr>
          <p:nvPr>
            <p:ph type="sldImg"/>
          </p:nvPr>
        </p:nvSpPr>
        <p:spPr>
          <a:xfrm>
            <a:off x="1219200" y="525463"/>
            <a:ext cx="4419600" cy="3314700"/>
          </a:xfrm>
          <a:ln/>
        </p:spPr>
      </p:sp>
      <p:sp>
        <p:nvSpPr>
          <p:cNvPr id="37893" name="Rectangle 3"/>
          <p:cNvSpPr>
            <a:spLocks noGrp="1" noChangeArrowheads="1"/>
          </p:cNvSpPr>
          <p:nvPr>
            <p:ph type="body" idx="1"/>
          </p:nvPr>
        </p:nvSpPr>
        <p:spPr>
          <a:noFill/>
          <a:ln/>
        </p:spPr>
        <p:txBody>
          <a:bodyPr/>
          <a:lstStyle/>
          <a:p>
            <a:pPr eaLnBrk="1" hangingPunct="1"/>
            <a:endParaRPr lang="de-DE" smtClean="0">
              <a:latin typeface="Time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2"/>
          <p:cNvSpPr>
            <a:spLocks noGrp="1" noRot="1" noChangeAspect="1" noChangeArrowheads="1" noTextEdit="1"/>
          </p:cNvSpPr>
          <p:nvPr>
            <p:ph type="sldImg"/>
          </p:nvPr>
        </p:nvSpPr>
        <p:spPr>
          <a:xfrm>
            <a:off x="3895725" y="527050"/>
            <a:ext cx="2824163" cy="2117725"/>
          </a:xfrm>
          <a:ln/>
        </p:spPr>
      </p:sp>
      <p:sp>
        <p:nvSpPr>
          <p:cNvPr id="146435" name="Rectangle 3"/>
          <p:cNvSpPr>
            <a:spLocks noGrp="1" noChangeArrowheads="1"/>
          </p:cNvSpPr>
          <p:nvPr>
            <p:ph type="body" idx="1"/>
          </p:nvPr>
        </p:nvSpPr>
        <p:spPr>
          <a:xfrm>
            <a:off x="327648" y="2821788"/>
            <a:ext cx="6360879" cy="5812499"/>
          </a:xfrm>
          <a:noFill/>
          <a:ln/>
        </p:spPr>
        <p:txBody>
          <a:bodyPr/>
          <a:lstStyle/>
          <a:p>
            <a:endParaRPr lang="fr-FR" altLang="ko-KR" smtClean="0">
              <a:latin typeface="Tahoma" pitchFamily="34" charset="0"/>
              <a:ea typeface="굴림" pitchFamily="50" charset="-127"/>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2"/>
          <p:cNvSpPr>
            <a:spLocks noGrp="1" noRot="1" noChangeAspect="1" noChangeArrowheads="1" noTextEdit="1"/>
          </p:cNvSpPr>
          <p:nvPr>
            <p:ph type="sldImg"/>
          </p:nvPr>
        </p:nvSpPr>
        <p:spPr>
          <a:xfrm>
            <a:off x="3895725" y="527050"/>
            <a:ext cx="2824163" cy="2117725"/>
          </a:xfrm>
          <a:ln/>
        </p:spPr>
      </p:sp>
      <p:sp>
        <p:nvSpPr>
          <p:cNvPr id="146435" name="Rectangle 3"/>
          <p:cNvSpPr>
            <a:spLocks noGrp="1" noChangeArrowheads="1"/>
          </p:cNvSpPr>
          <p:nvPr>
            <p:ph type="body" idx="1"/>
          </p:nvPr>
        </p:nvSpPr>
        <p:spPr>
          <a:xfrm>
            <a:off x="327648" y="2821788"/>
            <a:ext cx="6360879" cy="5812499"/>
          </a:xfrm>
          <a:noFill/>
          <a:ln/>
        </p:spPr>
        <p:txBody>
          <a:bodyPr/>
          <a:lstStyle/>
          <a:p>
            <a:endParaRPr lang="fr-FR" altLang="ko-KR" smtClean="0">
              <a:latin typeface="Tahoma" pitchFamily="34" charset="0"/>
              <a:ea typeface="굴림" pitchFamily="50" charset="-127"/>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2"/>
          <p:cNvSpPr>
            <a:spLocks noGrp="1" noRot="1" noChangeAspect="1" noChangeArrowheads="1" noTextEdit="1"/>
          </p:cNvSpPr>
          <p:nvPr>
            <p:ph type="sldImg"/>
          </p:nvPr>
        </p:nvSpPr>
        <p:spPr>
          <a:xfrm>
            <a:off x="3895725" y="527050"/>
            <a:ext cx="2824163" cy="2117725"/>
          </a:xfrm>
          <a:ln/>
        </p:spPr>
      </p:sp>
      <p:sp>
        <p:nvSpPr>
          <p:cNvPr id="172035" name="Rectangle 3"/>
          <p:cNvSpPr>
            <a:spLocks noGrp="1" noChangeArrowheads="1"/>
          </p:cNvSpPr>
          <p:nvPr>
            <p:ph type="body" idx="1"/>
          </p:nvPr>
        </p:nvSpPr>
        <p:spPr>
          <a:xfrm>
            <a:off x="327648" y="2786534"/>
            <a:ext cx="6360879" cy="5847752"/>
          </a:xfrm>
          <a:ln/>
        </p:spPr>
        <p:txBody>
          <a:bodyPr/>
          <a:lstStyle/>
          <a:p>
            <a:pPr>
              <a:defRPr/>
            </a:pPr>
            <a:r>
              <a:rPr lang="en-US" altLang="ko-KR" dirty="0" smtClean="0">
                <a:latin typeface="Tahoma" pitchFamily="34" charset="0"/>
                <a:ea typeface="굴림" pitchFamily="50" charset="-127"/>
              </a:rPr>
              <a:t>Overview of SBR requirements</a:t>
            </a:r>
          </a:p>
          <a:p>
            <a:pPr>
              <a:defRPr/>
            </a:pPr>
            <a:endParaRPr lang="en-US" altLang="ko-KR" dirty="0" smtClean="0">
              <a:latin typeface="Tahoma" pitchFamily="34" charset="0"/>
              <a:ea typeface="굴림" pitchFamily="50" charset="-127"/>
            </a:endParaRPr>
          </a:p>
          <a:p>
            <a:pPr marL="228600" indent="-228600">
              <a:buFontTx/>
              <a:buAutoNum type="arabicParenR"/>
              <a:defRPr/>
            </a:pPr>
            <a:r>
              <a:rPr lang="en-US" altLang="ko-KR" dirty="0" smtClean="0">
                <a:latin typeface="Tahoma" pitchFamily="34" charset="0"/>
                <a:ea typeface="굴림" pitchFamily="50" charset="-127"/>
              </a:rPr>
              <a:t>Nothing much has changed for functional requirements from the original.</a:t>
            </a:r>
          </a:p>
          <a:p>
            <a:pPr marL="228600" indent="-228600">
              <a:buFontTx/>
              <a:buAutoNum type="arabicParenR"/>
              <a:defRPr/>
            </a:pPr>
            <a:r>
              <a:rPr lang="en-US" altLang="ko-KR" dirty="0" smtClean="0">
                <a:latin typeface="Tahoma" pitchFamily="34" charset="0"/>
                <a:ea typeface="굴림" pitchFamily="50" charset="-127"/>
              </a:rPr>
              <a:t>Now the testing requirements have pictures of test cases. The test cases are also available in </a:t>
            </a:r>
            <a:r>
              <a:rPr lang="en-US" altLang="ko-KR" dirty="0" err="1" smtClean="0">
                <a:latin typeface="Tahoma" pitchFamily="34" charset="0"/>
                <a:ea typeface="굴림" pitchFamily="50" charset="-127"/>
              </a:rPr>
              <a:t>xls</a:t>
            </a:r>
            <a:r>
              <a:rPr lang="en-US" altLang="ko-KR" dirty="0" smtClean="0">
                <a:latin typeface="Tahoma" pitchFamily="34" charset="0"/>
                <a:ea typeface="굴림" pitchFamily="50" charset="-127"/>
              </a:rPr>
              <a:t> format(sbrTestCase.xls) and this will later be used to create Signal Builder.</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2"/>
          <p:cNvSpPr>
            <a:spLocks noGrp="1" noRot="1" noChangeAspect="1" noChangeArrowheads="1" noTextEdit="1"/>
          </p:cNvSpPr>
          <p:nvPr>
            <p:ph type="sldImg"/>
          </p:nvPr>
        </p:nvSpPr>
        <p:spPr>
          <a:xfrm>
            <a:off x="3895725" y="527050"/>
            <a:ext cx="2824163" cy="2117725"/>
          </a:xfrm>
          <a:ln/>
        </p:spPr>
      </p:sp>
      <p:sp>
        <p:nvSpPr>
          <p:cNvPr id="135171" name="Rectangle 3"/>
          <p:cNvSpPr>
            <a:spLocks noGrp="1" noChangeArrowheads="1"/>
          </p:cNvSpPr>
          <p:nvPr>
            <p:ph type="body" idx="1"/>
          </p:nvPr>
        </p:nvSpPr>
        <p:spPr>
          <a:xfrm>
            <a:off x="327648" y="2821788"/>
            <a:ext cx="6360879" cy="5812499"/>
          </a:xfrm>
          <a:noFill/>
          <a:ln/>
        </p:spPr>
        <p:txBody>
          <a:bodyPr/>
          <a:lstStyle/>
          <a:p>
            <a:endParaRPr lang="fr-FR" altLang="ko-KR" smtClean="0">
              <a:latin typeface="Tahoma" pitchFamily="34" charset="0"/>
              <a:ea typeface="굴림" pitchFamily="50" charset="-127"/>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2"/>
          <p:cNvSpPr>
            <a:spLocks noGrp="1" noRot="1" noChangeAspect="1" noChangeArrowheads="1" noTextEdit="1"/>
          </p:cNvSpPr>
          <p:nvPr>
            <p:ph type="sldImg"/>
          </p:nvPr>
        </p:nvSpPr>
        <p:spPr>
          <a:xfrm>
            <a:off x="3895725" y="527050"/>
            <a:ext cx="2824163" cy="2117725"/>
          </a:xfrm>
          <a:ln/>
        </p:spPr>
      </p:sp>
      <p:sp>
        <p:nvSpPr>
          <p:cNvPr id="136195" name="Rectangle 3"/>
          <p:cNvSpPr>
            <a:spLocks noGrp="1" noChangeArrowheads="1"/>
          </p:cNvSpPr>
          <p:nvPr>
            <p:ph type="body" idx="1"/>
          </p:nvPr>
        </p:nvSpPr>
        <p:spPr>
          <a:xfrm>
            <a:off x="327648" y="2821788"/>
            <a:ext cx="6360879" cy="5812499"/>
          </a:xfrm>
          <a:noFill/>
          <a:ln/>
        </p:spPr>
        <p:txBody>
          <a:bodyPr/>
          <a:lstStyle/>
          <a:p>
            <a:r>
              <a:rPr lang="fr-FR" altLang="ko-KR" smtClean="0">
                <a:latin typeface="Tahoma" pitchFamily="34" charset="0"/>
                <a:ea typeface="굴림" pitchFamily="50" charset="-127"/>
              </a:rPr>
              <a:t>So we have created SBR algorithm model from the requirement!</a:t>
            </a:r>
          </a:p>
          <a:p>
            <a:r>
              <a:rPr lang="fr-FR" altLang="ko-KR" smtClean="0">
                <a:latin typeface="Tahoma" pitchFamily="34" charset="0"/>
                <a:ea typeface="굴림" pitchFamily="50" charset="-127"/>
              </a:rPr>
              <a:t>&gt;&gt; sbr ( show the complete SBR algorithm model)</a:t>
            </a:r>
          </a:p>
          <a:p>
            <a:endParaRPr lang="fr-FR" altLang="ko-KR" smtClean="0">
              <a:latin typeface="Tahoma" pitchFamily="34" charset="0"/>
              <a:ea typeface="굴림" pitchFamily="50" charset="-127"/>
            </a:endParaRPr>
          </a:p>
          <a:p>
            <a:r>
              <a:rPr lang="fr-FR" altLang="ko-KR" smtClean="0">
                <a:latin typeface="Tahoma" pitchFamily="34" charset="0"/>
                <a:ea typeface="굴림" pitchFamily="50" charset="-127"/>
              </a:rPr>
              <a:t>Do simple testing with constant blocks as inputs and display as output or</a:t>
            </a:r>
          </a:p>
          <a:p>
            <a:r>
              <a:rPr lang="fr-FR" altLang="ko-KR" smtClean="0">
                <a:latin typeface="Tahoma" pitchFamily="34" charset="0"/>
                <a:ea typeface="굴림" pitchFamily="50" charset="-127"/>
              </a:rPr>
              <a:t>&gt;&gt;sbr_testHarness_simple </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2"/>
          <p:cNvSpPr>
            <a:spLocks noGrp="1" noRot="1" noChangeAspect="1" noChangeArrowheads="1" noTextEdit="1"/>
          </p:cNvSpPr>
          <p:nvPr>
            <p:ph type="sldImg"/>
          </p:nvPr>
        </p:nvSpPr>
        <p:spPr>
          <a:xfrm>
            <a:off x="1217613" y="523875"/>
            <a:ext cx="4424362" cy="3317875"/>
          </a:xfrm>
          <a:ln/>
        </p:spPr>
      </p:sp>
      <p:sp>
        <p:nvSpPr>
          <p:cNvPr id="142339" name="Rectangle 3"/>
          <p:cNvSpPr>
            <a:spLocks noGrp="1" noChangeArrowheads="1"/>
          </p:cNvSpPr>
          <p:nvPr>
            <p:ph type="body" idx="1"/>
          </p:nvPr>
        </p:nvSpPr>
        <p:spPr>
          <a:noFill/>
          <a:ln/>
        </p:spPr>
        <p:txBody>
          <a:bodyPr/>
          <a:lstStyle/>
          <a:p>
            <a:r>
              <a:rPr lang="en-US" altLang="ko-KR" b="1" smtClean="0">
                <a:latin typeface="Times"/>
                <a:ea typeface="굴림" pitchFamily="50" charset="-127"/>
              </a:rPr>
              <a:t>The left side of the diagram represents the design process that goes from high level requirements, and design, elaboration and implementation. All the way to deployment on the target. (click)</a:t>
            </a:r>
          </a:p>
          <a:p>
            <a:endParaRPr lang="en-US" altLang="ko-KR" b="1" smtClean="0">
              <a:latin typeface="Times"/>
              <a:ea typeface="굴림" pitchFamily="50" charset="-127"/>
            </a:endParaRPr>
          </a:p>
          <a:p>
            <a:r>
              <a:rPr lang="en-US" altLang="ko-KR" b="1" smtClean="0">
                <a:latin typeface="Times"/>
                <a:ea typeface="굴림" pitchFamily="50" charset="-127"/>
              </a:rPr>
              <a:t>Traditionally, the majority of the verification and validation effort happens at the SW and SW/HW integration phase. (click)</a:t>
            </a:r>
          </a:p>
          <a:p>
            <a:endParaRPr lang="en-US" altLang="ko-KR" b="1" smtClean="0">
              <a:latin typeface="Times"/>
              <a:ea typeface="굴림" pitchFamily="50" charset="-127"/>
            </a:endParaRPr>
          </a:p>
          <a:p>
            <a:r>
              <a:rPr lang="en-US" altLang="ko-KR" b="1" smtClean="0">
                <a:latin typeface="Times"/>
                <a:ea typeface="굴림" pitchFamily="50" charset="-127"/>
              </a:rPr>
              <a:t>What we are going to focus on today are methods for early verification and validation that allow you to shift a portion of your V&amp;V effort earlier in the development and allow you to find and fix problems earlier. These early V&amp;V methods are enabled through the use of MBD and I hope that after this sess</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2"/>
          <p:cNvSpPr>
            <a:spLocks noGrp="1" noRot="1" noChangeAspect="1" noChangeArrowheads="1" noTextEdit="1"/>
          </p:cNvSpPr>
          <p:nvPr>
            <p:ph type="sldImg"/>
          </p:nvPr>
        </p:nvSpPr>
        <p:spPr>
          <a:xfrm>
            <a:off x="1152525" y="690563"/>
            <a:ext cx="4556125" cy="3416300"/>
          </a:xfrm>
          <a:ln/>
        </p:spPr>
      </p:sp>
      <p:sp>
        <p:nvSpPr>
          <p:cNvPr id="143363" name="Rectangle 3"/>
          <p:cNvSpPr>
            <a:spLocks noGrp="1" noChangeArrowheads="1"/>
          </p:cNvSpPr>
          <p:nvPr>
            <p:ph type="body" idx="1"/>
          </p:nvPr>
        </p:nvSpPr>
        <p:spPr>
          <a:xfrm>
            <a:off x="918382" y="4342115"/>
            <a:ext cx="5021237" cy="4115901"/>
          </a:xfrm>
          <a:noFill/>
          <a:ln/>
        </p:spPr>
        <p:txBody>
          <a:bodyPr/>
          <a:lstStyle/>
          <a:p>
            <a:pPr marL="228600" indent="-228600">
              <a:lnSpc>
                <a:spcPct val="80000"/>
              </a:lnSpc>
            </a:pPr>
            <a:r>
              <a:rPr lang="en-US" altLang="ko-KR" sz="800" smtClean="0">
                <a:latin typeface="Times"/>
                <a:ea typeface="굴림" pitchFamily="50" charset="-127"/>
              </a:rPr>
              <a:t>Suggestion for the presenter: Highlight the key features mentioned on the slide and then talk about the benefits of requirements linking – why is this important for the customer.</a:t>
            </a:r>
          </a:p>
          <a:p>
            <a:pPr marL="228600" indent="-228600">
              <a:lnSpc>
                <a:spcPct val="80000"/>
              </a:lnSpc>
            </a:pPr>
            <a:endParaRPr lang="en-US" altLang="ko-KR" sz="800" smtClean="0">
              <a:latin typeface="Times"/>
              <a:ea typeface="굴림" pitchFamily="50" charset="-127"/>
            </a:endParaRPr>
          </a:p>
          <a:p>
            <a:pPr marL="228600" indent="-228600">
              <a:lnSpc>
                <a:spcPct val="80000"/>
              </a:lnSpc>
            </a:pPr>
            <a:r>
              <a:rPr lang="en-US" altLang="ko-KR" sz="800" b="1" smtClean="0">
                <a:latin typeface="Times"/>
                <a:ea typeface="굴림" pitchFamily="50" charset="-127"/>
              </a:rPr>
              <a:t>Typically requirements are scattered around in different documents, whether it is a managed environment, or not. Simulink and Stateflow models are used in conjunction with these predominantly textual documents to describe the details of the design. This situation raises many challenges – models and textual documents can get out of sync, it is difficult to navigate to the right requirement, especially if there are multiple versions of it – whether it is to review the latest revision, or to write a requirement.</a:t>
            </a:r>
          </a:p>
          <a:p>
            <a:pPr marL="228600" indent="-228600">
              <a:lnSpc>
                <a:spcPct val="80000"/>
              </a:lnSpc>
            </a:pPr>
            <a:endParaRPr lang="en-US" altLang="ko-KR" sz="800" b="1" smtClean="0">
              <a:latin typeface="Times"/>
              <a:ea typeface="굴림" pitchFamily="50" charset="-127"/>
            </a:endParaRPr>
          </a:p>
          <a:p>
            <a:pPr marL="228600" indent="-228600">
              <a:lnSpc>
                <a:spcPct val="80000"/>
              </a:lnSpc>
            </a:pPr>
            <a:r>
              <a:rPr lang="en-US" altLang="ko-KR" sz="800" b="1" smtClean="0">
                <a:latin typeface="Times"/>
                <a:ea typeface="굴림" pitchFamily="50" charset="-127"/>
              </a:rPr>
              <a:t>To address these problems Simulink Verification and Validation provides an infrastructure that allows you to link a particular document paragraph to any block, state, or transition in the model. Typically this capability is used to assign high level requirements to subsystems, or low level requirements to specific implementation details, or even component tests in Simulink. </a:t>
            </a:r>
          </a:p>
          <a:p>
            <a:pPr marL="228600" indent="-228600">
              <a:lnSpc>
                <a:spcPct val="80000"/>
              </a:lnSpc>
            </a:pPr>
            <a:endParaRPr lang="en-US" altLang="ko-KR" sz="800" b="1" smtClean="0">
              <a:latin typeface="Times"/>
              <a:ea typeface="굴림" pitchFamily="50" charset="-127"/>
            </a:endParaRPr>
          </a:p>
          <a:p>
            <a:pPr marL="228600" indent="-228600">
              <a:lnSpc>
                <a:spcPct val="80000"/>
              </a:lnSpc>
            </a:pPr>
            <a:r>
              <a:rPr lang="en-US" altLang="ko-KR" sz="800" b="1" smtClean="0">
                <a:latin typeface="Times"/>
                <a:ea typeface="굴림" pitchFamily="50" charset="-127"/>
              </a:rPr>
              <a:t>The supported format for textual documents are… (list)</a:t>
            </a:r>
          </a:p>
          <a:p>
            <a:pPr marL="228600" indent="-228600">
              <a:lnSpc>
                <a:spcPct val="80000"/>
              </a:lnSpc>
            </a:pPr>
            <a:endParaRPr lang="en-US" altLang="ko-KR" sz="800" b="1" smtClean="0">
              <a:latin typeface="Times"/>
              <a:ea typeface="굴림" pitchFamily="50" charset="-127"/>
            </a:endParaRPr>
          </a:p>
          <a:p>
            <a:pPr marL="228600" indent="-228600">
              <a:lnSpc>
                <a:spcPct val="80000"/>
              </a:lnSpc>
            </a:pPr>
            <a:r>
              <a:rPr lang="en-US" altLang="ko-KR" sz="800" b="1" smtClean="0">
                <a:latin typeface="Times"/>
                <a:ea typeface="굴림" pitchFamily="50" charset="-127"/>
              </a:rPr>
              <a:t>The requirements linking capability has several features that can help you review traceability between the model and the text and if RTW-EC is used for code generation, linked textual information can be propagated to the generated code in form of code comments.</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381000"/>
            <a:ext cx="4572000" cy="3429000"/>
          </a:xfrm>
        </p:spPr>
      </p:sp>
      <p:sp>
        <p:nvSpPr>
          <p:cNvPr id="3" name="Notes Placeholder 2"/>
          <p:cNvSpPr>
            <a:spLocks noGrp="1"/>
          </p:cNvSpPr>
          <p:nvPr>
            <p:ph type="body" idx="1"/>
          </p:nvPr>
        </p:nvSpPr>
        <p:spPr>
          <a:xfrm>
            <a:off x="685800" y="4038600"/>
            <a:ext cx="5486400" cy="4648200"/>
          </a:xfrm>
        </p:spPr>
        <p:txBody>
          <a:bodyPr>
            <a:normAutofit/>
          </a:bodyPr>
          <a:lstStyle/>
          <a:p>
            <a:pPr>
              <a:lnSpc>
                <a:spcPct val="80000"/>
              </a:lnSpc>
            </a:pPr>
            <a:endParaRPr lang="en-US" b="1" dirty="0" smtClean="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AD73B8C3-A209-4A55-9261-22C2A02B3159}" type="slidenum">
              <a:rPr lang="en-US" smtClean="0"/>
              <a:pPr/>
              <a:t>53</a:t>
            </a:fld>
            <a:endParaRPr lang="en-US"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94138" y="527050"/>
            <a:ext cx="2822575" cy="2117725"/>
          </a:xfrm>
        </p:spPr>
      </p:sp>
      <p:sp>
        <p:nvSpPr>
          <p:cNvPr id="3" name="Notes Placeholder 2"/>
          <p:cNvSpPr>
            <a:spLocks noGrp="1"/>
          </p:cNvSpPr>
          <p:nvPr>
            <p:ph type="body" idx="1"/>
          </p:nvPr>
        </p:nvSpPr>
        <p:spPr/>
        <p:txBody>
          <a:bodyPr>
            <a:normAutofit/>
          </a:bodyPr>
          <a:lstStyle/>
          <a:p>
            <a:endParaRPr lang="fr-FR"/>
          </a:p>
        </p:txBody>
      </p:sp>
      <p:sp>
        <p:nvSpPr>
          <p:cNvPr id="4" name="Footer Placeholder 3"/>
          <p:cNvSpPr>
            <a:spLocks noGrp="1"/>
          </p:cNvSpPr>
          <p:nvPr>
            <p:ph type="ftr" sz="quarter" idx="10"/>
          </p:nvPr>
        </p:nvSpPr>
        <p:spPr/>
        <p:txBody>
          <a:bodyPr/>
          <a:lstStyle/>
          <a:p>
            <a:pPr>
              <a:defRPr/>
            </a:pPr>
            <a:r>
              <a:rPr lang="en-US" smtClean="0"/>
              <a:t>The MathWorks</a:t>
            </a:r>
            <a:endParaRPr lang="en-US"/>
          </a:p>
        </p:txBody>
      </p:sp>
      <p:sp>
        <p:nvSpPr>
          <p:cNvPr id="5" name="Slide Number Placeholder 4"/>
          <p:cNvSpPr>
            <a:spLocks noGrp="1"/>
          </p:cNvSpPr>
          <p:nvPr>
            <p:ph type="sldNum" sz="quarter" idx="11"/>
          </p:nvPr>
        </p:nvSpPr>
        <p:spPr/>
        <p:txBody>
          <a:bodyPr/>
          <a:lstStyle/>
          <a:p>
            <a:pPr>
              <a:defRPr/>
            </a:pPr>
            <a:fld id="{AA01A667-1D0E-45F6-888B-B5DD5AA56D6A}" type="slidenum">
              <a:rPr lang="en-US" smtClean="0"/>
              <a:pPr>
                <a:defRPr/>
              </a:pPr>
              <a:t>55</a:t>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2"/>
          <p:cNvSpPr>
            <a:spLocks noGrp="1" noRot="1" noChangeAspect="1" noChangeArrowheads="1" noTextEdit="1"/>
          </p:cNvSpPr>
          <p:nvPr>
            <p:ph type="sldImg"/>
          </p:nvPr>
        </p:nvSpPr>
        <p:spPr>
          <a:xfrm>
            <a:off x="3895725" y="527050"/>
            <a:ext cx="2824163" cy="2117725"/>
          </a:xfrm>
          <a:ln/>
        </p:spPr>
      </p:sp>
      <p:sp>
        <p:nvSpPr>
          <p:cNvPr id="146435" name="Rectangle 3"/>
          <p:cNvSpPr>
            <a:spLocks noGrp="1" noChangeArrowheads="1"/>
          </p:cNvSpPr>
          <p:nvPr>
            <p:ph type="body" idx="1"/>
          </p:nvPr>
        </p:nvSpPr>
        <p:spPr>
          <a:xfrm>
            <a:off x="327648" y="2821788"/>
            <a:ext cx="6360879" cy="5812499"/>
          </a:xfrm>
          <a:noFill/>
          <a:ln/>
        </p:spPr>
        <p:txBody>
          <a:bodyPr/>
          <a:lstStyle/>
          <a:p>
            <a:endParaRPr lang="fr-FR" altLang="ko-KR" smtClean="0">
              <a:latin typeface="Tahoma" pitchFamily="34" charset="0"/>
              <a:ea typeface="굴림" pitchFamily="50" charset="-127"/>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6"/>
          <p:cNvSpPr>
            <a:spLocks noGrp="1" noChangeArrowheads="1"/>
          </p:cNvSpPr>
          <p:nvPr>
            <p:ph type="ftr" sz="quarter" idx="4294967295"/>
          </p:nvPr>
        </p:nvSpPr>
        <p:spPr bwMode="auto">
          <a:xfrm>
            <a:off x="0" y="8685235"/>
            <a:ext cx="2971593" cy="457200"/>
          </a:xfrm>
          <a:prstGeom prst="rect">
            <a:avLst/>
          </a:prstGeom>
          <a:noFill/>
          <a:ln>
            <a:miter lim="800000"/>
            <a:headEnd/>
            <a:tailEnd/>
          </a:ln>
        </p:spPr>
        <p:txBody>
          <a:bodyPr lIns="91433" tIns="45717" rIns="91433" bIns="45717"/>
          <a:lstStyle/>
          <a:p>
            <a:r>
              <a:rPr lang="en-US" altLang="ko-KR">
                <a:solidFill>
                  <a:prstClr val="black"/>
                </a:solidFill>
                <a:latin typeface="Arial" pitchFamily="34" charset="0"/>
                <a:ea typeface="굴림" pitchFamily="50" charset="-127"/>
              </a:rPr>
              <a:t>The MathWorks</a:t>
            </a:r>
          </a:p>
        </p:txBody>
      </p:sp>
      <p:sp>
        <p:nvSpPr>
          <p:cNvPr id="38915" name="Rectangle 7"/>
          <p:cNvSpPr>
            <a:spLocks noGrp="1" noChangeArrowheads="1"/>
          </p:cNvSpPr>
          <p:nvPr>
            <p:ph type="sldNum" sz="quarter" idx="5"/>
          </p:nvPr>
        </p:nvSpPr>
        <p:spPr>
          <a:noFill/>
        </p:spPr>
        <p:txBody>
          <a:bodyPr/>
          <a:lstStyle/>
          <a:p>
            <a:fld id="{73E999D3-69C6-459E-8BF1-3B911D79C377}" type="slidenum">
              <a:rPr lang="en-US" altLang="ko-KR">
                <a:solidFill>
                  <a:prstClr val="black"/>
                </a:solidFill>
              </a:rPr>
              <a:pPr/>
              <a:t>7</a:t>
            </a:fld>
            <a:endParaRPr lang="en-US" altLang="ko-KR">
              <a:solidFill>
                <a:prstClr val="black"/>
              </a:solidFill>
            </a:endParaRPr>
          </a:p>
        </p:txBody>
      </p:sp>
      <p:sp>
        <p:nvSpPr>
          <p:cNvPr id="38916" name="Rectangle 2"/>
          <p:cNvSpPr>
            <a:spLocks noGrp="1" noRot="1" noChangeAspect="1" noChangeArrowheads="1" noTextEdit="1"/>
          </p:cNvSpPr>
          <p:nvPr>
            <p:ph type="sldImg"/>
          </p:nvPr>
        </p:nvSpPr>
        <p:spPr>
          <a:xfrm>
            <a:off x="1143000" y="684213"/>
            <a:ext cx="4573588" cy="3432175"/>
          </a:xfrm>
          <a:ln/>
        </p:spPr>
      </p:sp>
      <p:sp>
        <p:nvSpPr>
          <p:cNvPr id="38917" name="Rectangle 3"/>
          <p:cNvSpPr>
            <a:spLocks noGrp="1" noChangeArrowheads="1"/>
          </p:cNvSpPr>
          <p:nvPr>
            <p:ph type="body" idx="1"/>
          </p:nvPr>
        </p:nvSpPr>
        <p:spPr>
          <a:xfrm>
            <a:off x="916371" y="4343400"/>
            <a:ext cx="5025259" cy="4116366"/>
          </a:xfrm>
          <a:noFill/>
          <a:ln/>
        </p:spPr>
        <p:txBody>
          <a:bodyPr/>
          <a:lstStyle/>
          <a:p>
            <a:pPr eaLnBrk="1" hangingPunct="1"/>
            <a:endParaRPr lang="de-DE" smtClean="0">
              <a:latin typeface="Times"/>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sv-SE" dirty="0" smtClean="0"/>
              <a:t>In</a:t>
            </a:r>
            <a:r>
              <a:rPr lang="sv-SE" baseline="0" dirty="0" smtClean="0"/>
              <a:t> </a:t>
            </a:r>
            <a:r>
              <a:rPr lang="sv-SE" baseline="0" dirty="0" err="1" smtClean="0"/>
              <a:t>testing</a:t>
            </a:r>
            <a:r>
              <a:rPr lang="sv-SE" baseline="0" dirty="0" smtClean="0"/>
              <a:t>, </a:t>
            </a:r>
            <a:r>
              <a:rPr lang="sv-SE" baseline="0" dirty="0" err="1" smtClean="0"/>
              <a:t>we</a:t>
            </a:r>
            <a:r>
              <a:rPr lang="sv-SE" baseline="0" dirty="0" smtClean="0"/>
              <a:t> </a:t>
            </a:r>
            <a:r>
              <a:rPr lang="sv-SE" baseline="0" dirty="0" err="1" smtClean="0"/>
              <a:t>have</a:t>
            </a:r>
            <a:r>
              <a:rPr lang="sv-SE" baseline="0" dirty="0" smtClean="0"/>
              <a:t> </a:t>
            </a:r>
            <a:r>
              <a:rPr lang="sv-SE" baseline="0" dirty="0" err="1" smtClean="0"/>
              <a:t>focused</a:t>
            </a:r>
            <a:r>
              <a:rPr lang="sv-SE" baseline="0" dirty="0" smtClean="0"/>
              <a:t> on </a:t>
            </a:r>
            <a:r>
              <a:rPr lang="sv-SE" baseline="0" dirty="0" err="1" smtClean="0"/>
              <a:t>testing</a:t>
            </a:r>
            <a:r>
              <a:rPr lang="sv-SE" baseline="0" dirty="0" smtClean="0"/>
              <a:t> </a:t>
            </a:r>
            <a:r>
              <a:rPr lang="sv-SE" baseline="0" dirty="0" err="1" smtClean="0"/>
              <a:t>of</a:t>
            </a:r>
            <a:r>
              <a:rPr lang="sv-SE" baseline="0" dirty="0" smtClean="0"/>
              <a:t> </a:t>
            </a:r>
            <a:r>
              <a:rPr lang="sv-SE" baseline="0" dirty="0" err="1" smtClean="0"/>
              <a:t>modules</a:t>
            </a:r>
            <a:r>
              <a:rPr lang="sv-SE" baseline="0" dirty="0" smtClean="0"/>
              <a:t> as the formal </a:t>
            </a:r>
            <a:r>
              <a:rPr lang="sv-SE" baseline="0" dirty="0" err="1" smtClean="0"/>
              <a:t>activity</a:t>
            </a:r>
            <a:r>
              <a:rPr lang="sv-SE" baseline="0" dirty="0" smtClean="0"/>
              <a:t> </a:t>
            </a:r>
            <a:r>
              <a:rPr lang="sv-SE" baseline="0" dirty="0" err="1" smtClean="0"/>
              <a:t>using</a:t>
            </a:r>
            <a:r>
              <a:rPr lang="sv-SE" baseline="0" dirty="0" smtClean="0"/>
              <a:t> </a:t>
            </a:r>
            <a:r>
              <a:rPr lang="sv-SE" baseline="0" dirty="0" err="1" smtClean="0"/>
              <a:t>requirements</a:t>
            </a:r>
            <a:r>
              <a:rPr lang="sv-SE" baseline="0" dirty="0" smtClean="0"/>
              <a:t> </a:t>
            </a:r>
            <a:r>
              <a:rPr lang="sv-SE" baseline="0" dirty="0" err="1" smtClean="0"/>
              <a:t>based</a:t>
            </a:r>
            <a:r>
              <a:rPr lang="sv-SE" baseline="0" dirty="0" smtClean="0"/>
              <a:t> </a:t>
            </a:r>
            <a:r>
              <a:rPr lang="sv-SE" baseline="0" dirty="0" err="1" smtClean="0"/>
              <a:t>testing</a:t>
            </a:r>
            <a:r>
              <a:rPr lang="sv-SE" baseline="0" dirty="0" smtClean="0"/>
              <a:t> and </a:t>
            </a:r>
            <a:r>
              <a:rPr lang="sv-SE" baseline="0" dirty="0" err="1" smtClean="0"/>
              <a:t>measuring</a:t>
            </a:r>
            <a:r>
              <a:rPr lang="sv-SE" baseline="0" dirty="0" smtClean="0"/>
              <a:t> </a:t>
            </a:r>
            <a:r>
              <a:rPr lang="sv-SE" baseline="0" dirty="0" err="1" smtClean="0"/>
              <a:t>coverage</a:t>
            </a:r>
            <a:r>
              <a:rPr lang="sv-SE" baseline="0" dirty="0" smtClean="0"/>
              <a:t>. </a:t>
            </a:r>
          </a:p>
          <a:p>
            <a:endParaRPr lang="sv-SE" baseline="0" dirty="0" smtClean="0"/>
          </a:p>
          <a:p>
            <a:r>
              <a:rPr lang="sv-SE" baseline="0" dirty="0" smtClean="0"/>
              <a:t>The integration tests </a:t>
            </a:r>
            <a:r>
              <a:rPr lang="sv-SE" baseline="0" dirty="0" err="1" smtClean="0"/>
              <a:t>are</a:t>
            </a:r>
            <a:r>
              <a:rPr lang="sv-SE" baseline="0" dirty="0" smtClean="0"/>
              <a:t> </a:t>
            </a:r>
            <a:r>
              <a:rPr lang="sv-SE" baseline="0" dirty="0" err="1" smtClean="0"/>
              <a:t>closed</a:t>
            </a:r>
            <a:r>
              <a:rPr lang="sv-SE" baseline="0" dirty="0" smtClean="0"/>
              <a:t>-loop and focus on integration and non-</a:t>
            </a:r>
            <a:r>
              <a:rPr lang="sv-SE" baseline="0" dirty="0" err="1" smtClean="0"/>
              <a:t>functional</a:t>
            </a:r>
            <a:r>
              <a:rPr lang="sv-SE" baseline="0" dirty="0" smtClean="0"/>
              <a:t> </a:t>
            </a:r>
            <a:r>
              <a:rPr lang="sv-SE" baseline="0" dirty="0" err="1" smtClean="0"/>
              <a:t>requirements</a:t>
            </a:r>
            <a:endParaRPr lang="sv-SE" baseline="0" dirty="0" smtClean="0"/>
          </a:p>
          <a:p>
            <a:endParaRPr lang="sv-SE" baseline="0" dirty="0" smtClean="0"/>
          </a:p>
          <a:p>
            <a:r>
              <a:rPr lang="sv-SE" dirty="0" err="1" smtClean="0"/>
              <a:t>We</a:t>
            </a:r>
            <a:r>
              <a:rPr lang="sv-SE" dirty="0" smtClean="0"/>
              <a:t> </a:t>
            </a:r>
            <a:r>
              <a:rPr lang="sv-SE" dirty="0" err="1" smtClean="0"/>
              <a:t>will</a:t>
            </a:r>
            <a:r>
              <a:rPr lang="sv-SE" dirty="0" smtClean="0"/>
              <a:t> </a:t>
            </a:r>
            <a:r>
              <a:rPr lang="sv-SE" dirty="0" err="1" smtClean="0"/>
              <a:t>see</a:t>
            </a:r>
            <a:r>
              <a:rPr lang="sv-SE" dirty="0" smtClean="0"/>
              <a:t> </a:t>
            </a:r>
            <a:r>
              <a:rPr lang="sv-SE" dirty="0" err="1" smtClean="0"/>
              <a:t>how</a:t>
            </a:r>
            <a:r>
              <a:rPr lang="sv-SE" dirty="0" smtClean="0"/>
              <a:t> the signal </a:t>
            </a:r>
            <a:r>
              <a:rPr lang="sv-SE" dirty="0" err="1" smtClean="0"/>
              <a:t>builder</a:t>
            </a:r>
            <a:r>
              <a:rPr lang="sv-SE" baseline="0" dirty="0" smtClean="0"/>
              <a:t> block </a:t>
            </a:r>
            <a:r>
              <a:rPr lang="sv-SE" baseline="0" dirty="0" err="1" smtClean="0"/>
              <a:t>can</a:t>
            </a:r>
            <a:r>
              <a:rPr lang="sv-SE" baseline="0" dirty="0" smtClean="0"/>
              <a:t> be </a:t>
            </a:r>
            <a:r>
              <a:rPr lang="sv-SE" baseline="0" dirty="0" err="1" smtClean="0"/>
              <a:t>used</a:t>
            </a:r>
            <a:r>
              <a:rPr lang="sv-SE" baseline="0" dirty="0" smtClean="0"/>
              <a:t> </a:t>
            </a:r>
            <a:r>
              <a:rPr lang="sv-SE" baseline="0" dirty="0" err="1" smtClean="0"/>
              <a:t>to</a:t>
            </a:r>
            <a:r>
              <a:rPr lang="sv-SE" baseline="0" dirty="0" smtClean="0"/>
              <a:t> </a:t>
            </a:r>
            <a:r>
              <a:rPr lang="sv-SE" baseline="0" dirty="0" err="1" smtClean="0"/>
              <a:t>trace</a:t>
            </a:r>
            <a:r>
              <a:rPr lang="sv-SE" baseline="0" dirty="0" smtClean="0"/>
              <a:t> </a:t>
            </a:r>
            <a:r>
              <a:rPr lang="sv-SE" baseline="0" dirty="0" err="1" smtClean="0"/>
              <a:t>requirements</a:t>
            </a:r>
            <a:r>
              <a:rPr lang="sv-SE" baseline="0" dirty="0" smtClean="0"/>
              <a:t> </a:t>
            </a:r>
            <a:r>
              <a:rPr lang="sv-SE" baseline="0" dirty="0" err="1" smtClean="0"/>
              <a:t>to</a:t>
            </a:r>
            <a:r>
              <a:rPr lang="sv-SE" baseline="0" dirty="0" smtClean="0"/>
              <a:t> tests</a:t>
            </a:r>
            <a:endParaRPr lang="sv-SE" dirty="0"/>
          </a:p>
        </p:txBody>
      </p:sp>
      <p:sp>
        <p:nvSpPr>
          <p:cNvPr id="4" name="Platshållare för bildnummer 3"/>
          <p:cNvSpPr>
            <a:spLocks noGrp="1"/>
          </p:cNvSpPr>
          <p:nvPr>
            <p:ph type="sldNum" sz="quarter" idx="10"/>
          </p:nvPr>
        </p:nvSpPr>
        <p:spPr/>
        <p:txBody>
          <a:bodyPr/>
          <a:lstStyle/>
          <a:p>
            <a:fld id="{AD73B8C3-A209-4A55-9261-22C2A02B3159}" type="slidenum">
              <a:rPr lang="en-US" smtClean="0"/>
              <a:pPr/>
              <a:t>58</a:t>
            </a:fld>
            <a:endParaRPr lang="en-US"/>
          </a:p>
        </p:txBody>
      </p:sp>
    </p:spTree>
    <p:extLst>
      <p:ext uri="{BB962C8B-B14F-4D97-AF65-F5344CB8AC3E}">
        <p14:creationId xmlns:p14="http://schemas.microsoft.com/office/powerpoint/2010/main" val="154713569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2"/>
          <p:cNvSpPr>
            <a:spLocks noGrp="1" noRot="1" noChangeAspect="1" noChangeArrowheads="1" noTextEdit="1"/>
          </p:cNvSpPr>
          <p:nvPr>
            <p:ph type="sldImg"/>
          </p:nvPr>
        </p:nvSpPr>
        <p:spPr>
          <a:xfrm>
            <a:off x="3895725" y="527050"/>
            <a:ext cx="2824163" cy="2117725"/>
          </a:xfrm>
          <a:ln/>
        </p:spPr>
      </p:sp>
      <p:sp>
        <p:nvSpPr>
          <p:cNvPr id="198659" name="Rectangle 3"/>
          <p:cNvSpPr>
            <a:spLocks noGrp="1" noChangeArrowheads="1"/>
          </p:cNvSpPr>
          <p:nvPr>
            <p:ph type="body" idx="1"/>
          </p:nvPr>
        </p:nvSpPr>
        <p:spPr>
          <a:xfrm>
            <a:off x="327648" y="2821788"/>
            <a:ext cx="6360879" cy="5812499"/>
          </a:xfrm>
          <a:ln/>
        </p:spPr>
        <p:txBody>
          <a:bodyPr/>
          <a:lstStyle/>
          <a:p>
            <a:pPr>
              <a:defRPr/>
            </a:pPr>
            <a:r>
              <a:rPr lang="fr-FR" altLang="ko-KR" dirty="0" err="1" smtClean="0">
                <a:latin typeface="Tahoma" pitchFamily="34" charset="0"/>
                <a:ea typeface="굴림" pitchFamily="50" charset="-127"/>
              </a:rPr>
              <a:t>Now</a:t>
            </a:r>
            <a:r>
              <a:rPr lang="fr-FR" altLang="ko-KR" dirty="0" smtClean="0">
                <a:latin typeface="Tahoma" pitchFamily="34" charset="0"/>
                <a:ea typeface="굴림" pitchFamily="50" charset="-127"/>
              </a:rPr>
              <a:t> </a:t>
            </a:r>
            <a:r>
              <a:rPr lang="fr-FR" altLang="ko-KR" dirty="0" err="1" smtClean="0">
                <a:latin typeface="Tahoma" pitchFamily="34" charset="0"/>
                <a:ea typeface="굴림" pitchFamily="50" charset="-127"/>
              </a:rPr>
              <a:t>is</a:t>
            </a:r>
            <a:r>
              <a:rPr lang="fr-FR" altLang="ko-KR" dirty="0" smtClean="0">
                <a:latin typeface="Tahoma" pitchFamily="34" charset="0"/>
                <a:ea typeface="굴림" pitchFamily="50" charset="-127"/>
              </a:rPr>
              <a:t> the time to </a:t>
            </a:r>
            <a:r>
              <a:rPr lang="fr-FR" altLang="ko-KR" dirty="0" err="1" smtClean="0">
                <a:latin typeface="Tahoma" pitchFamily="34" charset="0"/>
                <a:ea typeface="굴림" pitchFamily="50" charset="-127"/>
              </a:rPr>
              <a:t>revisit</a:t>
            </a:r>
            <a:r>
              <a:rPr lang="fr-FR" altLang="ko-KR" dirty="0" smtClean="0">
                <a:latin typeface="Tahoma" pitchFamily="34" charset="0"/>
                <a:ea typeface="굴림" pitchFamily="50" charset="-127"/>
              </a:rPr>
              <a:t> </a:t>
            </a:r>
            <a:r>
              <a:rPr lang="fr-FR" altLang="ko-KR" dirty="0" err="1" smtClean="0">
                <a:latin typeface="Tahoma" pitchFamily="34" charset="0"/>
                <a:ea typeface="굴림" pitchFamily="50" charset="-127"/>
              </a:rPr>
              <a:t>Testing</a:t>
            </a:r>
            <a:r>
              <a:rPr lang="fr-FR" altLang="ko-KR" dirty="0" smtClean="0">
                <a:latin typeface="Tahoma" pitchFamily="34" charset="0"/>
                <a:ea typeface="굴림" pitchFamily="50" charset="-127"/>
              </a:rPr>
              <a:t> </a:t>
            </a:r>
            <a:r>
              <a:rPr lang="fr-FR" altLang="ko-KR" dirty="0" err="1" smtClean="0">
                <a:latin typeface="Tahoma" pitchFamily="34" charset="0"/>
                <a:ea typeface="굴림" pitchFamily="50" charset="-127"/>
              </a:rPr>
              <a:t>Requirements</a:t>
            </a:r>
            <a:r>
              <a:rPr lang="fr-FR" altLang="ko-KR" dirty="0" smtClean="0">
                <a:latin typeface="Tahoma" pitchFamily="34" charset="0"/>
                <a:ea typeface="굴림" pitchFamily="50" charset="-127"/>
              </a:rPr>
              <a:t>. </a:t>
            </a:r>
            <a:r>
              <a:rPr lang="fr-FR" altLang="ko-KR" dirty="0" err="1" smtClean="0">
                <a:latin typeface="Tahoma" pitchFamily="34" charset="0"/>
                <a:ea typeface="굴림" pitchFamily="50" charset="-127"/>
              </a:rPr>
              <a:t>Revise</a:t>
            </a:r>
            <a:r>
              <a:rPr lang="fr-FR" altLang="ko-KR" dirty="0" smtClean="0">
                <a:latin typeface="Tahoma" pitchFamily="34" charset="0"/>
                <a:ea typeface="굴림" pitchFamily="50" charset="-127"/>
              </a:rPr>
              <a:t> the test cases in </a:t>
            </a:r>
            <a:r>
              <a:rPr lang="en-US" altLang="ko-KR" dirty="0" smtClean="0">
                <a:latin typeface="Tahoma" pitchFamily="34" charset="0"/>
                <a:ea typeface="굴림" pitchFamily="50" charset="-127"/>
              </a:rPr>
              <a:t>sbr_testing_requirements.doc.</a:t>
            </a:r>
          </a:p>
          <a:p>
            <a:pPr marL="228600" indent="-228600">
              <a:buFontTx/>
              <a:buAutoNum type="arabicParenR"/>
              <a:defRPr/>
            </a:pPr>
            <a:r>
              <a:rPr lang="en-US" altLang="ko-KR" dirty="0" smtClean="0">
                <a:latin typeface="Tahoma" pitchFamily="34" charset="0"/>
                <a:ea typeface="굴림" pitchFamily="50" charset="-127"/>
              </a:rPr>
              <a:t>First show how the first test case can be easily created using Signal Builder </a:t>
            </a:r>
          </a:p>
          <a:p>
            <a:pPr marL="971550" lvl="1" indent="-228600">
              <a:buFontTx/>
              <a:buChar char="-"/>
              <a:defRPr/>
            </a:pPr>
            <a:r>
              <a:rPr lang="en-US" altLang="ko-KR" dirty="0" smtClean="0">
                <a:latin typeface="Tahoma" pitchFamily="34" charset="0"/>
                <a:ea typeface="굴림" pitchFamily="50" charset="-127"/>
              </a:rPr>
              <a:t>Key : Constant at 0</a:t>
            </a:r>
          </a:p>
          <a:p>
            <a:pPr marL="971550" lvl="1" indent="-228600">
              <a:buFontTx/>
              <a:buChar char="-"/>
              <a:defRPr/>
            </a:pPr>
            <a:r>
              <a:rPr lang="en-US" altLang="ko-KR" dirty="0" err="1" smtClean="0">
                <a:latin typeface="Tahoma" pitchFamily="34" charset="0"/>
                <a:ea typeface="굴림" pitchFamily="50" charset="-127"/>
              </a:rPr>
              <a:t>SeatBeltFasten</a:t>
            </a:r>
            <a:r>
              <a:rPr lang="en-US" altLang="ko-KR" dirty="0" smtClean="0">
                <a:latin typeface="Tahoma" pitchFamily="34" charset="0"/>
                <a:ea typeface="굴림" pitchFamily="50" charset="-127"/>
              </a:rPr>
              <a:t> : Square wave at frequency 2</a:t>
            </a:r>
          </a:p>
          <a:p>
            <a:pPr marL="971550" lvl="1" indent="-228600">
              <a:buFontTx/>
              <a:buChar char="-"/>
              <a:defRPr/>
            </a:pPr>
            <a:r>
              <a:rPr lang="en-US" altLang="ko-KR" dirty="0" smtClean="0">
                <a:latin typeface="Tahoma" pitchFamily="34" charset="0"/>
                <a:ea typeface="굴림" pitchFamily="50" charset="-127"/>
              </a:rPr>
              <a:t>Speed : Triangle wave at default setting</a:t>
            </a:r>
          </a:p>
          <a:p>
            <a:pPr marL="971550" lvl="1" indent="-228600">
              <a:buFontTx/>
              <a:buChar char="-"/>
              <a:defRPr/>
            </a:pPr>
            <a:r>
              <a:rPr lang="en-US" altLang="ko-KR" dirty="0" err="1" smtClean="0">
                <a:latin typeface="Tahoma" pitchFamily="34" charset="0"/>
                <a:ea typeface="굴림" pitchFamily="50" charset="-127"/>
              </a:rPr>
              <a:t>SeatBeltIconExp</a:t>
            </a:r>
            <a:r>
              <a:rPr lang="en-US" altLang="ko-KR" dirty="0" smtClean="0">
                <a:latin typeface="Tahoma" pitchFamily="34" charset="0"/>
                <a:ea typeface="굴림" pitchFamily="50" charset="-127"/>
              </a:rPr>
              <a:t> : Constant at 0</a:t>
            </a:r>
          </a:p>
          <a:p>
            <a:pPr marL="971550" lvl="1" indent="-228600">
              <a:buFontTx/>
              <a:buChar char="-"/>
              <a:defRPr/>
            </a:pPr>
            <a:endParaRPr lang="en-US" altLang="ko-KR" dirty="0" smtClean="0">
              <a:latin typeface="Tahoma" pitchFamily="34" charset="0"/>
              <a:ea typeface="굴림" pitchFamily="50" charset="-127"/>
            </a:endParaRPr>
          </a:p>
          <a:p>
            <a:pPr marL="228600" indent="-228600">
              <a:buFontTx/>
              <a:buAutoNum type="arabicParenR"/>
              <a:defRPr/>
            </a:pPr>
            <a:r>
              <a:rPr lang="fr-FR" altLang="ko-KR" dirty="0" err="1" smtClean="0">
                <a:latin typeface="Tahoma" pitchFamily="34" charset="0"/>
                <a:ea typeface="굴림" pitchFamily="50" charset="-127"/>
              </a:rPr>
              <a:t>Now</a:t>
            </a:r>
            <a:r>
              <a:rPr lang="fr-FR" altLang="ko-KR" dirty="0" smtClean="0">
                <a:latin typeface="Tahoma" pitchFamily="34" charset="0"/>
                <a:ea typeface="굴림" pitchFamily="50" charset="-127"/>
              </a:rPr>
              <a:t>, </a:t>
            </a:r>
            <a:r>
              <a:rPr lang="fr-FR" altLang="ko-KR" dirty="0" err="1" smtClean="0">
                <a:latin typeface="Tahoma" pitchFamily="34" charset="0"/>
                <a:ea typeface="굴림" pitchFamily="50" charset="-127"/>
              </a:rPr>
              <a:t>Let’s</a:t>
            </a:r>
            <a:r>
              <a:rPr lang="fr-FR" altLang="ko-KR" dirty="0" smtClean="0">
                <a:latin typeface="Tahoma" pitchFamily="34" charset="0"/>
                <a:ea typeface="굴림" pitchFamily="50" charset="-127"/>
              </a:rPr>
              <a:t> </a:t>
            </a:r>
            <a:r>
              <a:rPr lang="fr-FR" altLang="ko-KR" dirty="0" err="1" smtClean="0">
                <a:latin typeface="Tahoma" pitchFamily="34" charset="0"/>
                <a:ea typeface="굴림" pitchFamily="50" charset="-127"/>
              </a:rPr>
              <a:t>make</a:t>
            </a:r>
            <a:r>
              <a:rPr lang="fr-FR" altLang="ko-KR" dirty="0" smtClean="0">
                <a:latin typeface="Tahoma" pitchFamily="34" charset="0"/>
                <a:ea typeface="굴림" pitchFamily="50" charset="-127"/>
              </a:rPr>
              <a:t> use of the sbrTestCase.xls file.</a:t>
            </a:r>
          </a:p>
          <a:p>
            <a:pPr marL="971550" lvl="1" indent="-228600">
              <a:buFontTx/>
              <a:buAutoNum type="alphaLcParenR"/>
              <a:defRPr/>
            </a:pPr>
            <a:r>
              <a:rPr lang="fr-FR" altLang="ko-KR" dirty="0" smtClean="0">
                <a:latin typeface="Tahoma" pitchFamily="34" charset="0"/>
                <a:ea typeface="굴림" pitchFamily="50" charset="-127"/>
              </a:rPr>
              <a:t>Open </a:t>
            </a:r>
            <a:r>
              <a:rPr lang="fr-FR" altLang="ko-KR" dirty="0" err="1" smtClean="0">
                <a:latin typeface="Tahoma" pitchFamily="34" charset="0"/>
                <a:ea typeface="굴림" pitchFamily="50" charset="-127"/>
              </a:rPr>
              <a:t>xlsSignalGui</a:t>
            </a:r>
            <a:endParaRPr lang="fr-FR" altLang="ko-KR" dirty="0" smtClean="0">
              <a:latin typeface="Tahoma" pitchFamily="34" charset="0"/>
              <a:ea typeface="굴림" pitchFamily="50" charset="-127"/>
            </a:endParaRPr>
          </a:p>
          <a:p>
            <a:pPr marL="971550" lvl="1" indent="-228600">
              <a:buFontTx/>
              <a:buAutoNum type="alphaLcParenR"/>
              <a:defRPr/>
            </a:pPr>
            <a:r>
              <a:rPr lang="fr-FR" altLang="ko-KR" dirty="0" smtClean="0">
                <a:latin typeface="Tahoma" pitchFamily="34" charset="0"/>
                <a:ea typeface="굴림" pitchFamily="50" charset="-127"/>
              </a:rPr>
              <a:t>Push open </a:t>
            </a:r>
            <a:r>
              <a:rPr lang="fr-FR" altLang="ko-KR" dirty="0" err="1" smtClean="0">
                <a:latin typeface="Tahoma" pitchFamily="34" charset="0"/>
                <a:ea typeface="굴림" pitchFamily="50" charset="-127"/>
              </a:rPr>
              <a:t>button</a:t>
            </a:r>
            <a:r>
              <a:rPr lang="fr-FR" altLang="ko-KR" dirty="0" smtClean="0">
                <a:latin typeface="Tahoma" pitchFamily="34" charset="0"/>
                <a:ea typeface="굴림" pitchFamily="50" charset="-127"/>
              </a:rPr>
              <a:t> and select sbrTestCase.xls file</a:t>
            </a:r>
          </a:p>
          <a:p>
            <a:pPr marL="971550" lvl="1" indent="-228600">
              <a:buFontTx/>
              <a:buAutoNum type="alphaLcParenR"/>
              <a:defRPr/>
            </a:pPr>
            <a:r>
              <a:rPr lang="fr-FR" altLang="ko-KR" dirty="0" err="1" smtClean="0">
                <a:latin typeface="Tahoma" pitchFamily="34" charset="0"/>
                <a:ea typeface="굴림" pitchFamily="50" charset="-127"/>
              </a:rPr>
              <a:t>Press</a:t>
            </a:r>
            <a:r>
              <a:rPr lang="fr-FR" altLang="ko-KR" dirty="0" smtClean="0">
                <a:latin typeface="Tahoma" pitchFamily="34" charset="0"/>
                <a:ea typeface="굴림" pitchFamily="50" charset="-127"/>
              </a:rPr>
              <a:t> </a:t>
            </a:r>
            <a:r>
              <a:rPr lang="fr-FR" altLang="ko-KR" dirty="0" err="1" smtClean="0">
                <a:latin typeface="Tahoma" pitchFamily="34" charset="0"/>
                <a:ea typeface="굴림" pitchFamily="50" charset="-127"/>
              </a:rPr>
              <a:t>generate</a:t>
            </a:r>
            <a:r>
              <a:rPr lang="fr-FR" altLang="ko-KR" dirty="0" smtClean="0">
                <a:latin typeface="Tahoma" pitchFamily="34" charset="0"/>
                <a:ea typeface="굴림" pitchFamily="50" charset="-127"/>
              </a:rPr>
              <a:t> </a:t>
            </a:r>
            <a:r>
              <a:rPr lang="fr-FR" altLang="ko-KR" dirty="0" err="1" smtClean="0">
                <a:latin typeface="Tahoma" pitchFamily="34" charset="0"/>
                <a:ea typeface="굴림" pitchFamily="50" charset="-127"/>
              </a:rPr>
              <a:t>button</a:t>
            </a:r>
            <a:r>
              <a:rPr lang="fr-FR" altLang="ko-KR" dirty="0" smtClean="0">
                <a:latin typeface="Tahoma" pitchFamily="34" charset="0"/>
                <a:ea typeface="굴림" pitchFamily="50" charset="-127"/>
              </a:rPr>
              <a:t> </a:t>
            </a:r>
          </a:p>
          <a:p>
            <a:pPr marL="971550" lvl="1" indent="-228600">
              <a:buFontTx/>
              <a:buAutoNum type="alphaLcParenR"/>
              <a:defRPr/>
            </a:pPr>
            <a:r>
              <a:rPr lang="fr-FR" altLang="ko-KR" dirty="0" smtClean="0">
                <a:latin typeface="Tahoma" pitchFamily="34" charset="0"/>
                <a:ea typeface="굴림" pitchFamily="50" charset="-127"/>
              </a:rPr>
              <a:t>A Signal </a:t>
            </a:r>
            <a:r>
              <a:rPr lang="fr-FR" altLang="ko-KR" dirty="0" err="1" smtClean="0">
                <a:latin typeface="Tahoma" pitchFamily="34" charset="0"/>
                <a:ea typeface="굴림" pitchFamily="50" charset="-127"/>
              </a:rPr>
              <a:t>Builder</a:t>
            </a:r>
            <a:r>
              <a:rPr lang="fr-FR" altLang="ko-KR" dirty="0" smtClean="0">
                <a:latin typeface="Tahoma" pitchFamily="34" charset="0"/>
                <a:ea typeface="굴림" pitchFamily="50" charset="-127"/>
              </a:rPr>
              <a:t> block </a:t>
            </a:r>
            <a:r>
              <a:rPr lang="fr-FR" altLang="ko-KR" dirty="0" err="1" smtClean="0">
                <a:latin typeface="Tahoma" pitchFamily="34" charset="0"/>
                <a:ea typeface="굴림" pitchFamily="50" charset="-127"/>
              </a:rPr>
              <a:t>will</a:t>
            </a:r>
            <a:r>
              <a:rPr lang="fr-FR" altLang="ko-KR" dirty="0" smtClean="0">
                <a:latin typeface="Tahoma" pitchFamily="34" charset="0"/>
                <a:ea typeface="굴림" pitchFamily="50" charset="-127"/>
              </a:rPr>
              <a:t> </a:t>
            </a:r>
            <a:r>
              <a:rPr lang="fr-FR" altLang="ko-KR" dirty="0" err="1" smtClean="0">
                <a:latin typeface="Tahoma" pitchFamily="34" charset="0"/>
                <a:ea typeface="굴림" pitchFamily="50" charset="-127"/>
              </a:rPr>
              <a:t>be</a:t>
            </a:r>
            <a:r>
              <a:rPr lang="fr-FR" altLang="ko-KR" dirty="0" smtClean="0">
                <a:latin typeface="Tahoma" pitchFamily="34" charset="0"/>
                <a:ea typeface="굴림" pitchFamily="50" charset="-127"/>
              </a:rPr>
              <a:t> </a:t>
            </a:r>
            <a:r>
              <a:rPr lang="fr-FR" altLang="ko-KR" dirty="0" err="1" smtClean="0">
                <a:latin typeface="Tahoma" pitchFamily="34" charset="0"/>
                <a:ea typeface="굴림" pitchFamily="50" charset="-127"/>
              </a:rPr>
              <a:t>created</a:t>
            </a:r>
            <a:r>
              <a:rPr lang="fr-FR" altLang="ko-KR" dirty="0" smtClean="0">
                <a:latin typeface="Tahoma" pitchFamily="34" charset="0"/>
                <a:ea typeface="굴림" pitchFamily="50" charset="-127"/>
              </a:rPr>
              <a:t> </a:t>
            </a:r>
            <a:r>
              <a:rPr lang="fr-FR" altLang="ko-KR" dirty="0" err="1" smtClean="0">
                <a:latin typeface="Tahoma" pitchFamily="34" charset="0"/>
                <a:ea typeface="굴림" pitchFamily="50" charset="-127"/>
              </a:rPr>
              <a:t>into</a:t>
            </a:r>
            <a:r>
              <a:rPr lang="fr-FR" altLang="ko-KR" dirty="0" smtClean="0">
                <a:latin typeface="Tahoma" pitchFamily="34" charset="0"/>
                <a:ea typeface="굴림" pitchFamily="50" charset="-127"/>
              </a:rPr>
              <a:t> a </a:t>
            </a:r>
            <a:r>
              <a:rPr lang="fr-FR" altLang="ko-KR" dirty="0" err="1" smtClean="0">
                <a:latin typeface="Tahoma" pitchFamily="34" charset="0"/>
                <a:ea typeface="굴림" pitchFamily="50" charset="-127"/>
              </a:rPr>
              <a:t>Simulink</a:t>
            </a:r>
            <a:r>
              <a:rPr lang="fr-FR" altLang="ko-KR" dirty="0" smtClean="0">
                <a:latin typeface="Tahoma" pitchFamily="34" charset="0"/>
                <a:ea typeface="굴림" pitchFamily="50" charset="-127"/>
              </a:rPr>
              <a:t> model</a:t>
            </a:r>
          </a:p>
          <a:p>
            <a:pPr marL="971550" lvl="1" indent="-228600">
              <a:defRPr/>
            </a:pPr>
            <a:endParaRPr lang="fr-FR" altLang="ko-KR" dirty="0" smtClean="0">
              <a:latin typeface="Tahoma" pitchFamily="34" charset="0"/>
              <a:ea typeface="굴림" pitchFamily="50" charset="-127"/>
            </a:endParaRPr>
          </a:p>
          <a:p>
            <a:pPr marL="971550" lvl="1" indent="-228600">
              <a:defRPr/>
            </a:pPr>
            <a:r>
              <a:rPr lang="fr-FR" altLang="ko-KR" dirty="0" smtClean="0">
                <a:latin typeface="Tahoma" pitchFamily="34" charset="0"/>
                <a:ea typeface="굴림" pitchFamily="50" charset="-127"/>
              </a:rPr>
              <a:t># There </a:t>
            </a:r>
            <a:r>
              <a:rPr lang="fr-FR" altLang="ko-KR" dirty="0" err="1" smtClean="0">
                <a:latin typeface="Tahoma" pitchFamily="34" charset="0"/>
                <a:ea typeface="굴림" pitchFamily="50" charset="-127"/>
              </a:rPr>
              <a:t>is</a:t>
            </a:r>
            <a:r>
              <a:rPr lang="fr-FR" altLang="ko-KR" dirty="0" smtClean="0">
                <a:latin typeface="Tahoma" pitchFamily="34" charset="0"/>
                <a:ea typeface="굴림" pitchFamily="50" charset="-127"/>
              </a:rPr>
              <a:t> a bug on </a:t>
            </a:r>
            <a:r>
              <a:rPr lang="fr-FR" altLang="ko-KR" dirty="0" err="1" smtClean="0">
                <a:latin typeface="Tahoma" pitchFamily="34" charset="0"/>
                <a:ea typeface="굴림" pitchFamily="50" charset="-127"/>
              </a:rPr>
              <a:t>using</a:t>
            </a:r>
            <a:r>
              <a:rPr lang="fr-FR" altLang="ko-KR" dirty="0" smtClean="0">
                <a:latin typeface="Tahoma" pitchFamily="34" charset="0"/>
                <a:ea typeface="굴림" pitchFamily="50" charset="-127"/>
              </a:rPr>
              <a:t> </a:t>
            </a:r>
            <a:r>
              <a:rPr lang="fr-FR" altLang="ko-KR" dirty="0" err="1" smtClean="0">
                <a:latin typeface="Tahoma" pitchFamily="34" charset="0"/>
                <a:ea typeface="굴림" pitchFamily="50" charset="-127"/>
              </a:rPr>
              <a:t>commands</a:t>
            </a:r>
            <a:r>
              <a:rPr lang="fr-FR" altLang="ko-KR" dirty="0" smtClean="0">
                <a:latin typeface="Tahoma" pitchFamily="34" charset="0"/>
                <a:ea typeface="굴림" pitchFamily="50" charset="-127"/>
              </a:rPr>
              <a:t> to </a:t>
            </a:r>
            <a:r>
              <a:rPr lang="fr-FR" altLang="ko-KR" dirty="0" err="1" smtClean="0">
                <a:latin typeface="Tahoma" pitchFamily="34" charset="0"/>
                <a:ea typeface="굴림" pitchFamily="50" charset="-127"/>
              </a:rPr>
              <a:t>create</a:t>
            </a:r>
            <a:r>
              <a:rPr lang="fr-FR" altLang="ko-KR" dirty="0" smtClean="0">
                <a:latin typeface="Tahoma" pitchFamily="34" charset="0"/>
                <a:ea typeface="굴림" pitchFamily="50" charset="-127"/>
              </a:rPr>
              <a:t> Signal </a:t>
            </a:r>
            <a:r>
              <a:rPr lang="fr-FR" altLang="ko-KR" dirty="0" err="1" smtClean="0">
                <a:latin typeface="Tahoma" pitchFamily="34" charset="0"/>
                <a:ea typeface="굴림" pitchFamily="50" charset="-127"/>
              </a:rPr>
              <a:t>Builder</a:t>
            </a:r>
            <a:r>
              <a:rPr lang="fr-FR" altLang="ko-KR" dirty="0" smtClean="0">
                <a:latin typeface="Tahoma" pitchFamily="34" charset="0"/>
                <a:ea typeface="굴림" pitchFamily="50" charset="-127"/>
              </a:rPr>
              <a:t> block. </a:t>
            </a:r>
            <a:r>
              <a:rPr lang="fr-FR" altLang="ko-KR" dirty="0" err="1" smtClean="0">
                <a:latin typeface="Tahoma" pitchFamily="34" charset="0"/>
                <a:ea typeface="굴림" pitchFamily="50" charset="-127"/>
              </a:rPr>
              <a:t>After</a:t>
            </a:r>
            <a:r>
              <a:rPr lang="fr-FR" altLang="ko-KR" dirty="0" smtClean="0">
                <a:latin typeface="Tahoma" pitchFamily="34" charset="0"/>
                <a:ea typeface="굴림" pitchFamily="50" charset="-127"/>
              </a:rPr>
              <a:t> the block </a:t>
            </a:r>
            <a:r>
              <a:rPr lang="fr-FR" altLang="ko-KR" dirty="0" err="1" smtClean="0">
                <a:latin typeface="Tahoma" pitchFamily="34" charset="0"/>
                <a:ea typeface="굴림" pitchFamily="50" charset="-127"/>
              </a:rPr>
              <a:t>gets</a:t>
            </a:r>
            <a:r>
              <a:rPr lang="fr-FR" altLang="ko-KR" dirty="0" smtClean="0">
                <a:latin typeface="Tahoma" pitchFamily="34" charset="0"/>
                <a:ea typeface="굴림" pitchFamily="50" charset="-127"/>
              </a:rPr>
              <a:t> </a:t>
            </a:r>
            <a:r>
              <a:rPr lang="fr-FR" altLang="ko-KR" dirty="0" err="1" smtClean="0">
                <a:latin typeface="Tahoma" pitchFamily="34" charset="0"/>
                <a:ea typeface="굴림" pitchFamily="50" charset="-127"/>
              </a:rPr>
              <a:t>generated</a:t>
            </a:r>
            <a:r>
              <a:rPr lang="fr-FR" altLang="ko-KR" dirty="0" smtClean="0">
                <a:latin typeface="Tahoma" pitchFamily="34" charset="0"/>
                <a:ea typeface="굴림" pitchFamily="50" charset="-127"/>
              </a:rPr>
              <a:t> click all the test case </a:t>
            </a:r>
            <a:r>
              <a:rPr lang="fr-FR" altLang="ko-KR" dirty="0" err="1" smtClean="0">
                <a:latin typeface="Tahoma" pitchFamily="34" charset="0"/>
                <a:ea typeface="굴림" pitchFamily="50" charset="-127"/>
              </a:rPr>
              <a:t>tabs</a:t>
            </a:r>
            <a:r>
              <a:rPr lang="fr-FR" altLang="ko-KR" dirty="0" smtClean="0">
                <a:latin typeface="Tahoma" pitchFamily="34" charset="0"/>
                <a:ea typeface="굴림" pitchFamily="50" charset="-127"/>
              </a:rPr>
              <a:t> to </a:t>
            </a:r>
            <a:r>
              <a:rPr lang="fr-FR" altLang="ko-KR" dirty="0" err="1" smtClean="0">
                <a:latin typeface="Tahoma" pitchFamily="34" charset="0"/>
                <a:ea typeface="굴림" pitchFamily="50" charset="-127"/>
              </a:rPr>
              <a:t>overcome</a:t>
            </a:r>
            <a:r>
              <a:rPr lang="fr-FR" altLang="ko-KR" dirty="0" smtClean="0">
                <a:latin typeface="Tahoma" pitchFamily="34" charset="0"/>
                <a:ea typeface="굴림" pitchFamily="50" charset="-127"/>
              </a:rPr>
              <a:t> </a:t>
            </a:r>
            <a:r>
              <a:rPr lang="fr-FR" altLang="ko-KR" dirty="0" err="1" smtClean="0">
                <a:latin typeface="Tahoma" pitchFamily="34" charset="0"/>
                <a:ea typeface="굴림" pitchFamily="50" charset="-127"/>
              </a:rPr>
              <a:t>this</a:t>
            </a:r>
            <a:r>
              <a:rPr lang="fr-FR" altLang="ko-KR" dirty="0" smtClean="0">
                <a:latin typeface="Tahoma" pitchFamily="34" charset="0"/>
                <a:ea typeface="굴림" pitchFamily="50" charset="-127"/>
              </a:rPr>
              <a:t> issue!</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2"/>
          <p:cNvSpPr>
            <a:spLocks noGrp="1" noRot="1" noChangeAspect="1" noChangeArrowheads="1" noTextEdit="1"/>
          </p:cNvSpPr>
          <p:nvPr>
            <p:ph type="sldImg"/>
          </p:nvPr>
        </p:nvSpPr>
        <p:spPr>
          <a:xfrm>
            <a:off x="3895725" y="527050"/>
            <a:ext cx="2824163" cy="2117725"/>
          </a:xfrm>
          <a:ln/>
        </p:spPr>
      </p:sp>
      <p:sp>
        <p:nvSpPr>
          <p:cNvPr id="199683" name="Rectangle 3"/>
          <p:cNvSpPr>
            <a:spLocks noGrp="1" noChangeArrowheads="1"/>
          </p:cNvSpPr>
          <p:nvPr>
            <p:ph type="body" idx="1"/>
          </p:nvPr>
        </p:nvSpPr>
        <p:spPr>
          <a:xfrm>
            <a:off x="327648" y="2821788"/>
            <a:ext cx="6360879" cy="5812499"/>
          </a:xfrm>
          <a:ln/>
        </p:spPr>
        <p:txBody>
          <a:bodyPr/>
          <a:lstStyle/>
          <a:p>
            <a:pPr>
              <a:defRPr/>
            </a:pPr>
            <a:r>
              <a:rPr lang="fr-FR" altLang="ko-KR" dirty="0" err="1" smtClean="0">
                <a:latin typeface="Tahoma" pitchFamily="34" charset="0"/>
                <a:ea typeface="굴림" pitchFamily="50" charset="-127"/>
              </a:rPr>
              <a:t>Three</a:t>
            </a:r>
            <a:r>
              <a:rPr lang="fr-FR" altLang="ko-KR" dirty="0" smtClean="0">
                <a:latin typeface="Tahoma" pitchFamily="34" charset="0"/>
                <a:ea typeface="굴림" pitchFamily="50" charset="-127"/>
              </a:rPr>
              <a:t> aspects of test-</a:t>
            </a:r>
            <a:r>
              <a:rPr lang="fr-FR" altLang="ko-KR" dirty="0" err="1" smtClean="0">
                <a:latin typeface="Tahoma" pitchFamily="34" charset="0"/>
                <a:ea typeface="굴림" pitchFamily="50" charset="-127"/>
              </a:rPr>
              <a:t>harness</a:t>
            </a:r>
            <a:endParaRPr lang="fr-FR" altLang="ko-KR" dirty="0" smtClean="0">
              <a:latin typeface="Tahoma" pitchFamily="34" charset="0"/>
              <a:ea typeface="굴림" pitchFamily="50" charset="-127"/>
            </a:endParaRPr>
          </a:p>
          <a:p>
            <a:pPr marL="228600" indent="-228600">
              <a:buFontTx/>
              <a:buAutoNum type="arabicParenR"/>
              <a:defRPr/>
            </a:pPr>
            <a:r>
              <a:rPr lang="fr-FR" altLang="ko-KR" dirty="0" smtClean="0">
                <a:latin typeface="Tahoma" pitchFamily="34" charset="0"/>
                <a:ea typeface="굴림" pitchFamily="50" charset="-127"/>
              </a:rPr>
              <a:t>Test Cases (Signal </a:t>
            </a:r>
            <a:r>
              <a:rPr lang="fr-FR" altLang="ko-KR" dirty="0" err="1" smtClean="0">
                <a:latin typeface="Tahoma" pitchFamily="34" charset="0"/>
                <a:ea typeface="굴림" pitchFamily="50" charset="-127"/>
              </a:rPr>
              <a:t>Budiler</a:t>
            </a:r>
            <a:r>
              <a:rPr lang="fr-FR" altLang="ko-KR" dirty="0" smtClean="0">
                <a:latin typeface="Tahoma" pitchFamily="34" charset="0"/>
                <a:ea typeface="굴림" pitchFamily="50" charset="-127"/>
              </a:rPr>
              <a:t>)</a:t>
            </a:r>
          </a:p>
          <a:p>
            <a:pPr marL="228600" indent="-228600">
              <a:buFontTx/>
              <a:buAutoNum type="arabicParenR"/>
              <a:defRPr/>
            </a:pPr>
            <a:r>
              <a:rPr lang="fr-FR" altLang="ko-KR" dirty="0" smtClean="0">
                <a:latin typeface="Tahoma" pitchFamily="34" charset="0"/>
                <a:ea typeface="굴림" pitchFamily="50" charset="-127"/>
              </a:rPr>
              <a:t>Model </a:t>
            </a:r>
            <a:r>
              <a:rPr lang="fr-FR" altLang="ko-KR" dirty="0" err="1" smtClean="0">
                <a:latin typeface="Tahoma" pitchFamily="34" charset="0"/>
                <a:ea typeface="굴림" pitchFamily="50" charset="-127"/>
              </a:rPr>
              <a:t>under</a:t>
            </a:r>
            <a:r>
              <a:rPr lang="fr-FR" altLang="ko-KR" dirty="0" smtClean="0">
                <a:latin typeface="Tahoma" pitchFamily="34" charset="0"/>
                <a:ea typeface="굴림" pitchFamily="50" charset="-127"/>
              </a:rPr>
              <a:t> test (Model Block </a:t>
            </a:r>
            <a:r>
              <a:rPr lang="fr-FR" altLang="ko-KR" dirty="0" err="1" smtClean="0">
                <a:latin typeface="Tahoma" pitchFamily="34" charset="0"/>
                <a:ea typeface="굴림" pitchFamily="50" charset="-127"/>
              </a:rPr>
              <a:t>can</a:t>
            </a:r>
            <a:r>
              <a:rPr lang="fr-FR" altLang="ko-KR" dirty="0" smtClean="0">
                <a:latin typeface="Tahoma" pitchFamily="34" charset="0"/>
                <a:ea typeface="굴림" pitchFamily="50" charset="-127"/>
              </a:rPr>
              <a:t> </a:t>
            </a:r>
            <a:r>
              <a:rPr lang="fr-FR" altLang="ko-KR" dirty="0" err="1" smtClean="0">
                <a:latin typeface="Tahoma" pitchFamily="34" charset="0"/>
                <a:ea typeface="굴림" pitchFamily="50" charset="-127"/>
              </a:rPr>
              <a:t>be</a:t>
            </a:r>
            <a:r>
              <a:rPr lang="fr-FR" altLang="ko-KR" dirty="0" smtClean="0">
                <a:latin typeface="Tahoma" pitchFamily="34" charset="0"/>
                <a:ea typeface="굴림" pitchFamily="50" charset="-127"/>
              </a:rPr>
              <a:t> </a:t>
            </a:r>
            <a:r>
              <a:rPr lang="fr-FR" altLang="ko-KR" dirty="0" err="1" smtClean="0">
                <a:latin typeface="Tahoma" pitchFamily="34" charset="0"/>
                <a:ea typeface="굴림" pitchFamily="50" charset="-127"/>
              </a:rPr>
              <a:t>used</a:t>
            </a:r>
            <a:r>
              <a:rPr lang="fr-FR" altLang="ko-KR" dirty="0" smtClean="0">
                <a:latin typeface="Tahoma" pitchFamily="34" charset="0"/>
                <a:ea typeface="굴림" pitchFamily="50" charset="-127"/>
              </a:rPr>
              <a:t> to </a:t>
            </a:r>
            <a:r>
              <a:rPr lang="fr-FR" altLang="ko-KR" dirty="0" err="1" smtClean="0">
                <a:latin typeface="Tahoma" pitchFamily="34" charset="0"/>
                <a:ea typeface="굴림" pitchFamily="50" charset="-127"/>
              </a:rPr>
              <a:t>bring</a:t>
            </a:r>
            <a:r>
              <a:rPr lang="fr-FR" altLang="ko-KR" dirty="0" smtClean="0">
                <a:latin typeface="Tahoma" pitchFamily="34" charset="0"/>
                <a:ea typeface="굴림" pitchFamily="50" charset="-127"/>
              </a:rPr>
              <a:t> sbr.mdl </a:t>
            </a:r>
            <a:r>
              <a:rPr lang="fr-FR" altLang="ko-KR" dirty="0" err="1" smtClean="0">
                <a:latin typeface="Tahoma" pitchFamily="34" charset="0"/>
                <a:ea typeface="굴림" pitchFamily="50" charset="-127"/>
              </a:rPr>
              <a:t>into</a:t>
            </a:r>
            <a:r>
              <a:rPr lang="fr-FR" altLang="ko-KR" dirty="0" smtClean="0">
                <a:latin typeface="Tahoma" pitchFamily="34" charset="0"/>
                <a:ea typeface="굴림" pitchFamily="50" charset="-127"/>
              </a:rPr>
              <a:t> the test-</a:t>
            </a:r>
            <a:r>
              <a:rPr lang="fr-FR" altLang="ko-KR" dirty="0" err="1" smtClean="0">
                <a:latin typeface="Tahoma" pitchFamily="34" charset="0"/>
                <a:ea typeface="굴림" pitchFamily="50" charset="-127"/>
              </a:rPr>
              <a:t>harness</a:t>
            </a:r>
            <a:r>
              <a:rPr lang="fr-FR" altLang="ko-KR" dirty="0" smtClean="0">
                <a:latin typeface="Tahoma" pitchFamily="34" charset="0"/>
                <a:ea typeface="굴림" pitchFamily="50" charset="-127"/>
              </a:rPr>
              <a:t> </a:t>
            </a:r>
            <a:r>
              <a:rPr lang="fr-FR" altLang="ko-KR" dirty="0" err="1" smtClean="0">
                <a:latin typeface="Tahoma" pitchFamily="34" charset="0"/>
                <a:ea typeface="굴림" pitchFamily="50" charset="-127"/>
              </a:rPr>
              <a:t>environment</a:t>
            </a:r>
            <a:r>
              <a:rPr lang="fr-FR" altLang="ko-KR" dirty="0" smtClean="0">
                <a:latin typeface="Tahoma" pitchFamily="34" charset="0"/>
                <a:ea typeface="굴림" pitchFamily="50" charset="-127"/>
              </a:rPr>
              <a:t>)</a:t>
            </a:r>
          </a:p>
          <a:p>
            <a:pPr marL="228600" indent="-228600">
              <a:buFontTx/>
              <a:buAutoNum type="arabicParenR"/>
              <a:defRPr/>
            </a:pPr>
            <a:r>
              <a:rPr lang="fr-FR" altLang="ko-KR" dirty="0" smtClean="0">
                <a:latin typeface="Tahoma" pitchFamily="34" charset="0"/>
                <a:ea typeface="굴림" pitchFamily="50" charset="-127"/>
              </a:rPr>
              <a:t>Output check (</a:t>
            </a:r>
            <a:r>
              <a:rPr lang="fr-FR" altLang="ko-KR" dirty="0" err="1" smtClean="0">
                <a:latin typeface="Tahoma" pitchFamily="34" charset="0"/>
                <a:ea typeface="굴림" pitchFamily="50" charset="-127"/>
              </a:rPr>
              <a:t>combination</a:t>
            </a:r>
            <a:r>
              <a:rPr lang="fr-FR" altLang="ko-KR" dirty="0" smtClean="0">
                <a:latin typeface="Tahoma" pitchFamily="34" charset="0"/>
                <a:ea typeface="굴림" pitchFamily="50" charset="-127"/>
              </a:rPr>
              <a:t> of </a:t>
            </a:r>
            <a:r>
              <a:rPr lang="fr-FR" altLang="ko-KR" dirty="0" err="1" smtClean="0">
                <a:latin typeface="Tahoma" pitchFamily="34" charset="0"/>
                <a:ea typeface="굴림" pitchFamily="50" charset="-127"/>
              </a:rPr>
              <a:t>relational</a:t>
            </a:r>
            <a:r>
              <a:rPr lang="fr-FR" altLang="ko-KR" dirty="0" smtClean="0">
                <a:latin typeface="Tahoma" pitchFamily="34" charset="0"/>
                <a:ea typeface="굴림" pitchFamily="50" charset="-127"/>
              </a:rPr>
              <a:t> </a:t>
            </a:r>
            <a:r>
              <a:rPr lang="fr-FR" altLang="ko-KR" dirty="0" err="1" smtClean="0">
                <a:latin typeface="Tahoma" pitchFamily="34" charset="0"/>
                <a:ea typeface="굴림" pitchFamily="50" charset="-127"/>
              </a:rPr>
              <a:t>operators</a:t>
            </a:r>
            <a:r>
              <a:rPr lang="fr-FR" altLang="ko-KR" dirty="0" smtClean="0">
                <a:latin typeface="Tahoma" pitchFamily="34" charset="0"/>
                <a:ea typeface="굴림" pitchFamily="50" charset="-127"/>
              </a:rPr>
              <a:t> and assertion block </a:t>
            </a:r>
            <a:r>
              <a:rPr lang="fr-FR" altLang="ko-KR" dirty="0" err="1" smtClean="0">
                <a:latin typeface="Tahoma" pitchFamily="34" charset="0"/>
                <a:ea typeface="굴림" pitchFamily="50" charset="-127"/>
              </a:rPr>
              <a:t>is</a:t>
            </a:r>
            <a:r>
              <a:rPr lang="fr-FR" altLang="ko-KR" dirty="0" smtClean="0">
                <a:latin typeface="Tahoma" pitchFamily="34" charset="0"/>
                <a:ea typeface="굴림" pitchFamily="50" charset="-127"/>
              </a:rPr>
              <a:t> </a:t>
            </a:r>
            <a:r>
              <a:rPr lang="fr-FR" altLang="ko-KR" dirty="0" err="1" smtClean="0">
                <a:latin typeface="Tahoma" pitchFamily="34" charset="0"/>
                <a:ea typeface="굴림" pitchFamily="50" charset="-127"/>
              </a:rPr>
              <a:t>being</a:t>
            </a:r>
            <a:r>
              <a:rPr lang="fr-FR" altLang="ko-KR" dirty="0" smtClean="0">
                <a:latin typeface="Tahoma" pitchFamily="34" charset="0"/>
                <a:ea typeface="굴림" pitchFamily="50" charset="-127"/>
              </a:rPr>
              <a:t> </a:t>
            </a:r>
            <a:r>
              <a:rPr lang="fr-FR" altLang="ko-KR" dirty="0" err="1" smtClean="0">
                <a:latin typeface="Tahoma" pitchFamily="34" charset="0"/>
                <a:ea typeface="굴림" pitchFamily="50" charset="-127"/>
              </a:rPr>
              <a:t>used</a:t>
            </a:r>
            <a:r>
              <a:rPr lang="fr-FR" altLang="ko-KR" dirty="0" smtClean="0">
                <a:latin typeface="Tahoma" pitchFamily="34" charset="0"/>
                <a:ea typeface="굴림" pitchFamily="50" charset="-127"/>
              </a:rPr>
              <a:t>)</a:t>
            </a:r>
          </a:p>
          <a:p>
            <a:pPr marL="228600" indent="-228600">
              <a:defRPr/>
            </a:pPr>
            <a:endParaRPr lang="fr-FR" altLang="ko-KR" dirty="0" smtClean="0">
              <a:latin typeface="Tahoma" pitchFamily="34" charset="0"/>
              <a:ea typeface="굴림" pitchFamily="50" charset="-127"/>
            </a:endParaRPr>
          </a:p>
          <a:p>
            <a:pPr marL="228600" indent="-228600">
              <a:defRPr/>
            </a:pPr>
            <a:r>
              <a:rPr lang="fr-FR" altLang="ko-KR" dirty="0" smtClean="0">
                <a:latin typeface="Tahoma" pitchFamily="34" charset="0"/>
                <a:ea typeface="굴림" pitchFamily="50" charset="-127"/>
              </a:rPr>
              <a:t>&gt;&gt; </a:t>
            </a:r>
            <a:r>
              <a:rPr lang="en-US" altLang="ko-KR" dirty="0" err="1" smtClean="0">
                <a:latin typeface="Tahoma" pitchFamily="34" charset="0"/>
                <a:ea typeface="굴림" pitchFamily="50" charset="-127"/>
              </a:rPr>
              <a:t>sbr_testHarness</a:t>
            </a:r>
            <a:endParaRPr lang="en-US" altLang="ko-KR" dirty="0" smtClean="0">
              <a:latin typeface="Tahoma" pitchFamily="34" charset="0"/>
              <a:ea typeface="굴림" pitchFamily="50" charset="-127"/>
            </a:endParaRPr>
          </a:p>
          <a:p>
            <a:pPr marL="228600" indent="-228600">
              <a:buFontTx/>
              <a:buAutoNum type="arabicParenR"/>
              <a:defRPr/>
            </a:pPr>
            <a:r>
              <a:rPr lang="fr-FR" altLang="ko-KR" dirty="0" smtClean="0">
                <a:latin typeface="Tahoma" pitchFamily="34" charset="0"/>
                <a:ea typeface="굴림" pitchFamily="50" charset="-127"/>
              </a:rPr>
              <a:t>Open the Signal </a:t>
            </a:r>
            <a:r>
              <a:rPr lang="fr-FR" altLang="ko-KR" dirty="0" err="1" smtClean="0">
                <a:latin typeface="Tahoma" pitchFamily="34" charset="0"/>
                <a:ea typeface="굴림" pitchFamily="50" charset="-127"/>
              </a:rPr>
              <a:t>Builder</a:t>
            </a:r>
            <a:r>
              <a:rPr lang="fr-FR" altLang="ko-KR" dirty="0" smtClean="0">
                <a:latin typeface="Tahoma" pitchFamily="34" charset="0"/>
                <a:ea typeface="굴림" pitchFamily="50" charset="-127"/>
              </a:rPr>
              <a:t> block and </a:t>
            </a:r>
            <a:r>
              <a:rPr lang="fr-FR" altLang="ko-KR" dirty="0" err="1" smtClean="0">
                <a:latin typeface="Tahoma" pitchFamily="34" charset="0"/>
                <a:ea typeface="굴림" pitchFamily="50" charset="-127"/>
              </a:rPr>
              <a:t>explain</a:t>
            </a:r>
            <a:r>
              <a:rPr lang="fr-FR" altLang="ko-KR" dirty="0" smtClean="0">
                <a:latin typeface="Tahoma" pitchFamily="34" charset="0"/>
                <a:ea typeface="굴림" pitchFamily="50" charset="-127"/>
              </a:rPr>
              <a:t> about the assertion control </a:t>
            </a:r>
          </a:p>
          <a:p>
            <a:pPr marL="228600" indent="-228600">
              <a:buFontTx/>
              <a:buAutoNum type="arabicParenR"/>
              <a:defRPr/>
            </a:pPr>
            <a:r>
              <a:rPr lang="fr-FR" altLang="ko-KR" dirty="0" smtClean="0">
                <a:latin typeface="Tahoma" pitchFamily="34" charset="0"/>
                <a:ea typeface="굴림" pitchFamily="50" charset="-127"/>
              </a:rPr>
              <a:t>Test </a:t>
            </a:r>
            <a:r>
              <a:rPr lang="fr-FR" altLang="ko-KR" dirty="0" err="1" smtClean="0">
                <a:latin typeface="Tahoma" pitchFamily="34" charset="0"/>
                <a:ea typeface="굴림" pitchFamily="50" charset="-127"/>
              </a:rPr>
              <a:t>each</a:t>
            </a:r>
            <a:r>
              <a:rPr lang="fr-FR" altLang="ko-KR" dirty="0" smtClean="0">
                <a:latin typeface="Tahoma" pitchFamily="34" charset="0"/>
                <a:ea typeface="굴림" pitchFamily="50" charset="-127"/>
              </a:rPr>
              <a:t> test cases one by one</a:t>
            </a:r>
          </a:p>
          <a:p>
            <a:pPr marL="228600" indent="-228600">
              <a:buFontTx/>
              <a:buAutoNum type="arabicParenR"/>
              <a:defRPr/>
            </a:pPr>
            <a:r>
              <a:rPr lang="fr-FR" altLang="ko-KR" dirty="0" err="1" smtClean="0">
                <a:latin typeface="Tahoma" pitchFamily="34" charset="0"/>
                <a:ea typeface="굴림" pitchFamily="50" charset="-127"/>
              </a:rPr>
              <a:t>Error</a:t>
            </a:r>
            <a:r>
              <a:rPr lang="fr-FR" altLang="ko-KR" dirty="0" smtClean="0">
                <a:latin typeface="Tahoma" pitchFamily="34" charset="0"/>
                <a:ea typeface="굴림" pitchFamily="50" charset="-127"/>
              </a:rPr>
              <a:t> </a:t>
            </a:r>
            <a:r>
              <a:rPr lang="fr-FR" altLang="ko-KR" dirty="0" err="1" smtClean="0">
                <a:latin typeface="Tahoma" pitchFamily="34" charset="0"/>
                <a:ea typeface="굴림" pitchFamily="50" charset="-127"/>
              </a:rPr>
              <a:t>will</a:t>
            </a:r>
            <a:r>
              <a:rPr lang="fr-FR" altLang="ko-KR" dirty="0" smtClean="0">
                <a:latin typeface="Tahoma" pitchFamily="34" charset="0"/>
                <a:ea typeface="굴림" pitchFamily="50" charset="-127"/>
              </a:rPr>
              <a:t> </a:t>
            </a:r>
            <a:r>
              <a:rPr lang="fr-FR" altLang="ko-KR" dirty="0" err="1" smtClean="0">
                <a:latin typeface="Tahoma" pitchFamily="34" charset="0"/>
                <a:ea typeface="굴림" pitchFamily="50" charset="-127"/>
              </a:rPr>
              <a:t>be</a:t>
            </a:r>
            <a:r>
              <a:rPr lang="fr-FR" altLang="ko-KR" dirty="0" smtClean="0">
                <a:latin typeface="Tahoma" pitchFamily="34" charset="0"/>
                <a:ea typeface="굴림" pitchFamily="50" charset="-127"/>
              </a:rPr>
              <a:t> </a:t>
            </a:r>
            <a:r>
              <a:rPr lang="fr-FR" altLang="ko-KR" dirty="0" err="1" smtClean="0">
                <a:latin typeface="Tahoma" pitchFamily="34" charset="0"/>
                <a:ea typeface="굴림" pitchFamily="50" charset="-127"/>
              </a:rPr>
              <a:t>asserted</a:t>
            </a:r>
            <a:r>
              <a:rPr lang="fr-FR" altLang="ko-KR" dirty="0" smtClean="0">
                <a:latin typeface="Tahoma" pitchFamily="34" charset="0"/>
                <a:ea typeface="굴림" pitchFamily="50" charset="-127"/>
              </a:rPr>
              <a:t> on TC-04</a:t>
            </a:r>
          </a:p>
          <a:p>
            <a:pPr marL="228600" indent="-228600">
              <a:buFontTx/>
              <a:buAutoNum type="arabicParenR"/>
              <a:defRPr/>
            </a:pPr>
            <a:r>
              <a:rPr lang="fr-FR" altLang="ko-KR" dirty="0" err="1" smtClean="0">
                <a:latin typeface="Tahoma" pitchFamily="34" charset="0"/>
                <a:ea typeface="굴림" pitchFamily="50" charset="-127"/>
              </a:rPr>
              <a:t>Turn</a:t>
            </a:r>
            <a:r>
              <a:rPr lang="fr-FR" altLang="ko-KR" dirty="0" smtClean="0">
                <a:latin typeface="Tahoma" pitchFamily="34" charset="0"/>
                <a:ea typeface="굴림" pitchFamily="50" charset="-127"/>
              </a:rPr>
              <a:t> off the assertion and </a:t>
            </a:r>
            <a:r>
              <a:rPr lang="fr-FR" altLang="ko-KR" dirty="0" err="1" smtClean="0">
                <a:latin typeface="Tahoma" pitchFamily="34" charset="0"/>
                <a:ea typeface="굴림" pitchFamily="50" charset="-127"/>
              </a:rPr>
              <a:t>see</a:t>
            </a:r>
            <a:r>
              <a:rPr lang="fr-FR" altLang="ko-KR" dirty="0" smtClean="0">
                <a:latin typeface="Tahoma" pitchFamily="34" charset="0"/>
                <a:ea typeface="굴림" pitchFamily="50" charset="-127"/>
              </a:rPr>
              <a:t> the scope to check the </a:t>
            </a:r>
            <a:r>
              <a:rPr lang="fr-FR" altLang="ko-KR" dirty="0" err="1" smtClean="0">
                <a:latin typeface="Tahoma" pitchFamily="34" charset="0"/>
                <a:ea typeface="굴림" pitchFamily="50" charset="-127"/>
              </a:rPr>
              <a:t>difference</a:t>
            </a:r>
            <a:r>
              <a:rPr lang="fr-FR" altLang="ko-KR" dirty="0" smtClean="0">
                <a:latin typeface="Tahoma" pitchFamily="34" charset="0"/>
                <a:ea typeface="굴림" pitchFamily="50" charset="-127"/>
              </a:rPr>
              <a:t> </a:t>
            </a:r>
            <a:r>
              <a:rPr lang="fr-FR" altLang="ko-KR" dirty="0" err="1" smtClean="0">
                <a:latin typeface="Tahoma" pitchFamily="34" charset="0"/>
                <a:ea typeface="굴림" pitchFamily="50" charset="-127"/>
              </a:rPr>
              <a:t>between</a:t>
            </a:r>
            <a:r>
              <a:rPr lang="fr-FR" altLang="ko-KR" dirty="0" smtClean="0">
                <a:latin typeface="Tahoma" pitchFamily="34" charset="0"/>
                <a:ea typeface="굴림" pitchFamily="50" charset="-127"/>
              </a:rPr>
              <a:t> simulation </a:t>
            </a:r>
            <a:r>
              <a:rPr lang="fr-FR" altLang="ko-KR" dirty="0" err="1" smtClean="0">
                <a:latin typeface="Tahoma" pitchFamily="34" charset="0"/>
                <a:ea typeface="굴림" pitchFamily="50" charset="-127"/>
              </a:rPr>
              <a:t>result</a:t>
            </a:r>
            <a:r>
              <a:rPr lang="fr-FR" altLang="ko-KR" dirty="0" smtClean="0">
                <a:latin typeface="Tahoma" pitchFamily="34" charset="0"/>
                <a:ea typeface="굴림" pitchFamily="50" charset="-127"/>
              </a:rPr>
              <a:t> and </a:t>
            </a:r>
            <a:r>
              <a:rPr lang="fr-FR" altLang="ko-KR" dirty="0" err="1" smtClean="0">
                <a:latin typeface="Tahoma" pitchFamily="34" charset="0"/>
                <a:ea typeface="굴림" pitchFamily="50" charset="-127"/>
              </a:rPr>
              <a:t>expected</a:t>
            </a:r>
            <a:r>
              <a:rPr lang="fr-FR" altLang="ko-KR" dirty="0" smtClean="0">
                <a:latin typeface="Tahoma" pitchFamily="34" charset="0"/>
                <a:ea typeface="굴림" pitchFamily="50" charset="-127"/>
              </a:rPr>
              <a:t> </a:t>
            </a:r>
            <a:r>
              <a:rPr lang="fr-FR" altLang="ko-KR" dirty="0" err="1" smtClean="0">
                <a:latin typeface="Tahoma" pitchFamily="34" charset="0"/>
                <a:ea typeface="굴림" pitchFamily="50" charset="-127"/>
              </a:rPr>
              <a:t>result</a:t>
            </a:r>
            <a:r>
              <a:rPr lang="fr-FR" altLang="ko-KR" dirty="0" smtClean="0">
                <a:latin typeface="Tahoma" pitchFamily="34" charset="0"/>
                <a:ea typeface="굴림" pitchFamily="50" charset="-127"/>
              </a:rPr>
              <a:t>.</a:t>
            </a:r>
          </a:p>
          <a:p>
            <a:pPr marL="228600" indent="-228600">
              <a:buFontTx/>
              <a:buAutoNum type="arabicParenR"/>
              <a:defRPr/>
            </a:pPr>
            <a:r>
              <a:rPr lang="fr-FR" altLang="ko-KR" dirty="0" smtClean="0">
                <a:latin typeface="Tahoma" pitchFamily="34" charset="0"/>
                <a:ea typeface="굴림" pitchFamily="50" charset="-127"/>
              </a:rPr>
              <a:t>Open Model block </a:t>
            </a:r>
            <a:r>
              <a:rPr lang="fr-FR" altLang="ko-KR" dirty="0" err="1" smtClean="0">
                <a:latin typeface="Tahoma" pitchFamily="34" charset="0"/>
                <a:ea typeface="굴림" pitchFamily="50" charset="-127"/>
              </a:rPr>
              <a:t>parmeters</a:t>
            </a:r>
            <a:r>
              <a:rPr lang="fr-FR" altLang="ko-KR" dirty="0" smtClean="0">
                <a:latin typeface="Tahoma" pitchFamily="34" charset="0"/>
                <a:ea typeface="굴림" pitchFamily="50" charset="-127"/>
              </a:rPr>
              <a:t> and change </a:t>
            </a:r>
            <a:r>
              <a:rPr lang="fr-FR" altLang="ko-KR" dirty="0" err="1" smtClean="0">
                <a:latin typeface="Tahoma" pitchFamily="34" charset="0"/>
                <a:ea typeface="굴림" pitchFamily="50" charset="-127"/>
              </a:rPr>
              <a:t>sbr</a:t>
            </a:r>
            <a:r>
              <a:rPr lang="fr-FR" altLang="ko-KR" dirty="0" smtClean="0">
                <a:latin typeface="Tahoma" pitchFamily="34" charset="0"/>
                <a:ea typeface="굴림" pitchFamily="50" charset="-127"/>
              </a:rPr>
              <a:t> -&gt; </a:t>
            </a:r>
            <a:r>
              <a:rPr lang="fr-FR" altLang="ko-KR" dirty="0" err="1" smtClean="0">
                <a:latin typeface="Tahoma" pitchFamily="34" charset="0"/>
                <a:ea typeface="굴림" pitchFamily="50" charset="-127"/>
              </a:rPr>
              <a:t>sbr_fix</a:t>
            </a:r>
            <a:endParaRPr lang="fr-FR" altLang="ko-KR" dirty="0" smtClean="0">
              <a:latin typeface="Tahoma" pitchFamily="34" charset="0"/>
              <a:ea typeface="굴림" pitchFamily="50" charset="-127"/>
            </a:endParaRPr>
          </a:p>
          <a:p>
            <a:pPr marL="228600" indent="-228600">
              <a:buFontTx/>
              <a:buAutoNum type="arabicParenR"/>
              <a:defRPr/>
            </a:pPr>
            <a:r>
              <a:rPr lang="fr-FR" altLang="ko-KR" dirty="0" smtClean="0">
                <a:latin typeface="Tahoma" pitchFamily="34" charset="0"/>
                <a:ea typeface="굴림" pitchFamily="50" charset="-127"/>
              </a:rPr>
              <a:t>Test TC-04 </a:t>
            </a:r>
            <a:r>
              <a:rPr lang="fr-FR" altLang="ko-KR" dirty="0" err="1" smtClean="0">
                <a:latin typeface="Tahoma" pitchFamily="34" charset="0"/>
                <a:ea typeface="굴림" pitchFamily="50" charset="-127"/>
              </a:rPr>
              <a:t>again</a:t>
            </a:r>
            <a:r>
              <a:rPr lang="fr-FR" altLang="ko-KR" dirty="0" smtClean="0">
                <a:latin typeface="Tahoma" pitchFamily="34" charset="0"/>
                <a:ea typeface="굴림" pitchFamily="50" charset="-127"/>
              </a:rPr>
              <a:t> and finish TC-05</a:t>
            </a:r>
          </a:p>
          <a:p>
            <a:pPr marL="228600" indent="-228600">
              <a:buFontTx/>
              <a:buAutoNum type="arabicParenR"/>
              <a:defRPr/>
            </a:pPr>
            <a:r>
              <a:rPr lang="fr-FR" altLang="ko-KR" dirty="0" err="1" smtClean="0">
                <a:latin typeface="Tahoma" pitchFamily="34" charset="0"/>
                <a:ea typeface="굴림" pitchFamily="50" charset="-127"/>
              </a:rPr>
              <a:t>Now</a:t>
            </a:r>
            <a:r>
              <a:rPr lang="fr-FR" altLang="ko-KR" dirty="0" smtClean="0">
                <a:latin typeface="Tahoma" pitchFamily="34" charset="0"/>
                <a:ea typeface="굴림" pitchFamily="50" charset="-127"/>
              </a:rPr>
              <a:t> the SBR </a:t>
            </a:r>
            <a:r>
              <a:rPr lang="fr-FR" altLang="ko-KR" dirty="0" err="1" smtClean="0">
                <a:latin typeface="Tahoma" pitchFamily="34" charset="0"/>
                <a:ea typeface="굴림" pitchFamily="50" charset="-127"/>
              </a:rPr>
              <a:t>model’s</a:t>
            </a:r>
            <a:r>
              <a:rPr lang="fr-FR" altLang="ko-KR" dirty="0" smtClean="0">
                <a:latin typeface="Tahoma" pitchFamily="34" charset="0"/>
                <a:ea typeface="굴림" pitchFamily="50" charset="-127"/>
              </a:rPr>
              <a:t> </a:t>
            </a:r>
            <a:r>
              <a:rPr lang="fr-FR" altLang="ko-KR" dirty="0" err="1" smtClean="0">
                <a:latin typeface="Tahoma" pitchFamily="34" charset="0"/>
                <a:ea typeface="굴림" pitchFamily="50" charset="-127"/>
              </a:rPr>
              <a:t>functional</a:t>
            </a:r>
            <a:r>
              <a:rPr lang="fr-FR" altLang="ko-KR" dirty="0" smtClean="0">
                <a:latin typeface="Tahoma" pitchFamily="34" charset="0"/>
                <a:ea typeface="굴림" pitchFamily="50" charset="-127"/>
              </a:rPr>
              <a:t> </a:t>
            </a:r>
            <a:r>
              <a:rPr lang="fr-FR" altLang="ko-KR" dirty="0" err="1" smtClean="0">
                <a:latin typeface="Tahoma" pitchFamily="34" charset="0"/>
                <a:ea typeface="굴림" pitchFamily="50" charset="-127"/>
              </a:rPr>
              <a:t>testing</a:t>
            </a:r>
            <a:r>
              <a:rPr lang="fr-FR" altLang="ko-KR" dirty="0" smtClean="0">
                <a:latin typeface="Tahoma" pitchFamily="34" charset="0"/>
                <a:ea typeface="굴림" pitchFamily="50" charset="-127"/>
              </a:rPr>
              <a:t> </a:t>
            </a:r>
            <a:r>
              <a:rPr lang="fr-FR" altLang="ko-KR" dirty="0" err="1" smtClean="0">
                <a:latin typeface="Tahoma" pitchFamily="34" charset="0"/>
                <a:ea typeface="굴림" pitchFamily="50" charset="-127"/>
              </a:rPr>
              <a:t>is</a:t>
            </a:r>
            <a:r>
              <a:rPr lang="fr-FR" altLang="ko-KR" dirty="0" smtClean="0">
                <a:latin typeface="Tahoma" pitchFamily="34" charset="0"/>
                <a:ea typeface="굴림" pitchFamily="50" charset="-127"/>
              </a:rPr>
              <a:t> </a:t>
            </a:r>
            <a:r>
              <a:rPr lang="fr-FR" altLang="ko-KR" dirty="0" err="1" smtClean="0">
                <a:latin typeface="Tahoma" pitchFamily="34" charset="0"/>
                <a:ea typeface="굴림" pitchFamily="50" charset="-127"/>
              </a:rPr>
              <a:t>done</a:t>
            </a:r>
            <a:endParaRPr lang="fr-FR" altLang="ko-KR" dirty="0" smtClean="0">
              <a:latin typeface="Tahoma" pitchFamily="34" charset="0"/>
              <a:ea typeface="굴림" pitchFamily="50" charset="-127"/>
            </a:endParaRPr>
          </a:p>
          <a:p>
            <a:pPr marL="228600" indent="-228600">
              <a:buFontTx/>
              <a:buAutoNum type="arabicParenR"/>
              <a:defRPr/>
            </a:pPr>
            <a:r>
              <a:rPr lang="fr-FR" altLang="ko-KR" dirty="0" smtClean="0">
                <a:latin typeface="Tahoma" pitchFamily="34" charset="0"/>
                <a:ea typeface="굴림" pitchFamily="50" charset="-127"/>
              </a:rPr>
              <a:t>It </a:t>
            </a:r>
            <a:r>
              <a:rPr lang="fr-FR" altLang="ko-KR" dirty="0" err="1" smtClean="0">
                <a:latin typeface="Tahoma" pitchFamily="34" charset="0"/>
                <a:ea typeface="굴림" pitchFamily="50" charset="-127"/>
              </a:rPr>
              <a:t>is</a:t>
            </a:r>
            <a:r>
              <a:rPr lang="fr-FR" altLang="ko-KR" dirty="0" smtClean="0">
                <a:latin typeface="Tahoma" pitchFamily="34" charset="0"/>
                <a:ea typeface="굴림" pitchFamily="50" charset="-127"/>
              </a:rPr>
              <a:t> time to </a:t>
            </a:r>
            <a:r>
              <a:rPr lang="fr-FR" altLang="ko-KR" dirty="0" err="1" smtClean="0">
                <a:latin typeface="Tahoma" pitchFamily="34" charset="0"/>
                <a:ea typeface="굴림" pitchFamily="50" charset="-127"/>
              </a:rPr>
              <a:t>talke</a:t>
            </a:r>
            <a:r>
              <a:rPr lang="fr-FR" altLang="ko-KR" dirty="0" smtClean="0">
                <a:latin typeface="Tahoma" pitchFamily="34" charset="0"/>
                <a:ea typeface="굴림" pitchFamily="50" charset="-127"/>
              </a:rPr>
              <a:t> about test automation and report </a:t>
            </a:r>
            <a:r>
              <a:rPr lang="fr-FR" altLang="ko-KR" dirty="0" err="1" smtClean="0">
                <a:latin typeface="Tahoma" pitchFamily="34" charset="0"/>
                <a:ea typeface="굴림" pitchFamily="50" charset="-127"/>
              </a:rPr>
              <a:t>generation</a:t>
            </a:r>
            <a:endParaRPr lang="fr-FR" altLang="ko-KR" dirty="0" smtClean="0">
              <a:latin typeface="Tahoma" pitchFamily="34" charset="0"/>
              <a:ea typeface="굴림" pitchFamily="50" charset="-127"/>
            </a:endParaRPr>
          </a:p>
          <a:p>
            <a:pPr marL="228600" indent="-228600">
              <a:defRPr/>
            </a:pPr>
            <a:endParaRPr lang="fr-FR" altLang="ko-KR" dirty="0" smtClean="0">
              <a:latin typeface="Tahoma" pitchFamily="34" charset="0"/>
              <a:ea typeface="굴림" pitchFamily="50" charset="-127"/>
            </a:endParaRPr>
          </a:p>
          <a:p>
            <a:pPr marL="228600" indent="-228600">
              <a:defRPr/>
            </a:pPr>
            <a:endParaRPr lang="fr-FR" altLang="ko-KR" dirty="0" smtClean="0">
              <a:latin typeface="Tahoma" pitchFamily="34" charset="0"/>
              <a:ea typeface="굴림" pitchFamily="50" charset="-127"/>
            </a:endParaRPr>
          </a:p>
          <a:p>
            <a:pPr marL="228600" indent="-228600">
              <a:buFontTx/>
              <a:buAutoNum type="arabicParenR"/>
              <a:defRPr/>
            </a:pPr>
            <a:endParaRPr lang="fr-FR" altLang="ko-KR" dirty="0" smtClean="0">
              <a:latin typeface="Tahoma" pitchFamily="34" charset="0"/>
              <a:ea typeface="굴림" pitchFamily="50" charset="-127"/>
            </a:endParaRPr>
          </a:p>
          <a:p>
            <a:pPr marL="228600" indent="-228600">
              <a:buFontTx/>
              <a:buAutoNum type="arabicParenR"/>
              <a:defRPr/>
            </a:pPr>
            <a:endParaRPr lang="fr-FR" altLang="ko-KR" dirty="0" smtClean="0">
              <a:latin typeface="Tahoma" pitchFamily="34" charset="0"/>
              <a:ea typeface="굴림" pitchFamily="50" charset="-127"/>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sv-SE" dirty="0" smtClean="0"/>
              <a:t>For </a:t>
            </a:r>
            <a:r>
              <a:rPr lang="sv-SE" dirty="0" err="1" smtClean="0"/>
              <a:t>model</a:t>
            </a:r>
            <a:r>
              <a:rPr lang="sv-SE" dirty="0" smtClean="0"/>
              <a:t> </a:t>
            </a:r>
            <a:r>
              <a:rPr lang="sv-SE" dirty="0" err="1" smtClean="0"/>
              <a:t>based</a:t>
            </a:r>
            <a:r>
              <a:rPr lang="sv-SE" dirty="0" smtClean="0"/>
              <a:t> design,</a:t>
            </a:r>
            <a:r>
              <a:rPr lang="sv-SE" baseline="0" dirty="0" smtClean="0"/>
              <a:t> ISO26262 </a:t>
            </a:r>
            <a:r>
              <a:rPr lang="sv-SE" baseline="0" dirty="0" err="1" smtClean="0"/>
              <a:t>directly</a:t>
            </a:r>
            <a:r>
              <a:rPr lang="sv-SE" baseline="0" dirty="0" smtClean="0"/>
              <a:t> </a:t>
            </a:r>
            <a:r>
              <a:rPr lang="sv-SE" baseline="0" dirty="0" err="1" smtClean="0"/>
              <a:t>appreciate</a:t>
            </a:r>
            <a:r>
              <a:rPr lang="sv-SE" baseline="0" dirty="0" smtClean="0"/>
              <a:t> </a:t>
            </a:r>
            <a:r>
              <a:rPr lang="sv-SE" baseline="0" dirty="0" err="1" smtClean="0"/>
              <a:t>analysis</a:t>
            </a:r>
            <a:r>
              <a:rPr lang="sv-SE" baseline="0" dirty="0" smtClean="0"/>
              <a:t> </a:t>
            </a:r>
            <a:r>
              <a:rPr lang="sv-SE" baseline="0" dirty="0" err="1" smtClean="0"/>
              <a:t>of</a:t>
            </a:r>
            <a:r>
              <a:rPr lang="sv-SE" baseline="0" dirty="0" smtClean="0"/>
              <a:t> </a:t>
            </a:r>
            <a:r>
              <a:rPr lang="sv-SE" baseline="0" dirty="0" err="1" smtClean="0"/>
              <a:t>model</a:t>
            </a:r>
            <a:r>
              <a:rPr lang="sv-SE" baseline="0" dirty="0" smtClean="0"/>
              <a:t> </a:t>
            </a:r>
            <a:r>
              <a:rPr lang="sv-SE" baseline="0" dirty="0" err="1" smtClean="0"/>
              <a:t>coverage</a:t>
            </a:r>
            <a:r>
              <a:rPr lang="sv-SE" baseline="0" dirty="0" smtClean="0"/>
              <a:t> </a:t>
            </a:r>
            <a:r>
              <a:rPr lang="sv-SE" baseline="0" dirty="0" err="1" smtClean="0"/>
              <a:t>using</a:t>
            </a:r>
            <a:r>
              <a:rPr lang="sv-SE" baseline="0" dirty="0" smtClean="0"/>
              <a:t> </a:t>
            </a:r>
            <a:r>
              <a:rPr lang="sv-SE" baseline="0" dirty="0" err="1" smtClean="0"/>
              <a:t>analoguous</a:t>
            </a:r>
            <a:r>
              <a:rPr lang="sv-SE" baseline="0" dirty="0" smtClean="0"/>
              <a:t> </a:t>
            </a:r>
            <a:r>
              <a:rPr lang="sv-SE" baseline="0" dirty="0" err="1" smtClean="0"/>
              <a:t>measures</a:t>
            </a:r>
            <a:r>
              <a:rPr lang="sv-SE" baseline="0" dirty="0" smtClean="0"/>
              <a:t> </a:t>
            </a:r>
            <a:r>
              <a:rPr lang="sv-SE" baseline="0" dirty="0" err="1" smtClean="0"/>
              <a:t>of</a:t>
            </a:r>
            <a:r>
              <a:rPr lang="sv-SE" baseline="0" dirty="0" smtClean="0"/>
              <a:t> </a:t>
            </a:r>
            <a:r>
              <a:rPr lang="sv-SE" baseline="0" dirty="0" err="1" smtClean="0"/>
              <a:t>structural</a:t>
            </a:r>
            <a:r>
              <a:rPr lang="sv-SE" baseline="0" dirty="0" smtClean="0"/>
              <a:t> </a:t>
            </a:r>
            <a:r>
              <a:rPr lang="sv-SE" baseline="0" dirty="0" err="1" smtClean="0"/>
              <a:t>coverage</a:t>
            </a:r>
            <a:r>
              <a:rPr lang="sv-SE" baseline="0" dirty="0" smtClean="0"/>
              <a:t> </a:t>
            </a:r>
          </a:p>
          <a:p>
            <a:endParaRPr lang="sv-SE" dirty="0"/>
          </a:p>
        </p:txBody>
      </p:sp>
      <p:sp>
        <p:nvSpPr>
          <p:cNvPr id="4" name="Platshållare för bildnummer 3"/>
          <p:cNvSpPr>
            <a:spLocks noGrp="1"/>
          </p:cNvSpPr>
          <p:nvPr>
            <p:ph type="sldNum" sz="quarter" idx="10"/>
          </p:nvPr>
        </p:nvSpPr>
        <p:spPr/>
        <p:txBody>
          <a:bodyPr/>
          <a:lstStyle/>
          <a:p>
            <a:fld id="{AD73B8C3-A209-4A55-9261-22C2A02B3159}" type="slidenum">
              <a:rPr lang="en-US" smtClean="0"/>
              <a:pPr/>
              <a:t>61</a:t>
            </a:fld>
            <a:endParaRPr lang="en-US"/>
          </a:p>
        </p:txBody>
      </p:sp>
    </p:spTree>
    <p:extLst>
      <p:ext uri="{BB962C8B-B14F-4D97-AF65-F5344CB8AC3E}">
        <p14:creationId xmlns:p14="http://schemas.microsoft.com/office/powerpoint/2010/main" val="196284279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Slide Image Placeholder 1"/>
          <p:cNvSpPr>
            <a:spLocks noGrp="1" noRot="1" noChangeAspect="1" noTextEdit="1"/>
          </p:cNvSpPr>
          <p:nvPr>
            <p:ph type="sldImg"/>
          </p:nvPr>
        </p:nvSpPr>
        <p:spPr>
          <a:ln/>
        </p:spPr>
      </p:sp>
      <p:sp>
        <p:nvSpPr>
          <p:cNvPr id="155651" name="Notes Placeholder 2"/>
          <p:cNvSpPr>
            <a:spLocks noGrp="1"/>
          </p:cNvSpPr>
          <p:nvPr>
            <p:ph type="body" idx="1"/>
          </p:nvPr>
        </p:nvSpPr>
        <p:spPr>
          <a:noFill/>
          <a:ln/>
        </p:spPr>
        <p:txBody>
          <a:bodyPr/>
          <a:lstStyle/>
          <a:p>
            <a:r>
              <a:rPr lang="en-US" altLang="ko-KR" dirty="0" smtClean="0">
                <a:latin typeface="Times"/>
                <a:cs typeface="맑은 고딕"/>
              </a:rPr>
              <a:t>&gt;&gt; </a:t>
            </a:r>
            <a:r>
              <a:rPr lang="en-US" altLang="ko-KR" dirty="0" err="1" smtClean="0">
                <a:latin typeface="Times"/>
                <a:cs typeface="맑은 고딕"/>
              </a:rPr>
              <a:t>sbr_testGen</a:t>
            </a:r>
            <a:endParaRPr lang="en-US" altLang="ko-KR" dirty="0" smtClean="0">
              <a:latin typeface="Times"/>
              <a:cs typeface="맑은 고딕"/>
            </a:endParaRPr>
          </a:p>
          <a:p>
            <a:r>
              <a:rPr lang="en-US" altLang="ko-KR" dirty="0" smtClean="0">
                <a:latin typeface="Times"/>
                <a:cs typeface="맑은 고딕"/>
              </a:rPr>
              <a:t>1) Generate test cases using DV.</a:t>
            </a:r>
            <a:endParaRPr lang="ko-KR" altLang="en-US" dirty="0" smtClean="0">
              <a:latin typeface="Times"/>
              <a:cs typeface="맑은 고딕"/>
            </a:endParaRPr>
          </a:p>
        </p:txBody>
      </p:sp>
      <p:sp>
        <p:nvSpPr>
          <p:cNvPr id="155652" name="Footer Placeholder 3"/>
          <p:cNvSpPr>
            <a:spLocks noGrp="1"/>
          </p:cNvSpPr>
          <p:nvPr>
            <p:ph type="ftr" sz="quarter" idx="4"/>
          </p:nvPr>
        </p:nvSpPr>
        <p:spPr>
          <a:noFill/>
        </p:spPr>
        <p:txBody>
          <a:bodyPr/>
          <a:lstStyle/>
          <a:p>
            <a:r>
              <a:rPr lang="en-US" altLang="ko-KR" smtClean="0">
                <a:latin typeface="Arial" pitchFamily="34" charset="0"/>
              </a:rPr>
              <a:t>The MathWorks</a:t>
            </a:r>
          </a:p>
        </p:txBody>
      </p:sp>
      <p:sp>
        <p:nvSpPr>
          <p:cNvPr id="155653" name="Slide Number Placeholder 4"/>
          <p:cNvSpPr>
            <a:spLocks noGrp="1"/>
          </p:cNvSpPr>
          <p:nvPr>
            <p:ph type="sldNum" sz="quarter" idx="5"/>
          </p:nvPr>
        </p:nvSpPr>
        <p:spPr>
          <a:noFill/>
        </p:spPr>
        <p:txBody>
          <a:bodyPr/>
          <a:lstStyle/>
          <a:p>
            <a:fld id="{EF4CF2C5-E8DE-4F92-88D4-E22799EB4186}" type="slidenum">
              <a:rPr lang="ko-KR" altLang="en-US" smtClean="0">
                <a:latin typeface="Arial" pitchFamily="34" charset="0"/>
              </a:rPr>
              <a:pPr/>
              <a:t>62</a:t>
            </a:fld>
            <a:endParaRPr lang="en-US" altLang="ko-KR" smtClean="0">
              <a:latin typeface="Arial" pitchFamily="34" charset="0"/>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This is</a:t>
            </a:r>
            <a:r>
              <a:rPr lang="en-US" baseline="0" dirty="0" smtClean="0"/>
              <a:t> new functionality in R2011a. Unlike with test generation, where simulation is used to run a number of tests and where outputs of the model need to be monitored and data analyzed in order to discover faulty behavior, as of R2011a a number of potential design problems can be detected automatically, before running simulation and before testing.</a:t>
            </a:r>
            <a:endParaRPr lang="en-US" dirty="0"/>
          </a:p>
        </p:txBody>
      </p:sp>
      <p:sp>
        <p:nvSpPr>
          <p:cNvPr id="4" name="Slide Number Placeholder 3"/>
          <p:cNvSpPr>
            <a:spLocks noGrp="1"/>
          </p:cNvSpPr>
          <p:nvPr>
            <p:ph type="sldNum" sz="quarter" idx="10"/>
          </p:nvPr>
        </p:nvSpPr>
        <p:spPr/>
        <p:txBody>
          <a:bodyPr/>
          <a:lstStyle/>
          <a:p>
            <a:fld id="{AD73B8C3-A209-4A55-9261-22C2A02B3159}" type="slidenum">
              <a:rPr lang="en-US" smtClean="0"/>
              <a:pPr/>
              <a:t>64</a:t>
            </a:fld>
            <a:endParaRPr lang="en-US"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2"/>
          <p:cNvSpPr>
            <a:spLocks noGrp="1" noRot="1" noChangeAspect="1" noChangeArrowheads="1" noTextEdit="1"/>
          </p:cNvSpPr>
          <p:nvPr>
            <p:ph type="sldImg"/>
          </p:nvPr>
        </p:nvSpPr>
        <p:spPr>
          <a:xfrm>
            <a:off x="3895725" y="527050"/>
            <a:ext cx="2824163" cy="2117725"/>
          </a:xfrm>
          <a:ln/>
        </p:spPr>
      </p:sp>
      <p:sp>
        <p:nvSpPr>
          <p:cNvPr id="199683" name="Rectangle 3"/>
          <p:cNvSpPr>
            <a:spLocks noGrp="1" noChangeArrowheads="1"/>
          </p:cNvSpPr>
          <p:nvPr>
            <p:ph type="body" idx="1"/>
          </p:nvPr>
        </p:nvSpPr>
        <p:spPr>
          <a:xfrm>
            <a:off x="327648" y="2821788"/>
            <a:ext cx="6360879" cy="5812499"/>
          </a:xfrm>
          <a:ln/>
        </p:spPr>
        <p:txBody>
          <a:bodyPr/>
          <a:lstStyle/>
          <a:p>
            <a:pPr>
              <a:defRPr/>
            </a:pPr>
            <a:r>
              <a:rPr lang="fr-FR" altLang="ko-KR" dirty="0" err="1" smtClean="0">
                <a:latin typeface="Tahoma" pitchFamily="34" charset="0"/>
                <a:ea typeface="굴림" pitchFamily="50" charset="-127"/>
              </a:rPr>
              <a:t>Three</a:t>
            </a:r>
            <a:r>
              <a:rPr lang="fr-FR" altLang="ko-KR" dirty="0" smtClean="0">
                <a:latin typeface="Tahoma" pitchFamily="34" charset="0"/>
                <a:ea typeface="굴림" pitchFamily="50" charset="-127"/>
              </a:rPr>
              <a:t> aspects of test-</a:t>
            </a:r>
            <a:r>
              <a:rPr lang="fr-FR" altLang="ko-KR" dirty="0" err="1" smtClean="0">
                <a:latin typeface="Tahoma" pitchFamily="34" charset="0"/>
                <a:ea typeface="굴림" pitchFamily="50" charset="-127"/>
              </a:rPr>
              <a:t>harness</a:t>
            </a:r>
            <a:endParaRPr lang="fr-FR" altLang="ko-KR" dirty="0" smtClean="0">
              <a:latin typeface="Tahoma" pitchFamily="34" charset="0"/>
              <a:ea typeface="굴림" pitchFamily="50" charset="-127"/>
            </a:endParaRPr>
          </a:p>
          <a:p>
            <a:pPr marL="228600" indent="-228600">
              <a:buFontTx/>
              <a:buAutoNum type="arabicParenR"/>
              <a:defRPr/>
            </a:pPr>
            <a:r>
              <a:rPr lang="fr-FR" altLang="ko-KR" dirty="0" smtClean="0">
                <a:latin typeface="Tahoma" pitchFamily="34" charset="0"/>
                <a:ea typeface="굴림" pitchFamily="50" charset="-127"/>
              </a:rPr>
              <a:t>Test Cases (Signal </a:t>
            </a:r>
            <a:r>
              <a:rPr lang="fr-FR" altLang="ko-KR" dirty="0" err="1" smtClean="0">
                <a:latin typeface="Tahoma" pitchFamily="34" charset="0"/>
                <a:ea typeface="굴림" pitchFamily="50" charset="-127"/>
              </a:rPr>
              <a:t>Budiler</a:t>
            </a:r>
            <a:r>
              <a:rPr lang="fr-FR" altLang="ko-KR" dirty="0" smtClean="0">
                <a:latin typeface="Tahoma" pitchFamily="34" charset="0"/>
                <a:ea typeface="굴림" pitchFamily="50" charset="-127"/>
              </a:rPr>
              <a:t>)</a:t>
            </a:r>
          </a:p>
          <a:p>
            <a:pPr marL="228600" indent="-228600">
              <a:buFontTx/>
              <a:buAutoNum type="arabicParenR"/>
              <a:defRPr/>
            </a:pPr>
            <a:r>
              <a:rPr lang="fr-FR" altLang="ko-KR" dirty="0" smtClean="0">
                <a:latin typeface="Tahoma" pitchFamily="34" charset="0"/>
                <a:ea typeface="굴림" pitchFamily="50" charset="-127"/>
              </a:rPr>
              <a:t>Model </a:t>
            </a:r>
            <a:r>
              <a:rPr lang="fr-FR" altLang="ko-KR" dirty="0" err="1" smtClean="0">
                <a:latin typeface="Tahoma" pitchFamily="34" charset="0"/>
                <a:ea typeface="굴림" pitchFamily="50" charset="-127"/>
              </a:rPr>
              <a:t>under</a:t>
            </a:r>
            <a:r>
              <a:rPr lang="fr-FR" altLang="ko-KR" dirty="0" smtClean="0">
                <a:latin typeface="Tahoma" pitchFamily="34" charset="0"/>
                <a:ea typeface="굴림" pitchFamily="50" charset="-127"/>
              </a:rPr>
              <a:t> test (Model Block </a:t>
            </a:r>
            <a:r>
              <a:rPr lang="fr-FR" altLang="ko-KR" dirty="0" err="1" smtClean="0">
                <a:latin typeface="Tahoma" pitchFamily="34" charset="0"/>
                <a:ea typeface="굴림" pitchFamily="50" charset="-127"/>
              </a:rPr>
              <a:t>can</a:t>
            </a:r>
            <a:r>
              <a:rPr lang="fr-FR" altLang="ko-KR" dirty="0" smtClean="0">
                <a:latin typeface="Tahoma" pitchFamily="34" charset="0"/>
                <a:ea typeface="굴림" pitchFamily="50" charset="-127"/>
              </a:rPr>
              <a:t> </a:t>
            </a:r>
            <a:r>
              <a:rPr lang="fr-FR" altLang="ko-KR" dirty="0" err="1" smtClean="0">
                <a:latin typeface="Tahoma" pitchFamily="34" charset="0"/>
                <a:ea typeface="굴림" pitchFamily="50" charset="-127"/>
              </a:rPr>
              <a:t>be</a:t>
            </a:r>
            <a:r>
              <a:rPr lang="fr-FR" altLang="ko-KR" dirty="0" smtClean="0">
                <a:latin typeface="Tahoma" pitchFamily="34" charset="0"/>
                <a:ea typeface="굴림" pitchFamily="50" charset="-127"/>
              </a:rPr>
              <a:t> </a:t>
            </a:r>
            <a:r>
              <a:rPr lang="fr-FR" altLang="ko-KR" dirty="0" err="1" smtClean="0">
                <a:latin typeface="Tahoma" pitchFamily="34" charset="0"/>
                <a:ea typeface="굴림" pitchFamily="50" charset="-127"/>
              </a:rPr>
              <a:t>used</a:t>
            </a:r>
            <a:r>
              <a:rPr lang="fr-FR" altLang="ko-KR" dirty="0" smtClean="0">
                <a:latin typeface="Tahoma" pitchFamily="34" charset="0"/>
                <a:ea typeface="굴림" pitchFamily="50" charset="-127"/>
              </a:rPr>
              <a:t> to </a:t>
            </a:r>
            <a:r>
              <a:rPr lang="fr-FR" altLang="ko-KR" dirty="0" err="1" smtClean="0">
                <a:latin typeface="Tahoma" pitchFamily="34" charset="0"/>
                <a:ea typeface="굴림" pitchFamily="50" charset="-127"/>
              </a:rPr>
              <a:t>bring</a:t>
            </a:r>
            <a:r>
              <a:rPr lang="fr-FR" altLang="ko-KR" dirty="0" smtClean="0">
                <a:latin typeface="Tahoma" pitchFamily="34" charset="0"/>
                <a:ea typeface="굴림" pitchFamily="50" charset="-127"/>
              </a:rPr>
              <a:t> sbr.mdl </a:t>
            </a:r>
            <a:r>
              <a:rPr lang="fr-FR" altLang="ko-KR" dirty="0" err="1" smtClean="0">
                <a:latin typeface="Tahoma" pitchFamily="34" charset="0"/>
                <a:ea typeface="굴림" pitchFamily="50" charset="-127"/>
              </a:rPr>
              <a:t>into</a:t>
            </a:r>
            <a:r>
              <a:rPr lang="fr-FR" altLang="ko-KR" dirty="0" smtClean="0">
                <a:latin typeface="Tahoma" pitchFamily="34" charset="0"/>
                <a:ea typeface="굴림" pitchFamily="50" charset="-127"/>
              </a:rPr>
              <a:t> the test-</a:t>
            </a:r>
            <a:r>
              <a:rPr lang="fr-FR" altLang="ko-KR" dirty="0" err="1" smtClean="0">
                <a:latin typeface="Tahoma" pitchFamily="34" charset="0"/>
                <a:ea typeface="굴림" pitchFamily="50" charset="-127"/>
              </a:rPr>
              <a:t>harness</a:t>
            </a:r>
            <a:r>
              <a:rPr lang="fr-FR" altLang="ko-KR" dirty="0" smtClean="0">
                <a:latin typeface="Tahoma" pitchFamily="34" charset="0"/>
                <a:ea typeface="굴림" pitchFamily="50" charset="-127"/>
              </a:rPr>
              <a:t> </a:t>
            </a:r>
            <a:r>
              <a:rPr lang="fr-FR" altLang="ko-KR" dirty="0" err="1" smtClean="0">
                <a:latin typeface="Tahoma" pitchFamily="34" charset="0"/>
                <a:ea typeface="굴림" pitchFamily="50" charset="-127"/>
              </a:rPr>
              <a:t>environment</a:t>
            </a:r>
            <a:r>
              <a:rPr lang="fr-FR" altLang="ko-KR" dirty="0" smtClean="0">
                <a:latin typeface="Tahoma" pitchFamily="34" charset="0"/>
                <a:ea typeface="굴림" pitchFamily="50" charset="-127"/>
              </a:rPr>
              <a:t>)</a:t>
            </a:r>
          </a:p>
          <a:p>
            <a:pPr marL="228600" indent="-228600">
              <a:buFontTx/>
              <a:buAutoNum type="arabicParenR"/>
              <a:defRPr/>
            </a:pPr>
            <a:r>
              <a:rPr lang="fr-FR" altLang="ko-KR" dirty="0" smtClean="0">
                <a:latin typeface="Tahoma" pitchFamily="34" charset="0"/>
                <a:ea typeface="굴림" pitchFamily="50" charset="-127"/>
              </a:rPr>
              <a:t>Output check (</a:t>
            </a:r>
            <a:r>
              <a:rPr lang="fr-FR" altLang="ko-KR" dirty="0" err="1" smtClean="0">
                <a:latin typeface="Tahoma" pitchFamily="34" charset="0"/>
                <a:ea typeface="굴림" pitchFamily="50" charset="-127"/>
              </a:rPr>
              <a:t>combination</a:t>
            </a:r>
            <a:r>
              <a:rPr lang="fr-FR" altLang="ko-KR" dirty="0" smtClean="0">
                <a:latin typeface="Tahoma" pitchFamily="34" charset="0"/>
                <a:ea typeface="굴림" pitchFamily="50" charset="-127"/>
              </a:rPr>
              <a:t> of </a:t>
            </a:r>
            <a:r>
              <a:rPr lang="fr-FR" altLang="ko-KR" dirty="0" err="1" smtClean="0">
                <a:latin typeface="Tahoma" pitchFamily="34" charset="0"/>
                <a:ea typeface="굴림" pitchFamily="50" charset="-127"/>
              </a:rPr>
              <a:t>relational</a:t>
            </a:r>
            <a:r>
              <a:rPr lang="fr-FR" altLang="ko-KR" dirty="0" smtClean="0">
                <a:latin typeface="Tahoma" pitchFamily="34" charset="0"/>
                <a:ea typeface="굴림" pitchFamily="50" charset="-127"/>
              </a:rPr>
              <a:t> </a:t>
            </a:r>
            <a:r>
              <a:rPr lang="fr-FR" altLang="ko-KR" dirty="0" err="1" smtClean="0">
                <a:latin typeface="Tahoma" pitchFamily="34" charset="0"/>
                <a:ea typeface="굴림" pitchFamily="50" charset="-127"/>
              </a:rPr>
              <a:t>operators</a:t>
            </a:r>
            <a:r>
              <a:rPr lang="fr-FR" altLang="ko-KR" dirty="0" smtClean="0">
                <a:latin typeface="Tahoma" pitchFamily="34" charset="0"/>
                <a:ea typeface="굴림" pitchFamily="50" charset="-127"/>
              </a:rPr>
              <a:t> and assertion block </a:t>
            </a:r>
            <a:r>
              <a:rPr lang="fr-FR" altLang="ko-KR" dirty="0" err="1" smtClean="0">
                <a:latin typeface="Tahoma" pitchFamily="34" charset="0"/>
                <a:ea typeface="굴림" pitchFamily="50" charset="-127"/>
              </a:rPr>
              <a:t>is</a:t>
            </a:r>
            <a:r>
              <a:rPr lang="fr-FR" altLang="ko-KR" dirty="0" smtClean="0">
                <a:latin typeface="Tahoma" pitchFamily="34" charset="0"/>
                <a:ea typeface="굴림" pitchFamily="50" charset="-127"/>
              </a:rPr>
              <a:t> </a:t>
            </a:r>
            <a:r>
              <a:rPr lang="fr-FR" altLang="ko-KR" dirty="0" err="1" smtClean="0">
                <a:latin typeface="Tahoma" pitchFamily="34" charset="0"/>
                <a:ea typeface="굴림" pitchFamily="50" charset="-127"/>
              </a:rPr>
              <a:t>being</a:t>
            </a:r>
            <a:r>
              <a:rPr lang="fr-FR" altLang="ko-KR" dirty="0" smtClean="0">
                <a:latin typeface="Tahoma" pitchFamily="34" charset="0"/>
                <a:ea typeface="굴림" pitchFamily="50" charset="-127"/>
              </a:rPr>
              <a:t> </a:t>
            </a:r>
            <a:r>
              <a:rPr lang="fr-FR" altLang="ko-KR" dirty="0" err="1" smtClean="0">
                <a:latin typeface="Tahoma" pitchFamily="34" charset="0"/>
                <a:ea typeface="굴림" pitchFamily="50" charset="-127"/>
              </a:rPr>
              <a:t>used</a:t>
            </a:r>
            <a:r>
              <a:rPr lang="fr-FR" altLang="ko-KR" dirty="0" smtClean="0">
                <a:latin typeface="Tahoma" pitchFamily="34" charset="0"/>
                <a:ea typeface="굴림" pitchFamily="50" charset="-127"/>
              </a:rPr>
              <a:t>)</a:t>
            </a:r>
          </a:p>
          <a:p>
            <a:pPr marL="228600" indent="-228600">
              <a:defRPr/>
            </a:pPr>
            <a:endParaRPr lang="fr-FR" altLang="ko-KR" dirty="0" smtClean="0">
              <a:latin typeface="Tahoma" pitchFamily="34" charset="0"/>
              <a:ea typeface="굴림" pitchFamily="50" charset="-127"/>
            </a:endParaRPr>
          </a:p>
          <a:p>
            <a:pPr marL="228600" indent="-228600">
              <a:defRPr/>
            </a:pPr>
            <a:r>
              <a:rPr lang="fr-FR" altLang="ko-KR" dirty="0" smtClean="0">
                <a:latin typeface="Tahoma" pitchFamily="34" charset="0"/>
                <a:ea typeface="굴림" pitchFamily="50" charset="-127"/>
              </a:rPr>
              <a:t>&gt;&gt; </a:t>
            </a:r>
            <a:r>
              <a:rPr lang="en-US" altLang="ko-KR" dirty="0" err="1" smtClean="0">
                <a:latin typeface="Tahoma" pitchFamily="34" charset="0"/>
                <a:ea typeface="굴림" pitchFamily="50" charset="-127"/>
              </a:rPr>
              <a:t>sbr_testHarness</a:t>
            </a:r>
            <a:endParaRPr lang="en-US" altLang="ko-KR" dirty="0" smtClean="0">
              <a:latin typeface="Tahoma" pitchFamily="34" charset="0"/>
              <a:ea typeface="굴림" pitchFamily="50" charset="-127"/>
            </a:endParaRPr>
          </a:p>
          <a:p>
            <a:pPr marL="228600" indent="-228600">
              <a:buFontTx/>
              <a:buAutoNum type="arabicParenR"/>
              <a:defRPr/>
            </a:pPr>
            <a:r>
              <a:rPr lang="fr-FR" altLang="ko-KR" dirty="0" smtClean="0">
                <a:latin typeface="Tahoma" pitchFamily="34" charset="0"/>
                <a:ea typeface="굴림" pitchFamily="50" charset="-127"/>
              </a:rPr>
              <a:t>Open the Signal </a:t>
            </a:r>
            <a:r>
              <a:rPr lang="fr-FR" altLang="ko-KR" dirty="0" err="1" smtClean="0">
                <a:latin typeface="Tahoma" pitchFamily="34" charset="0"/>
                <a:ea typeface="굴림" pitchFamily="50" charset="-127"/>
              </a:rPr>
              <a:t>Builder</a:t>
            </a:r>
            <a:r>
              <a:rPr lang="fr-FR" altLang="ko-KR" dirty="0" smtClean="0">
                <a:latin typeface="Tahoma" pitchFamily="34" charset="0"/>
                <a:ea typeface="굴림" pitchFamily="50" charset="-127"/>
              </a:rPr>
              <a:t> block and </a:t>
            </a:r>
            <a:r>
              <a:rPr lang="fr-FR" altLang="ko-KR" dirty="0" err="1" smtClean="0">
                <a:latin typeface="Tahoma" pitchFamily="34" charset="0"/>
                <a:ea typeface="굴림" pitchFamily="50" charset="-127"/>
              </a:rPr>
              <a:t>explain</a:t>
            </a:r>
            <a:r>
              <a:rPr lang="fr-FR" altLang="ko-KR" dirty="0" smtClean="0">
                <a:latin typeface="Tahoma" pitchFamily="34" charset="0"/>
                <a:ea typeface="굴림" pitchFamily="50" charset="-127"/>
              </a:rPr>
              <a:t> about the assertion control </a:t>
            </a:r>
          </a:p>
          <a:p>
            <a:pPr marL="228600" indent="-228600">
              <a:buFontTx/>
              <a:buAutoNum type="arabicParenR"/>
              <a:defRPr/>
            </a:pPr>
            <a:r>
              <a:rPr lang="fr-FR" altLang="ko-KR" dirty="0" smtClean="0">
                <a:latin typeface="Tahoma" pitchFamily="34" charset="0"/>
                <a:ea typeface="굴림" pitchFamily="50" charset="-127"/>
              </a:rPr>
              <a:t>Test </a:t>
            </a:r>
            <a:r>
              <a:rPr lang="fr-FR" altLang="ko-KR" dirty="0" err="1" smtClean="0">
                <a:latin typeface="Tahoma" pitchFamily="34" charset="0"/>
                <a:ea typeface="굴림" pitchFamily="50" charset="-127"/>
              </a:rPr>
              <a:t>each</a:t>
            </a:r>
            <a:r>
              <a:rPr lang="fr-FR" altLang="ko-KR" dirty="0" smtClean="0">
                <a:latin typeface="Tahoma" pitchFamily="34" charset="0"/>
                <a:ea typeface="굴림" pitchFamily="50" charset="-127"/>
              </a:rPr>
              <a:t> test cases one by one</a:t>
            </a:r>
          </a:p>
          <a:p>
            <a:pPr marL="228600" indent="-228600">
              <a:buFontTx/>
              <a:buAutoNum type="arabicParenR"/>
              <a:defRPr/>
            </a:pPr>
            <a:r>
              <a:rPr lang="fr-FR" altLang="ko-KR" dirty="0" err="1" smtClean="0">
                <a:latin typeface="Tahoma" pitchFamily="34" charset="0"/>
                <a:ea typeface="굴림" pitchFamily="50" charset="-127"/>
              </a:rPr>
              <a:t>Error</a:t>
            </a:r>
            <a:r>
              <a:rPr lang="fr-FR" altLang="ko-KR" dirty="0" smtClean="0">
                <a:latin typeface="Tahoma" pitchFamily="34" charset="0"/>
                <a:ea typeface="굴림" pitchFamily="50" charset="-127"/>
              </a:rPr>
              <a:t> </a:t>
            </a:r>
            <a:r>
              <a:rPr lang="fr-FR" altLang="ko-KR" dirty="0" err="1" smtClean="0">
                <a:latin typeface="Tahoma" pitchFamily="34" charset="0"/>
                <a:ea typeface="굴림" pitchFamily="50" charset="-127"/>
              </a:rPr>
              <a:t>will</a:t>
            </a:r>
            <a:r>
              <a:rPr lang="fr-FR" altLang="ko-KR" dirty="0" smtClean="0">
                <a:latin typeface="Tahoma" pitchFamily="34" charset="0"/>
                <a:ea typeface="굴림" pitchFamily="50" charset="-127"/>
              </a:rPr>
              <a:t> </a:t>
            </a:r>
            <a:r>
              <a:rPr lang="fr-FR" altLang="ko-KR" dirty="0" err="1" smtClean="0">
                <a:latin typeface="Tahoma" pitchFamily="34" charset="0"/>
                <a:ea typeface="굴림" pitchFamily="50" charset="-127"/>
              </a:rPr>
              <a:t>be</a:t>
            </a:r>
            <a:r>
              <a:rPr lang="fr-FR" altLang="ko-KR" dirty="0" smtClean="0">
                <a:latin typeface="Tahoma" pitchFamily="34" charset="0"/>
                <a:ea typeface="굴림" pitchFamily="50" charset="-127"/>
              </a:rPr>
              <a:t> </a:t>
            </a:r>
            <a:r>
              <a:rPr lang="fr-FR" altLang="ko-KR" dirty="0" err="1" smtClean="0">
                <a:latin typeface="Tahoma" pitchFamily="34" charset="0"/>
                <a:ea typeface="굴림" pitchFamily="50" charset="-127"/>
              </a:rPr>
              <a:t>asserted</a:t>
            </a:r>
            <a:r>
              <a:rPr lang="fr-FR" altLang="ko-KR" dirty="0" smtClean="0">
                <a:latin typeface="Tahoma" pitchFamily="34" charset="0"/>
                <a:ea typeface="굴림" pitchFamily="50" charset="-127"/>
              </a:rPr>
              <a:t> on TC-04</a:t>
            </a:r>
          </a:p>
          <a:p>
            <a:pPr marL="228600" indent="-228600">
              <a:buFontTx/>
              <a:buAutoNum type="arabicParenR"/>
              <a:defRPr/>
            </a:pPr>
            <a:r>
              <a:rPr lang="fr-FR" altLang="ko-KR" dirty="0" err="1" smtClean="0">
                <a:latin typeface="Tahoma" pitchFamily="34" charset="0"/>
                <a:ea typeface="굴림" pitchFamily="50" charset="-127"/>
              </a:rPr>
              <a:t>Turn</a:t>
            </a:r>
            <a:r>
              <a:rPr lang="fr-FR" altLang="ko-KR" dirty="0" smtClean="0">
                <a:latin typeface="Tahoma" pitchFamily="34" charset="0"/>
                <a:ea typeface="굴림" pitchFamily="50" charset="-127"/>
              </a:rPr>
              <a:t> off the assertion and </a:t>
            </a:r>
            <a:r>
              <a:rPr lang="fr-FR" altLang="ko-KR" dirty="0" err="1" smtClean="0">
                <a:latin typeface="Tahoma" pitchFamily="34" charset="0"/>
                <a:ea typeface="굴림" pitchFamily="50" charset="-127"/>
              </a:rPr>
              <a:t>see</a:t>
            </a:r>
            <a:r>
              <a:rPr lang="fr-FR" altLang="ko-KR" dirty="0" smtClean="0">
                <a:latin typeface="Tahoma" pitchFamily="34" charset="0"/>
                <a:ea typeface="굴림" pitchFamily="50" charset="-127"/>
              </a:rPr>
              <a:t> the scope to check the </a:t>
            </a:r>
            <a:r>
              <a:rPr lang="fr-FR" altLang="ko-KR" dirty="0" err="1" smtClean="0">
                <a:latin typeface="Tahoma" pitchFamily="34" charset="0"/>
                <a:ea typeface="굴림" pitchFamily="50" charset="-127"/>
              </a:rPr>
              <a:t>difference</a:t>
            </a:r>
            <a:r>
              <a:rPr lang="fr-FR" altLang="ko-KR" dirty="0" smtClean="0">
                <a:latin typeface="Tahoma" pitchFamily="34" charset="0"/>
                <a:ea typeface="굴림" pitchFamily="50" charset="-127"/>
              </a:rPr>
              <a:t> </a:t>
            </a:r>
            <a:r>
              <a:rPr lang="fr-FR" altLang="ko-KR" dirty="0" err="1" smtClean="0">
                <a:latin typeface="Tahoma" pitchFamily="34" charset="0"/>
                <a:ea typeface="굴림" pitchFamily="50" charset="-127"/>
              </a:rPr>
              <a:t>between</a:t>
            </a:r>
            <a:r>
              <a:rPr lang="fr-FR" altLang="ko-KR" dirty="0" smtClean="0">
                <a:latin typeface="Tahoma" pitchFamily="34" charset="0"/>
                <a:ea typeface="굴림" pitchFamily="50" charset="-127"/>
              </a:rPr>
              <a:t> simulation </a:t>
            </a:r>
            <a:r>
              <a:rPr lang="fr-FR" altLang="ko-KR" dirty="0" err="1" smtClean="0">
                <a:latin typeface="Tahoma" pitchFamily="34" charset="0"/>
                <a:ea typeface="굴림" pitchFamily="50" charset="-127"/>
              </a:rPr>
              <a:t>result</a:t>
            </a:r>
            <a:r>
              <a:rPr lang="fr-FR" altLang="ko-KR" dirty="0" smtClean="0">
                <a:latin typeface="Tahoma" pitchFamily="34" charset="0"/>
                <a:ea typeface="굴림" pitchFamily="50" charset="-127"/>
              </a:rPr>
              <a:t> and </a:t>
            </a:r>
            <a:r>
              <a:rPr lang="fr-FR" altLang="ko-KR" dirty="0" err="1" smtClean="0">
                <a:latin typeface="Tahoma" pitchFamily="34" charset="0"/>
                <a:ea typeface="굴림" pitchFamily="50" charset="-127"/>
              </a:rPr>
              <a:t>expected</a:t>
            </a:r>
            <a:r>
              <a:rPr lang="fr-FR" altLang="ko-KR" dirty="0" smtClean="0">
                <a:latin typeface="Tahoma" pitchFamily="34" charset="0"/>
                <a:ea typeface="굴림" pitchFamily="50" charset="-127"/>
              </a:rPr>
              <a:t> </a:t>
            </a:r>
            <a:r>
              <a:rPr lang="fr-FR" altLang="ko-KR" dirty="0" err="1" smtClean="0">
                <a:latin typeface="Tahoma" pitchFamily="34" charset="0"/>
                <a:ea typeface="굴림" pitchFamily="50" charset="-127"/>
              </a:rPr>
              <a:t>result</a:t>
            </a:r>
            <a:r>
              <a:rPr lang="fr-FR" altLang="ko-KR" dirty="0" smtClean="0">
                <a:latin typeface="Tahoma" pitchFamily="34" charset="0"/>
                <a:ea typeface="굴림" pitchFamily="50" charset="-127"/>
              </a:rPr>
              <a:t>.</a:t>
            </a:r>
          </a:p>
          <a:p>
            <a:pPr marL="228600" indent="-228600">
              <a:buFontTx/>
              <a:buAutoNum type="arabicParenR"/>
              <a:defRPr/>
            </a:pPr>
            <a:r>
              <a:rPr lang="fr-FR" altLang="ko-KR" dirty="0" smtClean="0">
                <a:latin typeface="Tahoma" pitchFamily="34" charset="0"/>
                <a:ea typeface="굴림" pitchFamily="50" charset="-127"/>
              </a:rPr>
              <a:t>Open Model block </a:t>
            </a:r>
            <a:r>
              <a:rPr lang="fr-FR" altLang="ko-KR" dirty="0" err="1" smtClean="0">
                <a:latin typeface="Tahoma" pitchFamily="34" charset="0"/>
                <a:ea typeface="굴림" pitchFamily="50" charset="-127"/>
              </a:rPr>
              <a:t>parmeters</a:t>
            </a:r>
            <a:r>
              <a:rPr lang="fr-FR" altLang="ko-KR" dirty="0" smtClean="0">
                <a:latin typeface="Tahoma" pitchFamily="34" charset="0"/>
                <a:ea typeface="굴림" pitchFamily="50" charset="-127"/>
              </a:rPr>
              <a:t> and change </a:t>
            </a:r>
            <a:r>
              <a:rPr lang="fr-FR" altLang="ko-KR" dirty="0" err="1" smtClean="0">
                <a:latin typeface="Tahoma" pitchFamily="34" charset="0"/>
                <a:ea typeface="굴림" pitchFamily="50" charset="-127"/>
              </a:rPr>
              <a:t>sbr</a:t>
            </a:r>
            <a:r>
              <a:rPr lang="fr-FR" altLang="ko-KR" dirty="0" smtClean="0">
                <a:latin typeface="Tahoma" pitchFamily="34" charset="0"/>
                <a:ea typeface="굴림" pitchFamily="50" charset="-127"/>
              </a:rPr>
              <a:t> -&gt; </a:t>
            </a:r>
            <a:r>
              <a:rPr lang="fr-FR" altLang="ko-KR" dirty="0" err="1" smtClean="0">
                <a:latin typeface="Tahoma" pitchFamily="34" charset="0"/>
                <a:ea typeface="굴림" pitchFamily="50" charset="-127"/>
              </a:rPr>
              <a:t>sbr_fix</a:t>
            </a:r>
            <a:endParaRPr lang="fr-FR" altLang="ko-KR" dirty="0" smtClean="0">
              <a:latin typeface="Tahoma" pitchFamily="34" charset="0"/>
              <a:ea typeface="굴림" pitchFamily="50" charset="-127"/>
            </a:endParaRPr>
          </a:p>
          <a:p>
            <a:pPr marL="228600" indent="-228600">
              <a:buFontTx/>
              <a:buAutoNum type="arabicParenR"/>
              <a:defRPr/>
            </a:pPr>
            <a:r>
              <a:rPr lang="fr-FR" altLang="ko-KR" dirty="0" smtClean="0">
                <a:latin typeface="Tahoma" pitchFamily="34" charset="0"/>
                <a:ea typeface="굴림" pitchFamily="50" charset="-127"/>
              </a:rPr>
              <a:t>Test TC-04 </a:t>
            </a:r>
            <a:r>
              <a:rPr lang="fr-FR" altLang="ko-KR" dirty="0" err="1" smtClean="0">
                <a:latin typeface="Tahoma" pitchFamily="34" charset="0"/>
                <a:ea typeface="굴림" pitchFamily="50" charset="-127"/>
              </a:rPr>
              <a:t>again</a:t>
            </a:r>
            <a:r>
              <a:rPr lang="fr-FR" altLang="ko-KR" dirty="0" smtClean="0">
                <a:latin typeface="Tahoma" pitchFamily="34" charset="0"/>
                <a:ea typeface="굴림" pitchFamily="50" charset="-127"/>
              </a:rPr>
              <a:t> and finish TC-05</a:t>
            </a:r>
          </a:p>
          <a:p>
            <a:pPr marL="228600" indent="-228600">
              <a:buFontTx/>
              <a:buAutoNum type="arabicParenR"/>
              <a:defRPr/>
            </a:pPr>
            <a:r>
              <a:rPr lang="fr-FR" altLang="ko-KR" dirty="0" err="1" smtClean="0">
                <a:latin typeface="Tahoma" pitchFamily="34" charset="0"/>
                <a:ea typeface="굴림" pitchFamily="50" charset="-127"/>
              </a:rPr>
              <a:t>Now</a:t>
            </a:r>
            <a:r>
              <a:rPr lang="fr-FR" altLang="ko-KR" dirty="0" smtClean="0">
                <a:latin typeface="Tahoma" pitchFamily="34" charset="0"/>
                <a:ea typeface="굴림" pitchFamily="50" charset="-127"/>
              </a:rPr>
              <a:t> the SBR </a:t>
            </a:r>
            <a:r>
              <a:rPr lang="fr-FR" altLang="ko-KR" dirty="0" err="1" smtClean="0">
                <a:latin typeface="Tahoma" pitchFamily="34" charset="0"/>
                <a:ea typeface="굴림" pitchFamily="50" charset="-127"/>
              </a:rPr>
              <a:t>model’s</a:t>
            </a:r>
            <a:r>
              <a:rPr lang="fr-FR" altLang="ko-KR" dirty="0" smtClean="0">
                <a:latin typeface="Tahoma" pitchFamily="34" charset="0"/>
                <a:ea typeface="굴림" pitchFamily="50" charset="-127"/>
              </a:rPr>
              <a:t> </a:t>
            </a:r>
            <a:r>
              <a:rPr lang="fr-FR" altLang="ko-KR" dirty="0" err="1" smtClean="0">
                <a:latin typeface="Tahoma" pitchFamily="34" charset="0"/>
                <a:ea typeface="굴림" pitchFamily="50" charset="-127"/>
              </a:rPr>
              <a:t>functional</a:t>
            </a:r>
            <a:r>
              <a:rPr lang="fr-FR" altLang="ko-KR" dirty="0" smtClean="0">
                <a:latin typeface="Tahoma" pitchFamily="34" charset="0"/>
                <a:ea typeface="굴림" pitchFamily="50" charset="-127"/>
              </a:rPr>
              <a:t> </a:t>
            </a:r>
            <a:r>
              <a:rPr lang="fr-FR" altLang="ko-KR" dirty="0" err="1" smtClean="0">
                <a:latin typeface="Tahoma" pitchFamily="34" charset="0"/>
                <a:ea typeface="굴림" pitchFamily="50" charset="-127"/>
              </a:rPr>
              <a:t>testing</a:t>
            </a:r>
            <a:r>
              <a:rPr lang="fr-FR" altLang="ko-KR" dirty="0" smtClean="0">
                <a:latin typeface="Tahoma" pitchFamily="34" charset="0"/>
                <a:ea typeface="굴림" pitchFamily="50" charset="-127"/>
              </a:rPr>
              <a:t> </a:t>
            </a:r>
            <a:r>
              <a:rPr lang="fr-FR" altLang="ko-KR" dirty="0" err="1" smtClean="0">
                <a:latin typeface="Tahoma" pitchFamily="34" charset="0"/>
                <a:ea typeface="굴림" pitchFamily="50" charset="-127"/>
              </a:rPr>
              <a:t>is</a:t>
            </a:r>
            <a:r>
              <a:rPr lang="fr-FR" altLang="ko-KR" dirty="0" smtClean="0">
                <a:latin typeface="Tahoma" pitchFamily="34" charset="0"/>
                <a:ea typeface="굴림" pitchFamily="50" charset="-127"/>
              </a:rPr>
              <a:t> </a:t>
            </a:r>
            <a:r>
              <a:rPr lang="fr-FR" altLang="ko-KR" dirty="0" err="1" smtClean="0">
                <a:latin typeface="Tahoma" pitchFamily="34" charset="0"/>
                <a:ea typeface="굴림" pitchFamily="50" charset="-127"/>
              </a:rPr>
              <a:t>done</a:t>
            </a:r>
            <a:endParaRPr lang="fr-FR" altLang="ko-KR" dirty="0" smtClean="0">
              <a:latin typeface="Tahoma" pitchFamily="34" charset="0"/>
              <a:ea typeface="굴림" pitchFamily="50" charset="-127"/>
            </a:endParaRPr>
          </a:p>
          <a:p>
            <a:pPr marL="228600" indent="-228600">
              <a:buFontTx/>
              <a:buAutoNum type="arabicParenR"/>
              <a:defRPr/>
            </a:pPr>
            <a:r>
              <a:rPr lang="fr-FR" altLang="ko-KR" dirty="0" smtClean="0">
                <a:latin typeface="Tahoma" pitchFamily="34" charset="0"/>
                <a:ea typeface="굴림" pitchFamily="50" charset="-127"/>
              </a:rPr>
              <a:t>It </a:t>
            </a:r>
            <a:r>
              <a:rPr lang="fr-FR" altLang="ko-KR" dirty="0" err="1" smtClean="0">
                <a:latin typeface="Tahoma" pitchFamily="34" charset="0"/>
                <a:ea typeface="굴림" pitchFamily="50" charset="-127"/>
              </a:rPr>
              <a:t>is</a:t>
            </a:r>
            <a:r>
              <a:rPr lang="fr-FR" altLang="ko-KR" dirty="0" smtClean="0">
                <a:latin typeface="Tahoma" pitchFamily="34" charset="0"/>
                <a:ea typeface="굴림" pitchFamily="50" charset="-127"/>
              </a:rPr>
              <a:t> time to </a:t>
            </a:r>
            <a:r>
              <a:rPr lang="fr-FR" altLang="ko-KR" dirty="0" err="1" smtClean="0">
                <a:latin typeface="Tahoma" pitchFamily="34" charset="0"/>
                <a:ea typeface="굴림" pitchFamily="50" charset="-127"/>
              </a:rPr>
              <a:t>talke</a:t>
            </a:r>
            <a:r>
              <a:rPr lang="fr-FR" altLang="ko-KR" dirty="0" smtClean="0">
                <a:latin typeface="Tahoma" pitchFamily="34" charset="0"/>
                <a:ea typeface="굴림" pitchFamily="50" charset="-127"/>
              </a:rPr>
              <a:t> about test automation and report </a:t>
            </a:r>
            <a:r>
              <a:rPr lang="fr-FR" altLang="ko-KR" dirty="0" err="1" smtClean="0">
                <a:latin typeface="Tahoma" pitchFamily="34" charset="0"/>
                <a:ea typeface="굴림" pitchFamily="50" charset="-127"/>
              </a:rPr>
              <a:t>generation</a:t>
            </a:r>
            <a:endParaRPr lang="fr-FR" altLang="ko-KR" dirty="0" smtClean="0">
              <a:latin typeface="Tahoma" pitchFamily="34" charset="0"/>
              <a:ea typeface="굴림" pitchFamily="50" charset="-127"/>
            </a:endParaRPr>
          </a:p>
          <a:p>
            <a:pPr marL="228600" indent="-228600">
              <a:defRPr/>
            </a:pPr>
            <a:endParaRPr lang="fr-FR" altLang="ko-KR" dirty="0" smtClean="0">
              <a:latin typeface="Tahoma" pitchFamily="34" charset="0"/>
              <a:ea typeface="굴림" pitchFamily="50" charset="-127"/>
            </a:endParaRPr>
          </a:p>
          <a:p>
            <a:pPr marL="228600" indent="-228600">
              <a:defRPr/>
            </a:pPr>
            <a:endParaRPr lang="fr-FR" altLang="ko-KR" dirty="0" smtClean="0">
              <a:latin typeface="Tahoma" pitchFamily="34" charset="0"/>
              <a:ea typeface="굴림" pitchFamily="50" charset="-127"/>
            </a:endParaRPr>
          </a:p>
          <a:p>
            <a:pPr marL="228600" indent="-228600">
              <a:buFontTx/>
              <a:buAutoNum type="arabicParenR"/>
              <a:defRPr/>
            </a:pPr>
            <a:endParaRPr lang="fr-FR" altLang="ko-KR" dirty="0" smtClean="0">
              <a:latin typeface="Tahoma" pitchFamily="34" charset="0"/>
              <a:ea typeface="굴림" pitchFamily="50" charset="-127"/>
            </a:endParaRPr>
          </a:p>
          <a:p>
            <a:pPr marL="228600" indent="-228600">
              <a:buFontTx/>
              <a:buAutoNum type="arabicParenR"/>
              <a:defRPr/>
            </a:pPr>
            <a:endParaRPr lang="fr-FR" altLang="ko-KR" dirty="0" smtClean="0">
              <a:latin typeface="Tahoma" pitchFamily="34" charset="0"/>
              <a:ea typeface="굴림" pitchFamily="50" charset="-127"/>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6"/>
          <p:cNvSpPr>
            <a:spLocks noGrp="1" noChangeArrowheads="1"/>
          </p:cNvSpPr>
          <p:nvPr>
            <p:ph type="ftr" sz="quarter" idx="4"/>
          </p:nvPr>
        </p:nvSpPr>
        <p:spPr>
          <a:noFill/>
        </p:spPr>
        <p:txBody>
          <a:bodyPr/>
          <a:lstStyle/>
          <a:p>
            <a:r>
              <a:rPr lang="en-US" smtClean="0"/>
              <a:t>The MathWorks</a:t>
            </a:r>
          </a:p>
        </p:txBody>
      </p:sp>
      <p:sp>
        <p:nvSpPr>
          <p:cNvPr id="36867" name="Rectangle 7"/>
          <p:cNvSpPr>
            <a:spLocks noGrp="1" noChangeArrowheads="1"/>
          </p:cNvSpPr>
          <p:nvPr>
            <p:ph type="sldNum" sz="quarter" idx="5"/>
          </p:nvPr>
        </p:nvSpPr>
        <p:spPr>
          <a:noFill/>
        </p:spPr>
        <p:txBody>
          <a:bodyPr/>
          <a:lstStyle/>
          <a:p>
            <a:fld id="{9871F497-6100-4653-8514-C7777F4F9AE1}" type="slidenum">
              <a:rPr lang="en-US" smtClean="0"/>
              <a:pPr/>
              <a:t>66</a:t>
            </a:fld>
            <a:endParaRPr lang="en-US" smtClean="0"/>
          </a:p>
        </p:txBody>
      </p:sp>
      <p:sp>
        <p:nvSpPr>
          <p:cNvPr id="36868" name="Rectangle 2"/>
          <p:cNvSpPr>
            <a:spLocks noGrp="1" noRot="1" noChangeAspect="1" noChangeArrowheads="1" noTextEdit="1"/>
          </p:cNvSpPr>
          <p:nvPr>
            <p:ph type="sldImg"/>
          </p:nvPr>
        </p:nvSpPr>
        <p:spPr>
          <a:ln/>
        </p:spPr>
      </p:sp>
      <p:sp>
        <p:nvSpPr>
          <p:cNvPr id="36869" name="Rectangle 3"/>
          <p:cNvSpPr>
            <a:spLocks noGrp="1" noChangeArrowheads="1"/>
          </p:cNvSpPr>
          <p:nvPr>
            <p:ph type="body" idx="1"/>
          </p:nvPr>
        </p:nvSpPr>
        <p:spPr>
          <a:noFill/>
          <a:ln/>
        </p:spPr>
        <p:txBody>
          <a:bodyPr/>
          <a:lstStyle/>
          <a:p>
            <a:pPr eaLnBrk="1" hangingPunct="1"/>
            <a:r>
              <a:rPr lang="en-US" dirty="0" smtClean="0"/>
              <a:t>Value statement:</a:t>
            </a:r>
          </a:p>
          <a:p>
            <a:pPr eaLnBrk="1" hangingPunct="1"/>
            <a:endParaRPr lang="en-US" dirty="0" smtClean="0"/>
          </a:p>
          <a:p>
            <a:pPr eaLnBrk="1" hangingPunct="1"/>
            <a:r>
              <a:rPr lang="en-US" dirty="0" smtClean="0"/>
              <a:t>MATLAB and Simulink Report Generators save you time and money by:</a:t>
            </a:r>
          </a:p>
          <a:p>
            <a:pPr eaLnBrk="1" hangingPunct="1">
              <a:buFontTx/>
              <a:buChar char="•"/>
            </a:pPr>
            <a:r>
              <a:rPr lang="en-US" dirty="0" smtClean="0"/>
              <a:t>Completely automating report generation process</a:t>
            </a:r>
          </a:p>
          <a:p>
            <a:pPr eaLnBrk="1" hangingPunct="1">
              <a:buFontTx/>
              <a:buChar char="•"/>
            </a:pPr>
            <a:r>
              <a:rPr lang="en-US" dirty="0" smtClean="0"/>
              <a:t>Enabling you to show your Simulink and Stateflow models to colleagues who may not have </a:t>
            </a:r>
            <a:r>
              <a:rPr lang="en-US" dirty="0" err="1" smtClean="0"/>
              <a:t>MathWorks</a:t>
            </a:r>
            <a:r>
              <a:rPr lang="en-US" dirty="0" smtClean="0"/>
              <a:t> products installed (this is Simulink Report Generator only)</a:t>
            </a:r>
          </a:p>
          <a:p>
            <a:pPr eaLnBrk="1" hangingPunct="1"/>
            <a:endParaRPr lang="en-US" dirty="0" smtClean="0"/>
          </a:p>
          <a:p>
            <a:pPr eaLnBrk="1" hangingPunct="1"/>
            <a:endParaRPr lang="en-US" dirty="0" smtClean="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2"/>
          <p:cNvSpPr>
            <a:spLocks noGrp="1" noRot="1" noChangeAspect="1" noChangeArrowheads="1" noTextEdit="1"/>
          </p:cNvSpPr>
          <p:nvPr>
            <p:ph type="sldImg"/>
          </p:nvPr>
        </p:nvSpPr>
        <p:spPr>
          <a:xfrm>
            <a:off x="3895725" y="527050"/>
            <a:ext cx="2824163" cy="2117725"/>
          </a:xfrm>
          <a:ln/>
        </p:spPr>
      </p:sp>
      <p:sp>
        <p:nvSpPr>
          <p:cNvPr id="146435" name="Rectangle 3"/>
          <p:cNvSpPr>
            <a:spLocks noGrp="1" noChangeArrowheads="1"/>
          </p:cNvSpPr>
          <p:nvPr>
            <p:ph type="body" idx="1"/>
          </p:nvPr>
        </p:nvSpPr>
        <p:spPr>
          <a:xfrm>
            <a:off x="327648" y="2821788"/>
            <a:ext cx="6360879" cy="5812499"/>
          </a:xfrm>
          <a:noFill/>
          <a:ln/>
        </p:spPr>
        <p:txBody>
          <a:bodyPr/>
          <a:lstStyle/>
          <a:p>
            <a:endParaRPr lang="fr-FR" altLang="ko-KR" smtClean="0">
              <a:latin typeface="Tahoma" pitchFamily="34" charset="0"/>
              <a:ea typeface="굴림" pitchFamily="50" charset="-127"/>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2"/>
          <p:cNvSpPr>
            <a:spLocks noGrp="1" noRot="1" noChangeAspect="1" noChangeArrowheads="1" noTextEdit="1"/>
          </p:cNvSpPr>
          <p:nvPr>
            <p:ph type="sldImg"/>
          </p:nvPr>
        </p:nvSpPr>
        <p:spPr>
          <a:xfrm>
            <a:off x="3895725" y="527050"/>
            <a:ext cx="2824163" cy="2117725"/>
          </a:xfrm>
          <a:ln/>
        </p:spPr>
      </p:sp>
      <p:sp>
        <p:nvSpPr>
          <p:cNvPr id="167939" name="Rectangle 3"/>
          <p:cNvSpPr>
            <a:spLocks noGrp="1" noChangeArrowheads="1"/>
          </p:cNvSpPr>
          <p:nvPr>
            <p:ph type="body" idx="1"/>
          </p:nvPr>
        </p:nvSpPr>
        <p:spPr>
          <a:xfrm>
            <a:off x="327648" y="2821788"/>
            <a:ext cx="6360879" cy="5812499"/>
          </a:xfrm>
          <a:noFill/>
          <a:ln/>
        </p:spPr>
        <p:txBody>
          <a:bodyPr/>
          <a:lstStyle/>
          <a:p>
            <a:endParaRPr lang="fr-FR" altLang="ko-KR" smtClean="0">
              <a:latin typeface="Tahoma" pitchFamily="34" charset="0"/>
              <a:ea typeface="굴림" pitchFamily="50" charset="-127"/>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Rectangle 6"/>
          <p:cNvSpPr txBox="1">
            <a:spLocks noGrp="1" noChangeArrowheads="1"/>
          </p:cNvSpPr>
          <p:nvPr/>
        </p:nvSpPr>
        <p:spPr bwMode="auto">
          <a:xfrm>
            <a:off x="0" y="8685213"/>
            <a:ext cx="2971800" cy="457200"/>
          </a:xfrm>
          <a:prstGeom prst="rect">
            <a:avLst/>
          </a:prstGeom>
          <a:noFill/>
          <a:ln w="9525">
            <a:noFill/>
            <a:miter lim="800000"/>
            <a:headEnd/>
            <a:tailEnd/>
          </a:ln>
        </p:spPr>
        <p:txBody>
          <a:bodyPr lIns="89659" tIns="44829" rIns="89659" bIns="44829"/>
          <a:lstStyle/>
          <a:p>
            <a:pPr defTabSz="865188" eaLnBrk="0" hangingPunct="0"/>
            <a:r>
              <a:rPr lang="en-US" sz="900">
                <a:latin typeface="Times New Roman" pitchFamily="18" charset="0"/>
              </a:rPr>
              <a:t>The MathWorks</a:t>
            </a:r>
          </a:p>
        </p:txBody>
      </p:sp>
      <p:sp>
        <p:nvSpPr>
          <p:cNvPr id="14338"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lIns="89659" tIns="44829" rIns="89659" bIns="44829"/>
          <a:lstStyle/>
          <a:p>
            <a:pPr defTabSz="865188" eaLnBrk="0" hangingPunct="0"/>
            <a:fld id="{CD96E89F-9002-4B36-8DBE-0850525713D2}" type="slidenum">
              <a:rPr lang="en-US" sz="900">
                <a:latin typeface="Times New Roman" pitchFamily="18" charset="0"/>
              </a:rPr>
              <a:pPr defTabSz="865188" eaLnBrk="0" hangingPunct="0"/>
              <a:t>9</a:t>
            </a:fld>
            <a:endParaRPr lang="en-US" sz="900">
              <a:latin typeface="Times New Roman" pitchFamily="18" charset="0"/>
            </a:endParaRPr>
          </a:p>
        </p:txBody>
      </p:sp>
      <p:sp>
        <p:nvSpPr>
          <p:cNvPr id="14339" name="Rectangle 2"/>
          <p:cNvSpPr>
            <a:spLocks noGrp="1" noRot="1" noChangeAspect="1" noChangeArrowheads="1" noTextEdit="1"/>
          </p:cNvSpPr>
          <p:nvPr>
            <p:ph type="sldImg"/>
          </p:nvPr>
        </p:nvSpPr>
        <p:spPr bwMode="auto">
          <a:xfrm>
            <a:off x="3049588" y="685800"/>
            <a:ext cx="3298825" cy="2474913"/>
          </a:xfrm>
          <a:noFill/>
          <a:ln>
            <a:solidFill>
              <a:srgbClr val="000000"/>
            </a:solidFill>
            <a:miter lim="800000"/>
            <a:headEnd/>
            <a:tailEnd/>
          </a:ln>
        </p:spPr>
      </p:sp>
      <p:sp>
        <p:nvSpPr>
          <p:cNvPr id="14340" name="Rectangle 3"/>
          <p:cNvSpPr>
            <a:spLocks noGrp="1" noChangeArrowheads="1"/>
          </p:cNvSpPr>
          <p:nvPr>
            <p:ph type="body" idx="1"/>
          </p:nvPr>
        </p:nvSpPr>
        <p:spPr bwMode="auto">
          <a:xfrm>
            <a:off x="457200" y="3390900"/>
            <a:ext cx="5962650" cy="5067300"/>
          </a:xfrm>
          <a:noFill/>
        </p:spPr>
        <p:txBody>
          <a:bodyPr wrap="square" lIns="90437" tIns="44426" rIns="90437" bIns="44426" numCol="1" anchor="t" anchorCtr="0" compatLnSpc="1">
            <a:prstTxWarp prst="textNoShape">
              <a:avLst/>
            </a:prstTxWarp>
          </a:bodyPr>
          <a:lstStyle/>
          <a:p>
            <a:pPr eaLnBrk="1" hangingPunct="1"/>
            <a:r>
              <a:rPr lang="en-US" smtClean="0"/>
              <a:t> </a:t>
            </a: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2"/>
          <p:cNvSpPr>
            <a:spLocks noGrp="1" noRot="1" noChangeAspect="1" noChangeArrowheads="1" noTextEdit="1"/>
          </p:cNvSpPr>
          <p:nvPr>
            <p:ph type="sldImg"/>
          </p:nvPr>
        </p:nvSpPr>
        <p:spPr>
          <a:xfrm>
            <a:off x="1144588" y="685800"/>
            <a:ext cx="4572000" cy="3429000"/>
          </a:xfrm>
          <a:ln/>
        </p:spPr>
      </p:sp>
      <p:sp>
        <p:nvSpPr>
          <p:cNvPr id="168963" name="Rectangle 3"/>
          <p:cNvSpPr>
            <a:spLocks noGrp="1" noChangeArrowheads="1"/>
          </p:cNvSpPr>
          <p:nvPr>
            <p:ph type="body" idx="1"/>
          </p:nvPr>
        </p:nvSpPr>
        <p:spPr>
          <a:xfrm>
            <a:off x="610102" y="4343584"/>
            <a:ext cx="5791128" cy="4114432"/>
          </a:xfrm>
          <a:noFill/>
          <a:ln/>
        </p:spPr>
        <p:txBody>
          <a:bodyPr/>
          <a:lstStyle/>
          <a:p>
            <a:r>
              <a:rPr lang="en-US" altLang="ko-KR" sz="1400" smtClean="0">
                <a:latin typeface="Times"/>
                <a:ea typeface="굴림" pitchFamily="50" charset="-127"/>
              </a:rPr>
              <a:t>A typical ECU with software has an architecture that separates the core algorithm code from the drivers, RTOS and special support software. The drivers support communication interfaces (CAN, LIN, etc), sensors , actuator control and interfacing to special tools (calibration, diagnostics, data acquisition).</a:t>
            </a:r>
          </a:p>
          <a:p>
            <a:endParaRPr lang="en-US" altLang="ko-KR" sz="1400" smtClean="0">
              <a:latin typeface="Times"/>
              <a:ea typeface="굴림" pitchFamily="50" charset="-127"/>
            </a:endParaRPr>
          </a:p>
          <a:p>
            <a:r>
              <a:rPr lang="en-US" altLang="ko-KR" sz="1400" smtClean="0">
                <a:latin typeface="Times"/>
                <a:ea typeface="굴림" pitchFamily="50" charset="-127"/>
              </a:rPr>
              <a:t>The ECU software usually has a scheduler or RTOS that determines how the software should execute and respond to stimuli.</a:t>
            </a:r>
          </a:p>
          <a:p>
            <a:endParaRPr lang="en-US" altLang="ko-KR" sz="1400" smtClean="0">
              <a:latin typeface="Times"/>
              <a:ea typeface="굴림" pitchFamily="50" charset="-127"/>
            </a:endParaRPr>
          </a:p>
          <a:p>
            <a:endParaRPr lang="en-US" altLang="ko-KR" smtClean="0">
              <a:latin typeface="Times"/>
              <a:ea typeface="굴림" pitchFamily="50" charset="-127"/>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2"/>
          <p:cNvSpPr>
            <a:spLocks noGrp="1" noRot="1" noChangeAspect="1" noChangeArrowheads="1" noTextEdit="1"/>
          </p:cNvSpPr>
          <p:nvPr>
            <p:ph type="sldImg"/>
          </p:nvPr>
        </p:nvSpPr>
        <p:spPr>
          <a:xfrm>
            <a:off x="3895725" y="527050"/>
            <a:ext cx="2824163" cy="2117725"/>
          </a:xfrm>
          <a:ln/>
        </p:spPr>
      </p:sp>
      <p:sp>
        <p:nvSpPr>
          <p:cNvPr id="169987" name="Rectangle 3"/>
          <p:cNvSpPr>
            <a:spLocks noGrp="1" noChangeArrowheads="1"/>
          </p:cNvSpPr>
          <p:nvPr>
            <p:ph type="body" idx="1"/>
          </p:nvPr>
        </p:nvSpPr>
        <p:spPr>
          <a:xfrm>
            <a:off x="327648" y="2821788"/>
            <a:ext cx="6360879" cy="5812499"/>
          </a:xfrm>
          <a:noFill/>
          <a:ln/>
        </p:spPr>
        <p:txBody>
          <a:bodyPr/>
          <a:lstStyle/>
          <a:p>
            <a:endParaRPr lang="fr-FR" altLang="ko-KR" smtClean="0">
              <a:latin typeface="Tahoma" pitchFamily="34" charset="0"/>
              <a:ea typeface="굴림" pitchFamily="50" charset="-127"/>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2"/>
          <p:cNvSpPr>
            <a:spLocks noGrp="1" noRot="1" noChangeAspect="1" noChangeArrowheads="1" noTextEdit="1"/>
          </p:cNvSpPr>
          <p:nvPr>
            <p:ph type="sldImg"/>
          </p:nvPr>
        </p:nvSpPr>
        <p:spPr>
          <a:xfrm>
            <a:off x="1217613" y="523875"/>
            <a:ext cx="4424362" cy="3317875"/>
          </a:xfrm>
          <a:ln/>
        </p:spPr>
      </p:sp>
      <p:sp>
        <p:nvSpPr>
          <p:cNvPr id="142339" name="Rectangle 3"/>
          <p:cNvSpPr>
            <a:spLocks noGrp="1" noChangeArrowheads="1"/>
          </p:cNvSpPr>
          <p:nvPr>
            <p:ph type="body" idx="1"/>
          </p:nvPr>
        </p:nvSpPr>
        <p:spPr>
          <a:noFill/>
          <a:ln/>
        </p:spPr>
        <p:txBody>
          <a:bodyPr/>
          <a:lstStyle/>
          <a:p>
            <a:r>
              <a:rPr lang="en-US" altLang="ko-KR" b="1" smtClean="0">
                <a:latin typeface="Times"/>
                <a:ea typeface="굴림" pitchFamily="50" charset="-127"/>
              </a:rPr>
              <a:t>The left side of the diagram represents the design process that goes from high level requirements, and design, elaboration and implementation. All the way to deployment on the target. (click)</a:t>
            </a:r>
          </a:p>
          <a:p>
            <a:endParaRPr lang="en-US" altLang="ko-KR" b="1" smtClean="0">
              <a:latin typeface="Times"/>
              <a:ea typeface="굴림" pitchFamily="50" charset="-127"/>
            </a:endParaRPr>
          </a:p>
          <a:p>
            <a:r>
              <a:rPr lang="en-US" altLang="ko-KR" b="1" smtClean="0">
                <a:latin typeface="Times"/>
                <a:ea typeface="굴림" pitchFamily="50" charset="-127"/>
              </a:rPr>
              <a:t>Traditionally, the majority of the verification and validation effort happens at the SW and SW/HW integration phase. (click)</a:t>
            </a:r>
          </a:p>
          <a:p>
            <a:endParaRPr lang="en-US" altLang="ko-KR" b="1" smtClean="0">
              <a:latin typeface="Times"/>
              <a:ea typeface="굴림" pitchFamily="50" charset="-127"/>
            </a:endParaRPr>
          </a:p>
          <a:p>
            <a:r>
              <a:rPr lang="en-US" altLang="ko-KR" b="1" smtClean="0">
                <a:latin typeface="Times"/>
                <a:ea typeface="굴림" pitchFamily="50" charset="-127"/>
              </a:rPr>
              <a:t>What we are going to focus on today are methods for early verification and validation that allow you to shift a portion of your V&amp;V effort earlier in the development and allow you to find and fix problems earlier. These early V&amp;V methods are enabled through the use of MBD and I hope that after this sess</a:t>
            </a: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2"/>
          <p:cNvSpPr>
            <a:spLocks noGrp="1" noRot="1" noChangeAspect="1" noChangeArrowheads="1" noTextEdit="1"/>
          </p:cNvSpPr>
          <p:nvPr>
            <p:ph type="sldImg"/>
          </p:nvPr>
        </p:nvSpPr>
        <p:spPr>
          <a:xfrm>
            <a:off x="1152525" y="690563"/>
            <a:ext cx="4556125" cy="3416300"/>
          </a:xfrm>
          <a:ln/>
        </p:spPr>
      </p:sp>
      <p:sp>
        <p:nvSpPr>
          <p:cNvPr id="144387" name="Rectangle 3"/>
          <p:cNvSpPr>
            <a:spLocks noGrp="1" noChangeArrowheads="1"/>
          </p:cNvSpPr>
          <p:nvPr>
            <p:ph type="body" idx="1"/>
          </p:nvPr>
        </p:nvSpPr>
        <p:spPr>
          <a:xfrm>
            <a:off x="918382" y="4342115"/>
            <a:ext cx="5021237" cy="4115901"/>
          </a:xfrm>
          <a:noFill/>
          <a:ln/>
        </p:spPr>
        <p:txBody>
          <a:bodyPr/>
          <a:lstStyle/>
          <a:p>
            <a:pPr marL="228600" indent="-228600">
              <a:lnSpc>
                <a:spcPct val="80000"/>
              </a:lnSpc>
            </a:pPr>
            <a:r>
              <a:rPr lang="en-US" altLang="ko-KR" sz="800" smtClean="0">
                <a:latin typeface="Times"/>
                <a:ea typeface="굴림" pitchFamily="50" charset="-127"/>
              </a:rPr>
              <a:t>Suggestion for the presenter: Highlight the key features mentioned on the slide and then talk about the benefits of requirements linking – why is this important for the customer.</a:t>
            </a:r>
          </a:p>
          <a:p>
            <a:pPr marL="228600" indent="-228600">
              <a:lnSpc>
                <a:spcPct val="80000"/>
              </a:lnSpc>
            </a:pPr>
            <a:endParaRPr lang="en-US" altLang="ko-KR" sz="800" smtClean="0">
              <a:latin typeface="Times"/>
              <a:ea typeface="굴림" pitchFamily="50" charset="-127"/>
            </a:endParaRPr>
          </a:p>
          <a:p>
            <a:pPr marL="228600" indent="-228600">
              <a:lnSpc>
                <a:spcPct val="80000"/>
              </a:lnSpc>
            </a:pPr>
            <a:r>
              <a:rPr lang="en-US" altLang="ko-KR" sz="800" b="1" smtClean="0">
                <a:latin typeface="Times"/>
                <a:ea typeface="굴림" pitchFamily="50" charset="-127"/>
              </a:rPr>
              <a:t>Typically requirements are scattered around in different documents, whether it is a managed environment, or not. Simulink and Stateflow models are used in conjunction with these predominantly textual documents to describe the details of the design. This situation raises many challenges – models and textual documents can get out of sync, it is difficult to navigate to the right requirement, especially if there are multiple versions of it – whether it is to review the latest revision, or to write a requirement.</a:t>
            </a:r>
          </a:p>
          <a:p>
            <a:pPr marL="228600" indent="-228600">
              <a:lnSpc>
                <a:spcPct val="80000"/>
              </a:lnSpc>
            </a:pPr>
            <a:endParaRPr lang="en-US" altLang="ko-KR" sz="800" b="1" smtClean="0">
              <a:latin typeface="Times"/>
              <a:ea typeface="굴림" pitchFamily="50" charset="-127"/>
            </a:endParaRPr>
          </a:p>
          <a:p>
            <a:pPr marL="228600" indent="-228600">
              <a:lnSpc>
                <a:spcPct val="80000"/>
              </a:lnSpc>
            </a:pPr>
            <a:r>
              <a:rPr lang="en-US" altLang="ko-KR" sz="800" b="1" smtClean="0">
                <a:latin typeface="Times"/>
                <a:ea typeface="굴림" pitchFamily="50" charset="-127"/>
              </a:rPr>
              <a:t>To address these problems Simulink Verification and Validation provides an infrastructure that allows you to link a particular document paragraph to any block, state, or transition in the model. Typically this capability is used to assign high level requirements to subsystems, or low level requirements to specific implementation details, or even component tests in Simulink. </a:t>
            </a:r>
          </a:p>
          <a:p>
            <a:pPr marL="228600" indent="-228600">
              <a:lnSpc>
                <a:spcPct val="80000"/>
              </a:lnSpc>
            </a:pPr>
            <a:endParaRPr lang="en-US" altLang="ko-KR" sz="800" b="1" smtClean="0">
              <a:latin typeface="Times"/>
              <a:ea typeface="굴림" pitchFamily="50" charset="-127"/>
            </a:endParaRPr>
          </a:p>
          <a:p>
            <a:pPr marL="228600" indent="-228600">
              <a:lnSpc>
                <a:spcPct val="80000"/>
              </a:lnSpc>
            </a:pPr>
            <a:r>
              <a:rPr lang="en-US" altLang="ko-KR" sz="800" b="1" smtClean="0">
                <a:latin typeface="Times"/>
                <a:ea typeface="굴림" pitchFamily="50" charset="-127"/>
              </a:rPr>
              <a:t>The supported format for textual documents are… (list)</a:t>
            </a:r>
          </a:p>
          <a:p>
            <a:pPr marL="228600" indent="-228600">
              <a:lnSpc>
                <a:spcPct val="80000"/>
              </a:lnSpc>
            </a:pPr>
            <a:endParaRPr lang="en-US" altLang="ko-KR" sz="800" b="1" smtClean="0">
              <a:latin typeface="Times"/>
              <a:ea typeface="굴림" pitchFamily="50" charset="-127"/>
            </a:endParaRPr>
          </a:p>
          <a:p>
            <a:pPr marL="228600" indent="-228600">
              <a:lnSpc>
                <a:spcPct val="80000"/>
              </a:lnSpc>
            </a:pPr>
            <a:r>
              <a:rPr lang="en-US" altLang="ko-KR" sz="800" b="1" smtClean="0">
                <a:latin typeface="Times"/>
                <a:ea typeface="굴림" pitchFamily="50" charset="-127"/>
              </a:rPr>
              <a:t>The requirements linking capability has several features that can help you review traceability between the model and the text and if RTW-EC is used for code generation, linked textual information can be propagated to the generated code in form of code comments.</a:t>
            </a: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2"/>
          <p:cNvSpPr>
            <a:spLocks noGrp="1" noRot="1" noChangeAspect="1" noChangeArrowheads="1" noTextEdit="1"/>
          </p:cNvSpPr>
          <p:nvPr>
            <p:ph type="sldImg"/>
          </p:nvPr>
        </p:nvSpPr>
        <p:spPr>
          <a:xfrm>
            <a:off x="3895725" y="527050"/>
            <a:ext cx="2824163" cy="2117725"/>
          </a:xfrm>
          <a:ln/>
        </p:spPr>
      </p:sp>
      <p:sp>
        <p:nvSpPr>
          <p:cNvPr id="146435" name="Rectangle 3"/>
          <p:cNvSpPr>
            <a:spLocks noGrp="1" noChangeArrowheads="1"/>
          </p:cNvSpPr>
          <p:nvPr>
            <p:ph type="body" idx="1"/>
          </p:nvPr>
        </p:nvSpPr>
        <p:spPr>
          <a:xfrm>
            <a:off x="327648" y="2821788"/>
            <a:ext cx="6360879" cy="5812499"/>
          </a:xfrm>
          <a:noFill/>
          <a:ln/>
        </p:spPr>
        <p:txBody>
          <a:bodyPr/>
          <a:lstStyle/>
          <a:p>
            <a:endParaRPr lang="fr-FR" altLang="ko-KR" smtClean="0">
              <a:latin typeface="Tahoma" pitchFamily="34" charset="0"/>
              <a:ea typeface="굴림" pitchFamily="50" charset="-127"/>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381000"/>
            <a:ext cx="4572000" cy="3429000"/>
          </a:xfrm>
        </p:spPr>
      </p:sp>
      <p:sp>
        <p:nvSpPr>
          <p:cNvPr id="3" name="Notes Placeholder 2"/>
          <p:cNvSpPr>
            <a:spLocks noGrp="1"/>
          </p:cNvSpPr>
          <p:nvPr>
            <p:ph type="body" idx="1"/>
          </p:nvPr>
        </p:nvSpPr>
        <p:spPr>
          <a:xfrm>
            <a:off x="685800" y="4038600"/>
            <a:ext cx="5486400" cy="4648200"/>
          </a:xfrm>
        </p:spPr>
        <p:txBody>
          <a:bodyPr>
            <a:normAutofit/>
          </a:bodyPr>
          <a:lstStyle/>
          <a:p>
            <a:pPr>
              <a:lnSpc>
                <a:spcPct val="80000"/>
              </a:lnSpc>
            </a:pPr>
            <a:r>
              <a:rPr lang="en-US" b="1" dirty="0" smtClean="0">
                <a:solidFill>
                  <a:srgbClr val="FF0000"/>
                </a:solidFill>
                <a:latin typeface="Arial" pitchFamily="34" charset="0"/>
                <a:cs typeface="Arial" pitchFamily="34" charset="0"/>
              </a:rPr>
              <a:t>Must be suitable for customers </a:t>
            </a:r>
            <a:r>
              <a:rPr lang="en-US" b="1" dirty="0" smtClean="0">
                <a:latin typeface="Arial" pitchFamily="34" charset="0"/>
                <a:cs typeface="Arial" pitchFamily="34" charset="0"/>
              </a:rPr>
              <a:t>as the slide will be made available for external use at the time of release.</a:t>
            </a:r>
          </a:p>
          <a:p>
            <a:pPr>
              <a:lnSpc>
                <a:spcPct val="80000"/>
              </a:lnSpc>
            </a:pPr>
            <a:endParaRPr lang="en-US" b="1" dirty="0" smtClean="0">
              <a:latin typeface="Arial" pitchFamily="34" charset="0"/>
              <a:cs typeface="Arial" pitchFamily="34" charset="0"/>
            </a:endParaRPr>
          </a:p>
          <a:p>
            <a:pPr>
              <a:lnSpc>
                <a:spcPct val="80000"/>
              </a:lnSpc>
            </a:pPr>
            <a:r>
              <a:rPr lang="en-US" b="1" dirty="0" smtClean="0">
                <a:latin typeface="Arial" pitchFamily="34" charset="0"/>
                <a:cs typeface="Arial" pitchFamily="34" charset="0"/>
              </a:rPr>
              <a:t>Motivation</a:t>
            </a:r>
          </a:p>
          <a:p>
            <a:pPr>
              <a:lnSpc>
                <a:spcPct val="80000"/>
              </a:lnSpc>
            </a:pPr>
            <a:r>
              <a:rPr lang="en-US" dirty="0" smtClean="0">
                <a:latin typeface="Arial" pitchFamily="34" charset="0"/>
                <a:cs typeface="Arial" pitchFamily="34" charset="0"/>
              </a:rPr>
              <a:t>One or two sentences describing the problem in terms of how customers phrased or think of the issue. Consider both the feature and the workflow motivations.</a:t>
            </a:r>
          </a:p>
          <a:p>
            <a:pPr>
              <a:lnSpc>
                <a:spcPct val="80000"/>
              </a:lnSpc>
            </a:pPr>
            <a:endParaRPr lang="en-US" dirty="0" smtClean="0">
              <a:latin typeface="Arial" pitchFamily="34" charset="0"/>
              <a:cs typeface="Arial" pitchFamily="34" charset="0"/>
            </a:endParaRPr>
          </a:p>
          <a:p>
            <a:pPr>
              <a:lnSpc>
                <a:spcPct val="80000"/>
              </a:lnSpc>
            </a:pPr>
            <a:r>
              <a:rPr lang="en-US" b="1" dirty="0" smtClean="0">
                <a:latin typeface="Arial" pitchFamily="34" charset="0"/>
                <a:cs typeface="Arial" pitchFamily="34" charset="0"/>
              </a:rPr>
              <a:t>Solution (Added Details)</a:t>
            </a:r>
            <a:endParaRPr lang="en-US" dirty="0" smtClean="0">
              <a:latin typeface="Arial" pitchFamily="34" charset="0"/>
              <a:cs typeface="Arial" pitchFamily="34" charset="0"/>
            </a:endParaRPr>
          </a:p>
          <a:p>
            <a:pPr>
              <a:lnSpc>
                <a:spcPct val="80000"/>
              </a:lnSpc>
            </a:pPr>
            <a:r>
              <a:rPr lang="en-US" dirty="0" smtClean="0">
                <a:latin typeface="Arial" pitchFamily="34" charset="0"/>
                <a:cs typeface="Arial" pitchFamily="34" charset="0"/>
              </a:rPr>
              <a:t>More details as appropriate. How does it integrate with other features and products?</a:t>
            </a:r>
          </a:p>
          <a:p>
            <a:pPr>
              <a:lnSpc>
                <a:spcPct val="80000"/>
              </a:lnSpc>
            </a:pPr>
            <a:endParaRPr lang="en-US" dirty="0" smtClean="0">
              <a:latin typeface="Arial" pitchFamily="34" charset="0"/>
              <a:cs typeface="Arial" pitchFamily="34" charset="0"/>
            </a:endParaRPr>
          </a:p>
          <a:p>
            <a:pPr>
              <a:lnSpc>
                <a:spcPct val="80000"/>
              </a:lnSpc>
            </a:pPr>
            <a:r>
              <a:rPr lang="en-US" b="1" dirty="0" smtClean="0">
                <a:latin typeface="Arial" pitchFamily="34" charset="0"/>
                <a:cs typeface="Arial" pitchFamily="34" charset="0"/>
              </a:rPr>
              <a:t>Doc Reference</a:t>
            </a:r>
          </a:p>
          <a:p>
            <a:pPr>
              <a:lnSpc>
                <a:spcPct val="80000"/>
              </a:lnSpc>
            </a:pPr>
            <a:r>
              <a:rPr lang="en-US" dirty="0" smtClean="0">
                <a:latin typeface="Arial" pitchFamily="34" charset="0"/>
                <a:cs typeface="Arial" pitchFamily="34" charset="0"/>
              </a:rPr>
              <a:t>In addition to release notes, which should be the source for most of the information on this slide.  Add a doc reference if possible.</a:t>
            </a:r>
            <a:endParaRPr lang="en-US" dirty="0" smtClean="0">
              <a:latin typeface="Arial" pitchFamily="34" charset="0"/>
              <a:cs typeface="Arial" pitchFamily="34" charset="0"/>
              <a:sym typeface="Wingdings" pitchFamily="2" charset="2"/>
            </a:endParaRPr>
          </a:p>
          <a:p>
            <a:pPr>
              <a:lnSpc>
                <a:spcPct val="80000"/>
              </a:lnSpc>
            </a:pPr>
            <a:endParaRPr lang="en-US" dirty="0" smtClean="0">
              <a:latin typeface="Arial" pitchFamily="34" charset="0"/>
              <a:cs typeface="Arial" pitchFamily="34" charset="0"/>
            </a:endParaRPr>
          </a:p>
          <a:p>
            <a:pPr>
              <a:lnSpc>
                <a:spcPct val="80000"/>
              </a:lnSpc>
            </a:pPr>
            <a:r>
              <a:rPr lang="en-US" b="1" dirty="0" smtClean="0">
                <a:latin typeface="Arial" pitchFamily="34" charset="0"/>
                <a:cs typeface="Arial" pitchFamily="34" charset="0"/>
              </a:rPr>
              <a:t>Demo</a:t>
            </a:r>
          </a:p>
          <a:p>
            <a:pPr>
              <a:lnSpc>
                <a:spcPct val="80000"/>
              </a:lnSpc>
            </a:pPr>
            <a:r>
              <a:rPr lang="en-US" dirty="0" smtClean="0">
                <a:latin typeface="Arial" pitchFamily="34" charset="0"/>
                <a:cs typeface="Arial" pitchFamily="34" charset="0"/>
              </a:rPr>
              <a:t>Shipping demo name</a:t>
            </a:r>
          </a:p>
          <a:p>
            <a:pPr>
              <a:lnSpc>
                <a:spcPct val="80000"/>
              </a:lnSpc>
            </a:pPr>
            <a:endParaRPr lang="en-US" dirty="0" smtClean="0">
              <a:latin typeface="Arial" pitchFamily="34" charset="0"/>
              <a:cs typeface="Arial" pitchFamily="34" charset="0"/>
            </a:endParaRPr>
          </a:p>
          <a:p>
            <a:pPr>
              <a:lnSpc>
                <a:spcPct val="80000"/>
              </a:lnSpc>
            </a:pPr>
            <a:r>
              <a:rPr lang="en-US" b="1" dirty="0" smtClean="0">
                <a:latin typeface="Arial" pitchFamily="34" charset="0"/>
                <a:cs typeface="Arial" pitchFamily="34" charset="0"/>
              </a:rPr>
              <a:t>Limitations, Known Problems, and Workarounds</a:t>
            </a:r>
          </a:p>
          <a:p>
            <a:pPr>
              <a:lnSpc>
                <a:spcPct val="80000"/>
              </a:lnSpc>
            </a:pPr>
            <a:r>
              <a:rPr lang="en-US" dirty="0" smtClean="0">
                <a:latin typeface="Arial" pitchFamily="34" charset="0"/>
                <a:cs typeface="Arial" pitchFamily="34" charset="0"/>
              </a:rPr>
              <a:t>What are the current limitations? Are there problems end users are likely to run into? Are there Workarounds? Is anything likely to break, not just feature or product but interoperability with other products?</a:t>
            </a:r>
          </a:p>
          <a:p>
            <a:pPr>
              <a:lnSpc>
                <a:spcPct val="80000"/>
              </a:lnSpc>
            </a:pPr>
            <a:endParaRPr lang="en-US" dirty="0" smtClean="0">
              <a:latin typeface="Arial" pitchFamily="34" charset="0"/>
              <a:cs typeface="Arial" pitchFamily="34" charset="0"/>
            </a:endParaRPr>
          </a:p>
          <a:p>
            <a:pPr>
              <a:lnSpc>
                <a:spcPct val="80000"/>
              </a:lnSpc>
            </a:pPr>
            <a:r>
              <a:rPr lang="en-US" b="1" i="1" dirty="0" smtClean="0">
                <a:latin typeface="Arial" pitchFamily="34" charset="0"/>
                <a:cs typeface="Arial" pitchFamily="34" charset="0"/>
              </a:rPr>
              <a:t>Questions and Debugging Tips (for MathWorks Support team)</a:t>
            </a:r>
          </a:p>
          <a:p>
            <a:pPr>
              <a:lnSpc>
                <a:spcPct val="80000"/>
              </a:lnSpc>
              <a:buFontTx/>
              <a:buChar char="•"/>
            </a:pPr>
            <a:r>
              <a:rPr lang="en-US" dirty="0" smtClean="0">
                <a:latin typeface="Arial" pitchFamily="34" charset="0"/>
                <a:cs typeface="Arial" pitchFamily="34" charset="0"/>
              </a:rPr>
              <a:t> What questions might end users ask? </a:t>
            </a:r>
          </a:p>
          <a:p>
            <a:pPr>
              <a:lnSpc>
                <a:spcPct val="80000"/>
              </a:lnSpc>
              <a:buFontTx/>
              <a:buChar char="•"/>
            </a:pPr>
            <a:r>
              <a:rPr lang="en-US" dirty="0" smtClean="0">
                <a:latin typeface="Arial" pitchFamily="34" charset="0"/>
                <a:cs typeface="Arial" pitchFamily="34" charset="0"/>
              </a:rPr>
              <a:t> What should Support try out when end users run into problems? </a:t>
            </a:r>
          </a:p>
          <a:p>
            <a:pPr>
              <a:lnSpc>
                <a:spcPct val="80000"/>
              </a:lnSpc>
              <a:buFontTx/>
              <a:buChar char="•"/>
            </a:pPr>
            <a:r>
              <a:rPr lang="en-US" dirty="0" smtClean="0">
                <a:latin typeface="Arial" pitchFamily="34" charset="0"/>
                <a:cs typeface="Arial" pitchFamily="34" charset="0"/>
              </a:rPr>
              <a:t> Are there any debugging tips or processes Support should follow?</a:t>
            </a:r>
          </a:p>
          <a:p>
            <a:pPr>
              <a:lnSpc>
                <a:spcPct val="80000"/>
              </a:lnSpc>
            </a:pPr>
            <a:endParaRPr lang="en-US" dirty="0" smtClean="0">
              <a:latin typeface="Arial" pitchFamily="34" charset="0"/>
              <a:cs typeface="Arial" pitchFamily="34" charset="0"/>
            </a:endParaRPr>
          </a:p>
          <a:p>
            <a:pPr>
              <a:lnSpc>
                <a:spcPct val="80000"/>
              </a:lnSpc>
            </a:pPr>
            <a:r>
              <a:rPr lang="en-US" u="sng" dirty="0" smtClean="0">
                <a:latin typeface="Arial" pitchFamily="34" charset="0"/>
                <a:cs typeface="Arial" pitchFamily="34" charset="0"/>
              </a:rPr>
              <a:t>Release Number </a:t>
            </a:r>
            <a:r>
              <a:rPr lang="en-US" dirty="0" smtClean="0">
                <a:latin typeface="Arial" pitchFamily="34" charset="0"/>
                <a:cs typeface="Arial" pitchFamily="34" charset="0"/>
              </a:rPr>
              <a:t>– Tech Marketing to add icon closer to release date.</a:t>
            </a:r>
          </a:p>
        </p:txBody>
      </p:sp>
      <p:sp>
        <p:nvSpPr>
          <p:cNvPr id="4" name="Slide Number Placeholder 3"/>
          <p:cNvSpPr>
            <a:spLocks noGrp="1"/>
          </p:cNvSpPr>
          <p:nvPr>
            <p:ph type="sldNum" sz="quarter" idx="10"/>
          </p:nvPr>
        </p:nvSpPr>
        <p:spPr/>
        <p:txBody>
          <a:bodyPr/>
          <a:lstStyle/>
          <a:p>
            <a:fld id="{AD73B8C3-A209-4A55-9261-22C2A02B3159}" type="slidenum">
              <a:rPr lang="en-US" smtClean="0"/>
              <a:pPr/>
              <a:t>78</a:t>
            </a:fld>
            <a:endParaRPr 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73B8C3-A209-4A55-9261-22C2A02B3159}" type="slidenum">
              <a:rPr lang="en-US" smtClean="0"/>
              <a:pPr/>
              <a:t>82</a:t>
            </a:fld>
            <a:endParaRPr lang="en-US"/>
          </a:p>
        </p:txBody>
      </p:sp>
    </p:spTree>
    <p:extLst>
      <p:ext uri="{BB962C8B-B14F-4D97-AF65-F5344CB8AC3E}">
        <p14:creationId xmlns:p14="http://schemas.microsoft.com/office/powerpoint/2010/main" val="231473944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Rectangle 2"/>
          <p:cNvSpPr>
            <a:spLocks noGrp="1" noRot="1" noChangeAspect="1" noChangeArrowheads="1" noTextEdit="1"/>
          </p:cNvSpPr>
          <p:nvPr>
            <p:ph type="sldImg"/>
          </p:nvPr>
        </p:nvSpPr>
        <p:spPr>
          <a:xfrm>
            <a:off x="3895725" y="527050"/>
            <a:ext cx="2824163" cy="2117725"/>
          </a:xfrm>
          <a:ln/>
        </p:spPr>
      </p:sp>
      <p:sp>
        <p:nvSpPr>
          <p:cNvPr id="173059" name="Rectangle 3"/>
          <p:cNvSpPr>
            <a:spLocks noGrp="1" noChangeArrowheads="1"/>
          </p:cNvSpPr>
          <p:nvPr>
            <p:ph type="body" idx="1"/>
          </p:nvPr>
        </p:nvSpPr>
        <p:spPr>
          <a:xfrm>
            <a:off x="327648" y="2821788"/>
            <a:ext cx="6360879" cy="5812499"/>
          </a:xfrm>
          <a:noFill/>
          <a:ln/>
        </p:spPr>
        <p:txBody>
          <a:bodyPr/>
          <a:lstStyle/>
          <a:p>
            <a:endParaRPr lang="fr-FR" altLang="ko-KR" smtClean="0">
              <a:latin typeface="Tahoma" pitchFamily="34" charset="0"/>
              <a:ea typeface="굴림" pitchFamily="50" charset="-127"/>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Rectangle 2"/>
          <p:cNvSpPr>
            <a:spLocks noGrp="1" noRot="1" noChangeAspect="1" noChangeArrowheads="1" noTextEdit="1"/>
          </p:cNvSpPr>
          <p:nvPr>
            <p:ph type="sldImg"/>
          </p:nvPr>
        </p:nvSpPr>
        <p:spPr>
          <a:xfrm>
            <a:off x="1146175" y="685800"/>
            <a:ext cx="4573588" cy="3430588"/>
          </a:xfrm>
          <a:ln/>
        </p:spPr>
      </p:sp>
      <p:sp>
        <p:nvSpPr>
          <p:cNvPr id="174083" name="Rectangle 3"/>
          <p:cNvSpPr>
            <a:spLocks noGrp="1" noChangeArrowheads="1"/>
          </p:cNvSpPr>
          <p:nvPr>
            <p:ph type="body" idx="1"/>
          </p:nvPr>
        </p:nvSpPr>
        <p:spPr>
          <a:xfrm>
            <a:off x="913539" y="4345052"/>
            <a:ext cx="5030922" cy="4112964"/>
          </a:xfrm>
          <a:noFill/>
          <a:ln/>
        </p:spPr>
        <p:txBody>
          <a:bodyPr/>
          <a:lstStyle/>
          <a:p>
            <a:endParaRPr lang="ko-KR" altLang="en-US" smtClean="0">
              <a:latin typeface="Times"/>
              <a:ea typeface="굴림" pitchFamily="50" charset="-127"/>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2530" name="Rectangle 2"/>
          <p:cNvSpPr>
            <a:spLocks noGrp="1" noRot="1" noChangeAspect="1" noChangeArrowheads="1" noTextEdit="1"/>
          </p:cNvSpPr>
          <p:nvPr>
            <p:ph type="sldImg"/>
          </p:nvPr>
        </p:nvSpPr>
        <p:spPr>
          <a:ln/>
        </p:spPr>
      </p:sp>
      <p:sp>
        <p:nvSpPr>
          <p:cNvPr id="662531" name="Rectangle 3"/>
          <p:cNvSpPr>
            <a:spLocks noGrp="1" noChangeArrowheads="1"/>
          </p:cNvSpPr>
          <p:nvPr>
            <p:ph type="body" idx="1"/>
          </p:nvPr>
        </p:nvSpPr>
        <p:spPr>
          <a:noFill/>
          <a:ln/>
        </p:spPr>
        <p:txBody>
          <a:bodyPr/>
          <a:lstStyle/>
          <a:p>
            <a:pPr>
              <a:lnSpc>
                <a:spcPct val="80000"/>
              </a:lnSpc>
            </a:pPr>
            <a:r>
              <a:rPr lang="en-US" sz="1000" dirty="0" smtClean="0"/>
              <a:t>So concretely, what does this product offer on run-time error</a:t>
            </a:r>
          </a:p>
          <a:p>
            <a:pPr>
              <a:lnSpc>
                <a:spcPct val="80000"/>
              </a:lnSpc>
            </a:pPr>
            <a:endParaRPr lang="en-US" sz="1000" dirty="0" smtClean="0"/>
          </a:p>
          <a:p>
            <a:pPr>
              <a:lnSpc>
                <a:spcPct val="80000"/>
              </a:lnSpc>
            </a:pPr>
            <a:r>
              <a:rPr lang="en-US" sz="1000" dirty="0" smtClean="0"/>
              <a:t>Simple: a colored source code to trace the root-cause analysis of run-time errors.</a:t>
            </a:r>
          </a:p>
          <a:p>
            <a:pPr>
              <a:lnSpc>
                <a:spcPct val="80000"/>
              </a:lnSpc>
              <a:buFontTx/>
              <a:buChar char="•"/>
            </a:pPr>
            <a:r>
              <a:rPr lang="en-US" sz="1000" dirty="0" smtClean="0"/>
              <a:t>Green, the most important colors, means the code is reliable. Proven correct</a:t>
            </a:r>
          </a:p>
          <a:p>
            <a:pPr>
              <a:lnSpc>
                <a:spcPct val="80000"/>
              </a:lnSpc>
              <a:buFontTx/>
              <a:buChar char="•"/>
            </a:pPr>
            <a:r>
              <a:rPr lang="en-US" sz="1000" dirty="0" smtClean="0"/>
              <a:t>Red: always a fault</a:t>
            </a:r>
          </a:p>
          <a:p>
            <a:pPr>
              <a:lnSpc>
                <a:spcPct val="80000"/>
              </a:lnSpc>
              <a:buFontTx/>
              <a:buChar char="•"/>
            </a:pPr>
            <a:r>
              <a:rPr lang="en-US" sz="1000" dirty="0" smtClean="0"/>
              <a:t>Gray: dead code</a:t>
            </a:r>
          </a:p>
          <a:p>
            <a:pPr>
              <a:lnSpc>
                <a:spcPct val="80000"/>
              </a:lnSpc>
              <a:buFontTx/>
              <a:buChar char="•"/>
            </a:pPr>
            <a:r>
              <a:rPr lang="en-US" sz="1000" dirty="0" smtClean="0"/>
              <a:t>Orange: unproven. Might be a problem, might not.</a:t>
            </a:r>
          </a:p>
          <a:p>
            <a:pPr>
              <a:lnSpc>
                <a:spcPct val="80000"/>
              </a:lnSpc>
            </a:pPr>
            <a:r>
              <a:rPr lang="en-US" sz="1000" dirty="0" smtClean="0"/>
              <a:t>And when I say proven, we can prove that to certification authorities I’ll mention later.</a:t>
            </a:r>
          </a:p>
          <a:p>
            <a:pPr>
              <a:lnSpc>
                <a:spcPct val="80000"/>
              </a:lnSpc>
            </a:pPr>
            <a:endParaRPr lang="en-US" sz="1000" dirty="0" smtClean="0"/>
          </a:p>
          <a:p>
            <a:pPr>
              <a:lnSpc>
                <a:spcPct val="80000"/>
              </a:lnSpc>
            </a:pPr>
            <a:r>
              <a:rPr lang="en-US" sz="1000" dirty="0" smtClean="0"/>
              <a:t>This being said, this product is about </a:t>
            </a:r>
          </a:p>
          <a:p>
            <a:pPr>
              <a:lnSpc>
                <a:spcPct val="80000"/>
              </a:lnSpc>
              <a:buFontTx/>
              <a:buChar char="•"/>
            </a:pPr>
            <a:r>
              <a:rPr lang="en-US" sz="1000" dirty="0" smtClean="0"/>
              <a:t>Quality improvement: </a:t>
            </a:r>
          </a:p>
          <a:p>
            <a:pPr lvl="1">
              <a:lnSpc>
                <a:spcPct val="80000"/>
              </a:lnSpc>
              <a:buFontTx/>
              <a:buChar char="•"/>
            </a:pPr>
            <a:r>
              <a:rPr lang="en-US" sz="1000" dirty="0" smtClean="0"/>
              <a:t>it gives you some means to measure, improve and control. In the goal of </a:t>
            </a:r>
            <a:r>
              <a:rPr lang="en-US" sz="1100" dirty="0" smtClean="0"/>
              <a:t>Proving the absence of errors</a:t>
            </a:r>
          </a:p>
          <a:p>
            <a:pPr lvl="1">
              <a:lnSpc>
                <a:spcPct val="80000"/>
              </a:lnSpc>
              <a:buFontTx/>
              <a:buChar char="•"/>
            </a:pPr>
            <a:r>
              <a:rPr lang="en-US" sz="1100" dirty="0" smtClean="0"/>
              <a:t>Of course you don’t start with 100% green, but it’s a tool that gives you the choice of the right level of green to target.</a:t>
            </a:r>
          </a:p>
          <a:p>
            <a:pPr>
              <a:lnSpc>
                <a:spcPct val="80000"/>
              </a:lnSpc>
              <a:buFontTx/>
              <a:buChar char="•"/>
            </a:pPr>
            <a:r>
              <a:rPr lang="en-US" sz="1000" dirty="0" smtClean="0"/>
              <a:t>Using the tool is simple</a:t>
            </a:r>
          </a:p>
          <a:p>
            <a:pPr lvl="1">
              <a:lnSpc>
                <a:spcPct val="80000"/>
              </a:lnSpc>
              <a:buFontTx/>
              <a:buChar char="•"/>
            </a:pPr>
            <a:r>
              <a:rPr lang="en-US" sz="1000" dirty="0" smtClean="0"/>
              <a:t>The results are in 4 colors for C/C++ and </a:t>
            </a:r>
            <a:r>
              <a:rPr lang="en-US" sz="1000" dirty="0" err="1" smtClean="0"/>
              <a:t>Ada</a:t>
            </a:r>
            <a:endParaRPr lang="en-US" sz="1000" dirty="0" smtClean="0"/>
          </a:p>
          <a:p>
            <a:pPr lvl="1">
              <a:lnSpc>
                <a:spcPct val="80000"/>
              </a:lnSpc>
              <a:buFontTx/>
              <a:buChar char="•"/>
            </a:pPr>
            <a:r>
              <a:rPr lang="en-US" sz="1000" dirty="0" smtClean="0"/>
              <a:t>And the product does not require compilation, execution, or any test-cases: it’s automatic</a:t>
            </a:r>
          </a:p>
          <a:p>
            <a:pPr>
              <a:lnSpc>
                <a:spcPct val="80000"/>
              </a:lnSpc>
              <a:buFontTx/>
              <a:buChar char="•"/>
            </a:pPr>
            <a:r>
              <a:rPr lang="en-US" sz="1000" dirty="0" smtClean="0"/>
              <a:t>In terms of process</a:t>
            </a:r>
          </a:p>
          <a:p>
            <a:pPr lvl="1">
              <a:lnSpc>
                <a:spcPct val="80000"/>
              </a:lnSpc>
              <a:buFontTx/>
              <a:buChar char="•"/>
            </a:pPr>
            <a:r>
              <a:rPr lang="en-US" sz="1000" dirty="0" smtClean="0"/>
              <a:t>I’m not talking about a magic tool you put at the end of your process, hoping to prove that there are no errors left. No</a:t>
            </a:r>
          </a:p>
          <a:p>
            <a:pPr lvl="1">
              <a:lnSpc>
                <a:spcPct val="80000"/>
              </a:lnSpc>
              <a:buFontTx/>
              <a:buChar char="•"/>
            </a:pPr>
            <a:r>
              <a:rPr lang="en-US" sz="1000" dirty="0" smtClean="0"/>
              <a:t>It’s about having a quality product as an integral part of your software life cycle.: use it early. And I’ll show you how later</a:t>
            </a:r>
          </a:p>
          <a:p>
            <a:pPr lvl="1">
              <a:lnSpc>
                <a:spcPct val="80000"/>
              </a:lnSpc>
              <a:buFontTx/>
              <a:buChar char="•"/>
            </a:pPr>
            <a:r>
              <a:rPr lang="en-US" sz="1000" dirty="0" smtClean="0"/>
              <a:t>Finally, it works for hand-code and automatically generated code</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functional development assurance level (FDAL), item development assurance level (IDAL) </a:t>
            </a:r>
          </a:p>
          <a:p>
            <a:endParaRPr lang="en-US" dirty="0"/>
          </a:p>
        </p:txBody>
      </p:sp>
      <p:sp>
        <p:nvSpPr>
          <p:cNvPr id="4" name="Slide Number Placeholder 3"/>
          <p:cNvSpPr>
            <a:spLocks noGrp="1"/>
          </p:cNvSpPr>
          <p:nvPr>
            <p:ph type="sldNum" sz="quarter" idx="10"/>
          </p:nvPr>
        </p:nvSpPr>
        <p:spPr/>
        <p:txBody>
          <a:bodyPr/>
          <a:lstStyle/>
          <a:p>
            <a:fld id="{ED0EDA23-9445-4A6E-9D54-8324DDCF53C7}" type="slidenum">
              <a:rPr lang="en-US" smtClean="0"/>
              <a:pPr/>
              <a:t>10</a:t>
            </a:fld>
            <a:endParaRPr lang="en-US"/>
          </a:p>
        </p:txBody>
      </p:sp>
    </p:spTree>
    <p:extLst>
      <p:ext uri="{BB962C8B-B14F-4D97-AF65-F5344CB8AC3E}">
        <p14:creationId xmlns:p14="http://schemas.microsoft.com/office/powerpoint/2010/main" val="368813402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Rectangle 2"/>
          <p:cNvSpPr>
            <a:spLocks noGrp="1" noRot="1" noChangeAspect="1" noChangeArrowheads="1" noTextEdit="1"/>
          </p:cNvSpPr>
          <p:nvPr>
            <p:ph type="sldImg"/>
          </p:nvPr>
        </p:nvSpPr>
        <p:spPr>
          <a:xfrm>
            <a:off x="1293813" y="796925"/>
            <a:ext cx="4275137" cy="3205163"/>
          </a:xfrm>
          <a:solidFill>
            <a:srgbClr val="FFFFFF"/>
          </a:solidFill>
          <a:ln/>
        </p:spPr>
      </p:sp>
      <p:sp>
        <p:nvSpPr>
          <p:cNvPr id="176131" name="Rectangle 3"/>
          <p:cNvSpPr>
            <a:spLocks noGrp="1" noChangeArrowheads="1"/>
          </p:cNvSpPr>
          <p:nvPr>
            <p:ph type="body" idx="1"/>
          </p:nvPr>
        </p:nvSpPr>
        <p:spPr>
          <a:xfrm>
            <a:off x="913539" y="4347990"/>
            <a:ext cx="5030922" cy="3848559"/>
          </a:xfrm>
          <a:solidFill>
            <a:srgbClr val="FFFFFF"/>
          </a:solidFill>
          <a:ln>
            <a:solidFill>
              <a:srgbClr val="000000"/>
            </a:solidFill>
          </a:ln>
        </p:spPr>
        <p:txBody>
          <a:bodyPr lIns="90220" tIns="44319" rIns="90220" bIns="44319"/>
          <a:lstStyle/>
          <a:p>
            <a:endParaRPr lang="ko-KR" altLang="en-US" smtClean="0">
              <a:solidFill>
                <a:schemeClr val="accent1"/>
              </a:solidFill>
              <a:latin typeface="Times"/>
              <a:ea typeface="굴림" pitchFamily="50" charset="-127"/>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2"/>
          <p:cNvSpPr>
            <a:spLocks noGrp="1" noRot="1" noChangeAspect="1" noChangeArrowheads="1" noTextEdit="1"/>
          </p:cNvSpPr>
          <p:nvPr>
            <p:ph type="sldImg"/>
          </p:nvPr>
        </p:nvSpPr>
        <p:spPr>
          <a:xfrm>
            <a:off x="3895725" y="527050"/>
            <a:ext cx="2824163" cy="2117725"/>
          </a:xfrm>
          <a:ln/>
        </p:spPr>
      </p:sp>
      <p:sp>
        <p:nvSpPr>
          <p:cNvPr id="177155" name="Rectangle 3"/>
          <p:cNvSpPr>
            <a:spLocks noGrp="1" noChangeArrowheads="1"/>
          </p:cNvSpPr>
          <p:nvPr>
            <p:ph type="body" idx="1"/>
          </p:nvPr>
        </p:nvSpPr>
        <p:spPr>
          <a:xfrm>
            <a:off x="327648" y="2821788"/>
            <a:ext cx="6360879" cy="5812499"/>
          </a:xfrm>
          <a:noFill/>
          <a:ln/>
        </p:spPr>
        <p:txBody>
          <a:bodyPr/>
          <a:lstStyle/>
          <a:p>
            <a:r>
              <a:rPr lang="fr-FR" altLang="ko-KR" smtClean="0">
                <a:latin typeface="Tahoma" pitchFamily="34" charset="0"/>
                <a:ea typeface="굴림" pitchFamily="50" charset="-127"/>
              </a:rPr>
              <a:t>Only result is shown here for the SBR code.</a:t>
            </a:r>
          </a:p>
          <a:p>
            <a:r>
              <a:rPr lang="fr-FR" altLang="ko-KR" smtClean="0">
                <a:latin typeface="Tahoma" pitchFamily="34" charset="0"/>
                <a:ea typeface="굴림" pitchFamily="50" charset="-127"/>
              </a:rPr>
              <a:t>- One orange exist due to the code’s interface requirement using pointer as the output.</a:t>
            </a: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Rectangle 2"/>
          <p:cNvSpPr>
            <a:spLocks noGrp="1" noRot="1" noChangeAspect="1" noChangeArrowheads="1" noTextEdit="1"/>
          </p:cNvSpPr>
          <p:nvPr>
            <p:ph type="sldImg"/>
          </p:nvPr>
        </p:nvSpPr>
        <p:spPr>
          <a:xfrm>
            <a:off x="1141413" y="685800"/>
            <a:ext cx="4575175" cy="3430588"/>
          </a:xfrm>
          <a:ln/>
        </p:spPr>
      </p:sp>
      <p:sp>
        <p:nvSpPr>
          <p:cNvPr id="178179" name="Rectangle 3"/>
          <p:cNvSpPr>
            <a:spLocks noGrp="1" noChangeArrowheads="1"/>
          </p:cNvSpPr>
          <p:nvPr>
            <p:ph type="body" idx="1"/>
          </p:nvPr>
        </p:nvSpPr>
        <p:spPr>
          <a:xfrm>
            <a:off x="685962" y="4345052"/>
            <a:ext cx="5486076" cy="4112964"/>
          </a:xfrm>
          <a:noFill/>
          <a:ln/>
        </p:spPr>
        <p:txBody>
          <a:bodyPr/>
          <a:lstStyle/>
          <a:p>
            <a:r>
              <a:rPr lang="en-US" altLang="ko-KR" smtClean="0">
                <a:latin typeface="Times"/>
                <a:ea typeface="굴림" pitchFamily="50" charset="-127"/>
              </a:rPr>
              <a:t>Make sure to mention “model coverage” or structural coverage</a:t>
            </a:r>
          </a:p>
          <a:p>
            <a:endParaRPr lang="en-US" altLang="ko-KR" smtClean="0">
              <a:latin typeface="Times"/>
              <a:ea typeface="굴림" pitchFamily="50" charset="-127"/>
            </a:endParaRPr>
          </a:p>
          <a:p>
            <a:r>
              <a:rPr lang="en-US" altLang="ko-KR" smtClean="0">
                <a:latin typeface="Times"/>
                <a:ea typeface="굴림" pitchFamily="50" charset="-127"/>
              </a:rPr>
              <a:t>Complete coverage -&gt; Need to mention that desired coverage level is pre-defined and then achieved with help of SLDV. </a:t>
            </a:r>
          </a:p>
          <a:p>
            <a:endParaRPr lang="en-US" altLang="ko-KR" smtClean="0">
              <a:latin typeface="Times"/>
              <a:ea typeface="굴림" pitchFamily="50" charset="-127"/>
            </a:endParaRPr>
          </a:p>
          <a:p>
            <a:endParaRPr lang="ko-KR" altLang="en-US" smtClean="0">
              <a:latin typeface="Times"/>
              <a:ea typeface="굴림" pitchFamily="50" charset="-127"/>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2"/>
          <p:cNvSpPr>
            <a:spLocks noGrp="1" noRot="1" noChangeAspect="1" noChangeArrowheads="1" noTextEdit="1"/>
          </p:cNvSpPr>
          <p:nvPr>
            <p:ph type="sldImg"/>
          </p:nvPr>
        </p:nvSpPr>
        <p:spPr>
          <a:ln/>
        </p:spPr>
      </p:sp>
      <p:sp>
        <p:nvSpPr>
          <p:cNvPr id="163843" name="Rectangle 3"/>
          <p:cNvSpPr>
            <a:spLocks noGrp="1" noChangeArrowheads="1"/>
          </p:cNvSpPr>
          <p:nvPr>
            <p:ph type="body" idx="1"/>
          </p:nvPr>
        </p:nvSpPr>
        <p:spPr>
          <a:noFill/>
          <a:ln/>
        </p:spPr>
        <p:txBody>
          <a:bodyPr/>
          <a:lstStyle/>
          <a:p>
            <a:r>
              <a:rPr lang="de-DE" altLang="ko-KR" smtClean="0">
                <a:latin typeface="Times"/>
                <a:ea typeface="굴림" pitchFamily="50" charset="-127"/>
              </a:rPr>
              <a:t> </a:t>
            </a:r>
          </a:p>
          <a:p>
            <a:endParaRPr lang="de-DE" altLang="ko-KR" smtClean="0">
              <a:latin typeface="Times"/>
              <a:ea typeface="굴림" pitchFamily="50" charset="-127"/>
            </a:endParaRPr>
          </a:p>
          <a:p>
            <a:endParaRPr lang="de-DE" altLang="ko-KR" smtClean="0">
              <a:latin typeface="Times"/>
              <a:ea typeface="굴림" pitchFamily="50" charset="-127"/>
            </a:endParaRPr>
          </a:p>
          <a:p>
            <a:r>
              <a:rPr lang="de-DE" altLang="ko-KR" b="1" smtClean="0">
                <a:solidFill>
                  <a:schemeClr val="hlink"/>
                </a:solidFill>
                <a:latin typeface="Times"/>
                <a:ea typeface="굴림" pitchFamily="50" charset="-127"/>
              </a:rPr>
              <a:t>Code Testing</a:t>
            </a:r>
            <a:r>
              <a:rPr lang="de-DE" altLang="ko-KR" smtClean="0">
                <a:solidFill>
                  <a:schemeClr val="hlink"/>
                </a:solidFill>
                <a:latin typeface="Times"/>
                <a:ea typeface="굴림" pitchFamily="50" charset="-127"/>
              </a:rPr>
              <a:t> </a:t>
            </a:r>
          </a:p>
          <a:p>
            <a:r>
              <a:rPr lang="de-DE" altLang="ko-KR" smtClean="0">
                <a:solidFill>
                  <a:schemeClr val="hlink"/>
                </a:solidFill>
                <a:latin typeface="Times"/>
                <a:ea typeface="굴림" pitchFamily="50" charset="-127"/>
              </a:rPr>
              <a:t>Real-Time Workshop Embedded Coder</a:t>
            </a:r>
          </a:p>
          <a:p>
            <a:r>
              <a:rPr lang="de-DE" altLang="ko-KR" smtClean="0">
                <a:solidFill>
                  <a:schemeClr val="hlink"/>
                </a:solidFill>
                <a:latin typeface="Times"/>
                <a:ea typeface="굴림" pitchFamily="50" charset="-127"/>
              </a:rPr>
              <a:t>Embedded IDE Link ™ products (</a:t>
            </a:r>
            <a:r>
              <a:rPr lang="en-US" altLang="ko-KR" smtClean="0">
                <a:solidFill>
                  <a:schemeClr val="hlink"/>
                </a:solidFill>
                <a:latin typeface="Times"/>
                <a:ea typeface="굴림" pitchFamily="50" charset="-127"/>
              </a:rPr>
              <a:t>for Altium® TASKING® or TI's Code Composer Studio™, etc.</a:t>
            </a:r>
            <a:r>
              <a:rPr lang="de-DE" altLang="ko-KR" smtClean="0">
                <a:solidFill>
                  <a:schemeClr val="hlink"/>
                </a:solidFill>
                <a:latin typeface="Times"/>
                <a:ea typeface="굴림" pitchFamily="50" charset="-127"/>
              </a:rPr>
              <a:t>)</a:t>
            </a:r>
          </a:p>
          <a:p>
            <a:r>
              <a:rPr lang="de-DE" altLang="ko-KR" smtClean="0">
                <a:solidFill>
                  <a:schemeClr val="hlink"/>
                </a:solidFill>
                <a:latin typeface="Times"/>
                <a:ea typeface="굴림" pitchFamily="50" charset="-127"/>
              </a:rPr>
              <a:t>Target Support Package ™ products (for Infineon</a:t>
            </a:r>
            <a:r>
              <a:rPr lang="en-US" altLang="ko-KR" smtClean="0">
                <a:solidFill>
                  <a:schemeClr val="hlink"/>
                </a:solidFill>
                <a:latin typeface="Times"/>
                <a:ea typeface="굴림" pitchFamily="50" charset="-127"/>
              </a:rPr>
              <a:t>®</a:t>
            </a:r>
            <a:r>
              <a:rPr lang="de-DE" altLang="ko-KR" smtClean="0">
                <a:solidFill>
                  <a:schemeClr val="hlink"/>
                </a:solidFill>
                <a:latin typeface="Times"/>
                <a:ea typeface="굴림" pitchFamily="50" charset="-127"/>
              </a:rPr>
              <a:t> C166®  or Freescale™ MPC5xx, etc.)</a:t>
            </a:r>
            <a:endParaRPr lang="en-US" altLang="ko-KR" smtClean="0">
              <a:solidFill>
                <a:schemeClr val="hlink"/>
              </a:solidFill>
              <a:latin typeface="Times"/>
              <a:ea typeface="굴림" pitchFamily="50" charset="-127"/>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2"/>
          <p:cNvSpPr>
            <a:spLocks noGrp="1" noRot="1" noChangeAspect="1" noChangeArrowheads="1" noTextEdit="1"/>
          </p:cNvSpPr>
          <p:nvPr>
            <p:ph type="sldImg"/>
          </p:nvPr>
        </p:nvSpPr>
        <p:spPr>
          <a:xfrm>
            <a:off x="1144588" y="687388"/>
            <a:ext cx="4572000" cy="3429000"/>
          </a:xfrm>
          <a:ln/>
        </p:spPr>
      </p:sp>
      <p:sp>
        <p:nvSpPr>
          <p:cNvPr id="164867" name="Rectangle 3"/>
          <p:cNvSpPr>
            <a:spLocks noGrp="1" noChangeArrowheads="1"/>
          </p:cNvSpPr>
          <p:nvPr>
            <p:ph type="body" idx="1"/>
          </p:nvPr>
        </p:nvSpPr>
        <p:spPr>
          <a:xfrm>
            <a:off x="610102" y="4343584"/>
            <a:ext cx="5791128" cy="4112964"/>
          </a:xfrm>
          <a:noFill/>
          <a:ln/>
        </p:spPr>
        <p:txBody>
          <a:bodyPr/>
          <a:lstStyle/>
          <a:p>
            <a:pPr lvl="1"/>
            <a:r>
              <a:rPr lang="en-US" altLang="ko-KR" smtClean="0">
                <a:latin typeface="Times"/>
                <a:ea typeface="굴림" pitchFamily="50" charset="-127"/>
              </a:rPr>
              <a:t>&gt;&gt; sbr_testHarness_SiL</a:t>
            </a: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2"/>
          <p:cNvSpPr>
            <a:spLocks noGrp="1" noRot="1" noChangeAspect="1" noChangeArrowheads="1" noTextEdit="1"/>
          </p:cNvSpPr>
          <p:nvPr>
            <p:ph type="sldImg"/>
          </p:nvPr>
        </p:nvSpPr>
        <p:spPr>
          <a:xfrm>
            <a:off x="1144588" y="687388"/>
            <a:ext cx="4572000" cy="3429000"/>
          </a:xfrm>
          <a:ln/>
        </p:spPr>
      </p:sp>
      <p:sp>
        <p:nvSpPr>
          <p:cNvPr id="165891" name="Rectangle 3"/>
          <p:cNvSpPr>
            <a:spLocks noGrp="1" noChangeArrowheads="1"/>
          </p:cNvSpPr>
          <p:nvPr>
            <p:ph type="body" idx="1"/>
          </p:nvPr>
        </p:nvSpPr>
        <p:spPr>
          <a:xfrm>
            <a:off x="610102" y="4343584"/>
            <a:ext cx="5791128" cy="4112964"/>
          </a:xfrm>
          <a:noFill/>
          <a:ln/>
        </p:spPr>
        <p:txBody>
          <a:bodyPr/>
          <a:lstStyle/>
          <a:p>
            <a:pPr lvl="1"/>
            <a:r>
              <a:rPr lang="en-US" altLang="ko-KR" smtClean="0">
                <a:latin typeface="Times"/>
                <a:ea typeface="굴림" pitchFamily="50" charset="-127"/>
              </a:rPr>
              <a:t>Embedded IDE Link for TS has been used(C167)</a:t>
            </a:r>
          </a:p>
          <a:p>
            <a:pPr lvl="1"/>
            <a:endParaRPr lang="en-US" altLang="ko-KR" smtClean="0">
              <a:latin typeface="Times"/>
              <a:ea typeface="굴림" pitchFamily="50" charset="-127"/>
            </a:endParaRPr>
          </a:p>
          <a:p>
            <a:pPr lvl="1"/>
            <a:r>
              <a:rPr lang="en-US" altLang="ko-KR" smtClean="0">
                <a:latin typeface="Times"/>
                <a:ea typeface="굴림" pitchFamily="50" charset="-127"/>
              </a:rPr>
              <a:t>&gt;&gt; sbr_testHarness_PiL</a:t>
            </a:r>
          </a:p>
          <a:p>
            <a:pPr lvl="1"/>
            <a:endParaRPr lang="en-US" altLang="ko-KR" smtClean="0">
              <a:latin typeface="Times"/>
              <a:ea typeface="굴림" pitchFamily="50" charset="-127"/>
            </a:endParaRPr>
          </a:p>
          <a:p>
            <a:pPr lvl="1"/>
            <a:endParaRPr lang="en-US" altLang="ko-KR" smtClean="0">
              <a:latin typeface="Times"/>
              <a:ea typeface="굴림" pitchFamily="50" charset="-127"/>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b="1" dirty="0" smtClean="0"/>
              <a:t>Points clés:</a:t>
            </a:r>
          </a:p>
          <a:p>
            <a:pPr marL="171434" indent="-171434">
              <a:buFont typeface="Arial" pitchFamily="34" charset="0"/>
              <a:buChar char="•"/>
            </a:pPr>
            <a:r>
              <a:rPr lang="fr-FR" b="0" dirty="0" smtClean="0"/>
              <a:t>La</a:t>
            </a:r>
            <a:r>
              <a:rPr lang="fr-FR" b="0" baseline="0" dirty="0" smtClean="0"/>
              <a:t> solution intègre des outils de développement, de vérification et des kits pour permettre la qualification d’outils.</a:t>
            </a:r>
          </a:p>
          <a:p>
            <a:pPr marL="171434" indent="-171434">
              <a:buFont typeface="Arial" pitchFamily="34" charset="0"/>
              <a:buChar char="•"/>
            </a:pPr>
            <a:r>
              <a:rPr lang="fr-FR" b="0" baseline="0" dirty="0" smtClean="0"/>
              <a:t>La solution couvre en grande partie du développement logiciel. Les parties modèles et code source sont totalement couvertes</a:t>
            </a:r>
          </a:p>
          <a:p>
            <a:pPr marL="171434" indent="-171434">
              <a:buFont typeface="Arial" pitchFamily="34" charset="0"/>
              <a:buChar char="•"/>
            </a:pPr>
            <a:r>
              <a:rPr lang="fr-FR" b="0" baseline="0" dirty="0" smtClean="0"/>
              <a:t>La solution s’étend au-delà du logiciel embarqué avec la possibilité de simuler au niveau système et de générer du code HDL</a:t>
            </a:r>
          </a:p>
          <a:p>
            <a:endParaRPr lang="fr-FR" b="0" dirty="0" smtClean="0"/>
          </a:p>
          <a:p>
            <a:endParaRPr lang="fr-FR" dirty="0"/>
          </a:p>
        </p:txBody>
      </p:sp>
      <p:sp>
        <p:nvSpPr>
          <p:cNvPr id="4" name="Espace réservé du numéro de diapositive 3"/>
          <p:cNvSpPr>
            <a:spLocks noGrp="1"/>
          </p:cNvSpPr>
          <p:nvPr>
            <p:ph type="sldNum" sz="quarter" idx="10"/>
          </p:nvPr>
        </p:nvSpPr>
        <p:spPr/>
        <p:txBody>
          <a:bodyPr/>
          <a:lstStyle/>
          <a:p>
            <a:fld id="{AD73B8C3-A209-4A55-9261-22C2A02B3159}" type="slidenum">
              <a:rPr lang="en-US" smtClean="0"/>
              <a:pPr/>
              <a:t>93</a:t>
            </a:fld>
            <a:endParaRPr lang="en-US"/>
          </a:p>
        </p:txBody>
      </p:sp>
    </p:spTree>
    <p:extLst>
      <p:ext uri="{BB962C8B-B14F-4D97-AF65-F5344CB8AC3E}">
        <p14:creationId xmlns:p14="http://schemas.microsoft.com/office/powerpoint/2010/main" val="204307700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p:cNvSpPr>
            <a:spLocks noGrp="1" noRot="1" noChangeAspect="1" noChangeArrowheads="1" noTextEdit="1"/>
          </p:cNvSpPr>
          <p:nvPr>
            <p:ph type="sldImg"/>
          </p:nvPr>
        </p:nvSpPr>
        <p:spPr>
          <a:xfrm>
            <a:off x="3044825" y="684213"/>
            <a:ext cx="3305175" cy="2478087"/>
          </a:xfrm>
          <a:ln/>
        </p:spPr>
      </p:sp>
      <p:sp>
        <p:nvSpPr>
          <p:cNvPr id="113667" name="Rectangle 3"/>
          <p:cNvSpPr>
            <a:spLocks noGrp="1" noChangeArrowheads="1"/>
          </p:cNvSpPr>
          <p:nvPr>
            <p:ph type="body" idx="1"/>
          </p:nvPr>
        </p:nvSpPr>
        <p:spPr>
          <a:xfrm>
            <a:off x="458384" y="3388789"/>
            <a:ext cx="5962215" cy="5070697"/>
          </a:xfrm>
          <a:noFill/>
          <a:ln/>
        </p:spPr>
        <p:txBody>
          <a:bodyPr/>
          <a:lstStyle/>
          <a:p>
            <a:r>
              <a:rPr lang="en-US" altLang="ko-KR" smtClean="0">
                <a:latin typeface="Times"/>
                <a:ea typeface="굴림" pitchFamily="50" charset="-127"/>
              </a:rPr>
              <a:t>[Timing: 15 minutes for Intro]</a:t>
            </a: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Rot="1" noChangeAspect="1" noChangeArrowheads="1" noTextEdit="1"/>
          </p:cNvSpPr>
          <p:nvPr>
            <p:ph type="sldImg"/>
          </p:nvPr>
        </p:nvSpPr>
        <p:spPr>
          <a:xfrm>
            <a:off x="3894138" y="527050"/>
            <a:ext cx="2822575" cy="2117725"/>
          </a:xfrm>
          <a:ln/>
        </p:spPr>
      </p:sp>
      <p:sp>
        <p:nvSpPr>
          <p:cNvPr id="27651" name="Rectangle 3"/>
          <p:cNvSpPr>
            <a:spLocks noGrp="1" noChangeArrowheads="1"/>
          </p:cNvSpPr>
          <p:nvPr>
            <p:ph type="body" idx="1"/>
          </p:nvPr>
        </p:nvSpPr>
        <p:spPr>
          <a:xfrm>
            <a:off x="327025" y="2901821"/>
            <a:ext cx="6362700" cy="5732593"/>
          </a:xfrm>
          <a:noFill/>
          <a:ln w="9525"/>
        </p:spPr>
        <p:txBody>
          <a:bodyPr/>
          <a:lstStyle/>
          <a:p>
            <a:endParaRPr lang="en-US" dirty="0" smtClean="0"/>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Rot="1" noChangeAspect="1" noChangeArrowheads="1" noTextEdit="1"/>
          </p:cNvSpPr>
          <p:nvPr>
            <p:ph type="sldImg"/>
          </p:nvPr>
        </p:nvSpPr>
        <p:spPr>
          <a:xfrm>
            <a:off x="3894138" y="527050"/>
            <a:ext cx="2822575" cy="2117725"/>
          </a:xfr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Rectangle 6"/>
          <p:cNvSpPr txBox="1">
            <a:spLocks noGrp="1" noChangeArrowheads="1"/>
          </p:cNvSpPr>
          <p:nvPr/>
        </p:nvSpPr>
        <p:spPr bwMode="auto">
          <a:xfrm>
            <a:off x="0" y="8685213"/>
            <a:ext cx="2971800" cy="457200"/>
          </a:xfrm>
          <a:prstGeom prst="rect">
            <a:avLst/>
          </a:prstGeom>
          <a:noFill/>
          <a:ln w="9525">
            <a:noFill/>
            <a:miter lim="800000"/>
            <a:headEnd/>
            <a:tailEnd/>
          </a:ln>
        </p:spPr>
        <p:txBody>
          <a:bodyPr lIns="89659" tIns="44829" rIns="89659" bIns="44829"/>
          <a:lstStyle/>
          <a:p>
            <a:pPr defTabSz="865188" eaLnBrk="0" hangingPunct="0"/>
            <a:r>
              <a:rPr lang="en-US" sz="900">
                <a:latin typeface="Times New Roman" pitchFamily="18" charset="0"/>
              </a:rPr>
              <a:t>The MathWorks</a:t>
            </a:r>
          </a:p>
        </p:txBody>
      </p:sp>
      <p:sp>
        <p:nvSpPr>
          <p:cNvPr id="14338"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lIns="89659" tIns="44829" rIns="89659" bIns="44829"/>
          <a:lstStyle/>
          <a:p>
            <a:pPr defTabSz="865188" eaLnBrk="0" hangingPunct="0"/>
            <a:fld id="{CD96E89F-9002-4B36-8DBE-0850525713D2}" type="slidenum">
              <a:rPr lang="en-US" sz="900">
                <a:latin typeface="Times New Roman" pitchFamily="18" charset="0"/>
              </a:rPr>
              <a:pPr defTabSz="865188" eaLnBrk="0" hangingPunct="0"/>
              <a:t>14</a:t>
            </a:fld>
            <a:endParaRPr lang="en-US" sz="900">
              <a:latin typeface="Times New Roman" pitchFamily="18" charset="0"/>
            </a:endParaRPr>
          </a:p>
        </p:txBody>
      </p:sp>
      <p:sp>
        <p:nvSpPr>
          <p:cNvPr id="14339" name="Rectangle 2"/>
          <p:cNvSpPr>
            <a:spLocks noGrp="1" noRot="1" noChangeAspect="1" noChangeArrowheads="1" noTextEdit="1"/>
          </p:cNvSpPr>
          <p:nvPr>
            <p:ph type="sldImg"/>
          </p:nvPr>
        </p:nvSpPr>
        <p:spPr bwMode="auto">
          <a:xfrm>
            <a:off x="3049588" y="685800"/>
            <a:ext cx="3298825" cy="2474913"/>
          </a:xfrm>
          <a:noFill/>
          <a:ln>
            <a:solidFill>
              <a:srgbClr val="000000"/>
            </a:solidFill>
            <a:miter lim="800000"/>
            <a:headEnd/>
            <a:tailEnd/>
          </a:ln>
        </p:spPr>
      </p:sp>
      <p:sp>
        <p:nvSpPr>
          <p:cNvPr id="14340" name="Rectangle 3"/>
          <p:cNvSpPr>
            <a:spLocks noGrp="1" noChangeArrowheads="1"/>
          </p:cNvSpPr>
          <p:nvPr>
            <p:ph type="body" idx="1"/>
          </p:nvPr>
        </p:nvSpPr>
        <p:spPr bwMode="auto">
          <a:xfrm>
            <a:off x="457200" y="3390900"/>
            <a:ext cx="5962650" cy="5067300"/>
          </a:xfrm>
          <a:noFill/>
        </p:spPr>
        <p:txBody>
          <a:bodyPr wrap="square" lIns="90437" tIns="44426" rIns="90437" bIns="44426" numCol="1" anchor="t" anchorCtr="0" compatLnSpc="1">
            <a:prstTxWarp prst="textNoShape">
              <a:avLst/>
            </a:prstTxWarp>
          </a:bodyPr>
          <a:lstStyle/>
          <a:p>
            <a:pPr eaLnBrk="1" hangingPunct="1"/>
            <a:r>
              <a:rPr lang="en-US" smtClean="0"/>
              <a:t> </a:t>
            </a: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Slide Image Placeholder 1"/>
          <p:cNvSpPr>
            <a:spLocks noGrp="1" noRot="1" noChangeAspect="1" noTextEdit="1"/>
          </p:cNvSpPr>
          <p:nvPr>
            <p:ph type="sldImg"/>
          </p:nvPr>
        </p:nvSpPr>
        <p:spPr>
          <a:xfrm>
            <a:off x="3894138" y="527050"/>
            <a:ext cx="2822575" cy="2117725"/>
          </a:xfrm>
          <a:ln/>
        </p:spPr>
      </p:sp>
      <p:sp>
        <p:nvSpPr>
          <p:cNvPr id="4" name="Notes Placeholder 3"/>
          <p:cNvSpPr>
            <a:spLocks noGrp="1"/>
          </p:cNvSpPr>
          <p:nvPr>
            <p:ph type="body" sz="quarter" idx="10"/>
          </p:nvPr>
        </p:nvSpPr>
        <p:spPr/>
        <p:txBody>
          <a:bodyPr>
            <a:normAutofit/>
          </a:bodyPr>
          <a:lstStyle/>
          <a:p>
            <a:endParaRPr lang="fr-FR" dirty="0"/>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p:cNvSpPr>
            <a:spLocks noGrp="1" noRot="1" noChangeAspect="1" noChangeArrowheads="1" noTextEdit="1"/>
          </p:cNvSpPr>
          <p:nvPr>
            <p:ph type="sldImg"/>
          </p:nvPr>
        </p:nvSpPr>
        <p:spPr>
          <a:xfrm>
            <a:off x="3044825" y="684213"/>
            <a:ext cx="3305175" cy="2478087"/>
          </a:xfrm>
          <a:ln/>
        </p:spPr>
      </p:sp>
      <p:sp>
        <p:nvSpPr>
          <p:cNvPr id="113667" name="Rectangle 3"/>
          <p:cNvSpPr>
            <a:spLocks noGrp="1" noChangeArrowheads="1"/>
          </p:cNvSpPr>
          <p:nvPr>
            <p:ph type="body" idx="1"/>
          </p:nvPr>
        </p:nvSpPr>
        <p:spPr>
          <a:xfrm>
            <a:off x="458384" y="3388789"/>
            <a:ext cx="5962215" cy="5070697"/>
          </a:xfrm>
          <a:noFill/>
          <a:ln/>
        </p:spPr>
        <p:txBody>
          <a:bodyPr/>
          <a:lstStyle/>
          <a:p>
            <a:r>
              <a:rPr lang="en-US" altLang="ko-KR" smtClean="0">
                <a:latin typeface="Times"/>
                <a:ea typeface="굴림" pitchFamily="50" charset="-127"/>
              </a:rPr>
              <a:t>[Timing: 15 minutes for Intro]</a:t>
            </a: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Slide Image Placeholder 1"/>
          <p:cNvSpPr>
            <a:spLocks noGrp="1" noRot="1" noChangeAspect="1" noTextEdit="1"/>
          </p:cNvSpPr>
          <p:nvPr>
            <p:ph type="sldImg"/>
          </p:nvPr>
        </p:nvSpPr>
        <p:spPr bwMode="auto">
          <a:xfrm>
            <a:off x="1150938" y="690563"/>
            <a:ext cx="4556125" cy="3417887"/>
          </a:xfrm>
          <a:noFill/>
          <a:ln>
            <a:solidFill>
              <a:srgbClr val="000000"/>
            </a:solidFill>
            <a:miter lim="800000"/>
            <a:headEnd/>
            <a:tailEnd/>
          </a:ln>
        </p:spPr>
      </p:sp>
      <p:sp>
        <p:nvSpPr>
          <p:cNvPr id="17410" name="Notes Placeholder 2"/>
          <p:cNvSpPr>
            <a:spLocks noGrp="1"/>
          </p:cNvSpPr>
          <p:nvPr>
            <p:ph type="body" idx="1"/>
          </p:nvPr>
        </p:nvSpPr>
        <p:spPr bwMode="auto">
          <a:xfrm>
            <a:off x="915988" y="4340225"/>
            <a:ext cx="5026025" cy="4117975"/>
          </a:xfrm>
          <a:noFill/>
        </p:spPr>
        <p:txBody>
          <a:bodyPr wrap="square" lIns="90437" tIns="44426" rIns="90437" bIns="44426" numCol="1" anchor="t" anchorCtr="0" compatLnSpc="1">
            <a:prstTxWarp prst="textNoShape">
              <a:avLst/>
            </a:prstTxWarp>
          </a:bodyPr>
          <a:lstStyle/>
          <a:p>
            <a:pPr lvl="1"/>
            <a:endParaRPr lang="en-US" dirty="0" smtClean="0"/>
          </a:p>
          <a:p>
            <a:endParaRPr lang="en-US" dirty="0" smtClean="0"/>
          </a:p>
        </p:txBody>
      </p:sp>
      <p:sp>
        <p:nvSpPr>
          <p:cNvPr id="17411" name="Slide Number Placeholder 3"/>
          <p:cNvSpPr txBox="1">
            <a:spLocks noGrp="1"/>
          </p:cNvSpPr>
          <p:nvPr/>
        </p:nvSpPr>
        <p:spPr bwMode="auto">
          <a:xfrm>
            <a:off x="3884613" y="8683625"/>
            <a:ext cx="2971800" cy="458788"/>
          </a:xfrm>
          <a:prstGeom prst="rect">
            <a:avLst/>
          </a:prstGeom>
          <a:noFill/>
          <a:ln w="9525">
            <a:noFill/>
            <a:miter lim="800000"/>
            <a:headEnd/>
            <a:tailEnd/>
          </a:ln>
        </p:spPr>
        <p:txBody>
          <a:bodyPr lIns="90056" tIns="45029" rIns="90056" bIns="45029"/>
          <a:lstStyle/>
          <a:p>
            <a:pPr defTabSz="865188" eaLnBrk="0" hangingPunct="0"/>
            <a:fld id="{DB8B0CB2-ADF0-4B8C-B9A5-2050F9961BCB}" type="slidenum">
              <a:rPr lang="en-US" sz="900">
                <a:latin typeface="Times New Roman" pitchFamily="18" charset="0"/>
              </a:rPr>
              <a:pPr defTabSz="865188" eaLnBrk="0" hangingPunct="0"/>
              <a:t>100</a:t>
            </a:fld>
            <a:endParaRPr lang="en-US" sz="900">
              <a:latin typeface="Times New Roman" pitchFamily="18" charset="0"/>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73B8C3-A209-4A55-9261-22C2A02B3159}" type="slidenum">
              <a:rPr lang="en-US" smtClean="0"/>
              <a:pPr/>
              <a:t>101</a:t>
            </a:fld>
            <a:endParaRPr lang="en-US"/>
          </a:p>
        </p:txBody>
      </p:sp>
    </p:spTree>
    <p:extLst>
      <p:ext uri="{BB962C8B-B14F-4D97-AF65-F5344CB8AC3E}">
        <p14:creationId xmlns:p14="http://schemas.microsoft.com/office/powerpoint/2010/main" val="373308918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6"/>
          <p:cNvSpPr>
            <a:spLocks noGrp="1" noChangeArrowheads="1"/>
          </p:cNvSpPr>
          <p:nvPr>
            <p:ph type="ftr" sz="quarter" idx="4"/>
          </p:nvPr>
        </p:nvSpPr>
        <p:spPr>
          <a:noFill/>
        </p:spPr>
        <p:txBody>
          <a:bodyPr/>
          <a:lstStyle/>
          <a:p>
            <a:r>
              <a:rPr lang="en-US"/>
              <a:t>The MathWorks</a:t>
            </a:r>
          </a:p>
        </p:txBody>
      </p:sp>
      <p:sp>
        <p:nvSpPr>
          <p:cNvPr id="160771" name="Rectangle 7"/>
          <p:cNvSpPr>
            <a:spLocks noGrp="1" noChangeArrowheads="1"/>
          </p:cNvSpPr>
          <p:nvPr>
            <p:ph type="sldNum" sz="quarter" idx="5"/>
          </p:nvPr>
        </p:nvSpPr>
        <p:spPr>
          <a:noFill/>
        </p:spPr>
        <p:txBody>
          <a:bodyPr/>
          <a:lstStyle/>
          <a:p>
            <a:fld id="{0DBD0ED9-337E-4C83-9EE4-9B639FE76F88}" type="slidenum">
              <a:rPr lang="en-US"/>
              <a:pPr/>
              <a:t>105</a:t>
            </a:fld>
            <a:endParaRPr lang="en-US"/>
          </a:p>
        </p:txBody>
      </p:sp>
      <p:sp>
        <p:nvSpPr>
          <p:cNvPr id="160772" name="Rectangle 2"/>
          <p:cNvSpPr>
            <a:spLocks noGrp="1" noRot="1" noChangeAspect="1" noChangeArrowheads="1" noTextEdit="1"/>
          </p:cNvSpPr>
          <p:nvPr>
            <p:ph type="sldImg"/>
          </p:nvPr>
        </p:nvSpPr>
        <p:spPr>
          <a:xfrm>
            <a:off x="3581400" y="533400"/>
            <a:ext cx="3048000" cy="2286000"/>
          </a:xfrm>
          <a:ln/>
        </p:spPr>
      </p:sp>
      <p:sp>
        <p:nvSpPr>
          <p:cNvPr id="160773" name="Rectangle 3"/>
          <p:cNvSpPr>
            <a:spLocks noGrp="1" noChangeArrowheads="1"/>
          </p:cNvSpPr>
          <p:nvPr>
            <p:ph type="body" idx="1"/>
          </p:nvPr>
        </p:nvSpPr>
        <p:spPr>
          <a:xfrm>
            <a:off x="229066" y="609809"/>
            <a:ext cx="6399871" cy="8001000"/>
          </a:xfrm>
          <a:noFill/>
          <a:ln/>
        </p:spPr>
        <p:txBody>
          <a:bodyPr/>
          <a:lstStyle/>
          <a:p>
            <a:pPr eaLnBrk="1" hangingPunct="1"/>
            <a:endParaRPr lang="en-US" dirty="0" smtClean="0"/>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4306" name="Rectangle 7"/>
          <p:cNvSpPr>
            <a:spLocks noGrp="1" noChangeArrowheads="1"/>
          </p:cNvSpPr>
          <p:nvPr>
            <p:ph type="sldNum" sz="quarter" idx="5"/>
          </p:nvPr>
        </p:nvSpPr>
        <p:spPr>
          <a:noFill/>
        </p:spPr>
        <p:txBody>
          <a:bodyPr/>
          <a:lstStyle/>
          <a:p>
            <a:fld id="{BFF7FA9C-7402-46C6-A060-2ED0A6AEFDF4}" type="slidenum">
              <a:rPr lang="en-US" smtClean="0"/>
              <a:pPr/>
              <a:t>106</a:t>
            </a:fld>
            <a:endParaRPr lang="en-US" smtClean="0"/>
          </a:p>
        </p:txBody>
      </p:sp>
      <p:sp>
        <p:nvSpPr>
          <p:cNvPr id="354307" name="Rectangle 2"/>
          <p:cNvSpPr>
            <a:spLocks noGrp="1" noRot="1" noChangeAspect="1" noChangeArrowheads="1" noTextEdit="1"/>
          </p:cNvSpPr>
          <p:nvPr>
            <p:ph type="sldImg"/>
          </p:nvPr>
        </p:nvSpPr>
        <p:spPr>
          <a:xfrm>
            <a:off x="1147763" y="685800"/>
            <a:ext cx="4568825" cy="3427413"/>
          </a:xfrm>
          <a:ln/>
        </p:spPr>
      </p:sp>
      <p:sp>
        <p:nvSpPr>
          <p:cNvPr id="354308" name="Rectangle 3"/>
          <p:cNvSpPr>
            <a:spLocks noGrp="1" noChangeArrowheads="1"/>
          </p:cNvSpPr>
          <p:nvPr>
            <p:ph type="body" idx="1"/>
          </p:nvPr>
        </p:nvSpPr>
        <p:spPr>
          <a:xfrm>
            <a:off x="912817" y="4341816"/>
            <a:ext cx="5032374" cy="4116387"/>
          </a:xfrm>
          <a:noFill/>
          <a:ln/>
        </p:spPr>
        <p:txBody>
          <a:bodyPr/>
          <a:lstStyle/>
          <a:p>
            <a:pPr eaLnBrk="1" hangingPunct="1"/>
            <a:r>
              <a:rPr lang="en-US" b="1" dirty="0" smtClean="0"/>
              <a:t>Primary Industry:</a:t>
            </a:r>
            <a:r>
              <a:rPr lang="en-US" b="1" baseline="0" dirty="0" smtClean="0"/>
              <a:t> </a:t>
            </a:r>
            <a:r>
              <a:rPr lang="en-US" dirty="0" smtClean="0"/>
              <a:t>Aerospace and Defense </a:t>
            </a:r>
          </a:p>
          <a:p>
            <a:pPr eaLnBrk="1" hangingPunct="1"/>
            <a:r>
              <a:rPr lang="en-US" b="1" dirty="0" smtClean="0"/>
              <a:t>Secondary</a:t>
            </a:r>
            <a:r>
              <a:rPr lang="en-US" b="1" baseline="0" dirty="0" smtClean="0"/>
              <a:t> Industries: </a:t>
            </a:r>
            <a:r>
              <a:rPr lang="en-US" dirty="0" smtClean="0"/>
              <a:t>n/a</a:t>
            </a:r>
          </a:p>
          <a:p>
            <a:pPr eaLnBrk="1" hangingPunct="1"/>
            <a:r>
              <a:rPr lang="en-US" b="1" dirty="0" smtClean="0"/>
              <a:t>Application Areas:</a:t>
            </a:r>
            <a:r>
              <a:rPr lang="en-US" b="1" baseline="0" dirty="0" smtClean="0"/>
              <a:t> </a:t>
            </a:r>
            <a:r>
              <a:rPr lang="en-US" dirty="0" smtClean="0"/>
              <a:t>Algorithm Development, Control Design, Hardware-in-the-Loop (HIL) </a:t>
            </a:r>
          </a:p>
          <a:p>
            <a:pPr defTabSz="914109">
              <a:defRPr/>
            </a:pPr>
            <a:r>
              <a:rPr lang="en-US" b="1" dirty="0" smtClean="0"/>
              <a:t>Products Used:</a:t>
            </a:r>
            <a:r>
              <a:rPr lang="en-US" b="1" baseline="0" dirty="0" smtClean="0"/>
              <a:t> </a:t>
            </a:r>
            <a:r>
              <a:rPr lang="en-US" dirty="0" smtClean="0"/>
              <a:t>MATLAB, Simulink, Control System Toolbox,</a:t>
            </a:r>
            <a:r>
              <a:rPr lang="en-US" baseline="0" dirty="0" smtClean="0"/>
              <a:t> MATLAB Coder, Simulink Coder</a:t>
            </a:r>
            <a:endParaRPr lang="en-US" dirty="0" smtClean="0"/>
          </a:p>
          <a:p>
            <a:pPr defTabSz="914109">
              <a:defRPr/>
            </a:pPr>
            <a:r>
              <a:rPr lang="en-US" b="1" dirty="0" smtClean="0"/>
              <a:t>Country: </a:t>
            </a:r>
            <a:r>
              <a:rPr lang="en-US" dirty="0" smtClean="0"/>
              <a:t>USA</a:t>
            </a:r>
            <a:endParaRPr lang="en-US" b="0" dirty="0" smtClean="0"/>
          </a:p>
          <a:p>
            <a:pPr eaLnBrk="1" hangingPunct="1"/>
            <a:endParaRPr lang="en-US" dirty="0" smtClean="0"/>
          </a:p>
          <a:p>
            <a:pPr eaLnBrk="1" hangingPunct="1"/>
            <a:r>
              <a:rPr lang="en-US" dirty="0" smtClean="0"/>
              <a:t>Article published in </a:t>
            </a:r>
            <a:r>
              <a:rPr lang="en-US" i="1" dirty="0" smtClean="0"/>
              <a:t>The MathWorks News &amp; Notes, </a:t>
            </a:r>
            <a:r>
              <a:rPr lang="en-US" dirty="0" smtClean="0"/>
              <a:t>October</a:t>
            </a:r>
            <a:r>
              <a:rPr lang="en-US" baseline="0" dirty="0" smtClean="0"/>
              <a:t> 2006</a:t>
            </a:r>
            <a:endParaRPr lang="en-US" dirty="0" smtClean="0"/>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6594" name="Rectangle 7"/>
          <p:cNvSpPr>
            <a:spLocks noGrp="1" noChangeArrowheads="1"/>
          </p:cNvSpPr>
          <p:nvPr>
            <p:ph type="sldNum" sz="quarter" idx="5"/>
          </p:nvPr>
        </p:nvSpPr>
        <p:spPr>
          <a:noFill/>
        </p:spPr>
        <p:txBody>
          <a:bodyPr/>
          <a:lstStyle/>
          <a:p>
            <a:fld id="{EA31E45A-ED08-4E11-8B2F-EB57D0BB2BD9}" type="slidenum">
              <a:rPr lang="en-US" smtClean="0"/>
              <a:pPr/>
              <a:t>107</a:t>
            </a:fld>
            <a:endParaRPr lang="en-US" smtClean="0"/>
          </a:p>
        </p:txBody>
      </p:sp>
      <p:sp>
        <p:nvSpPr>
          <p:cNvPr id="366595" name="Rectangle 2"/>
          <p:cNvSpPr>
            <a:spLocks noGrp="1" noRot="1" noChangeAspect="1" noChangeArrowheads="1" noTextEdit="1"/>
          </p:cNvSpPr>
          <p:nvPr>
            <p:ph type="sldImg"/>
          </p:nvPr>
        </p:nvSpPr>
        <p:spPr>
          <a:xfrm>
            <a:off x="1147763" y="685800"/>
            <a:ext cx="4568825" cy="3427413"/>
          </a:xfrm>
          <a:ln/>
        </p:spPr>
      </p:sp>
      <p:sp>
        <p:nvSpPr>
          <p:cNvPr id="366596" name="Rectangle 3"/>
          <p:cNvSpPr>
            <a:spLocks noGrp="1" noChangeArrowheads="1"/>
          </p:cNvSpPr>
          <p:nvPr>
            <p:ph type="body" idx="1"/>
          </p:nvPr>
        </p:nvSpPr>
        <p:spPr>
          <a:xfrm>
            <a:off x="914402" y="4341816"/>
            <a:ext cx="5029200" cy="4116387"/>
          </a:xfrm>
          <a:noFill/>
          <a:ln/>
        </p:spPr>
        <p:txBody>
          <a:bodyPr/>
          <a:lstStyle/>
          <a:p>
            <a:pPr eaLnBrk="1" hangingPunct="1"/>
            <a:r>
              <a:rPr lang="en-US" b="1" dirty="0" smtClean="0"/>
              <a:t>Primary Industry: </a:t>
            </a:r>
            <a:r>
              <a:rPr lang="en-US" dirty="0" smtClean="0"/>
              <a:t>Aerospace and Defense </a:t>
            </a:r>
          </a:p>
          <a:p>
            <a:pPr eaLnBrk="1" hangingPunct="1"/>
            <a:r>
              <a:rPr lang="en-US" b="1" dirty="0" smtClean="0"/>
              <a:t>Secondary Industries: </a:t>
            </a:r>
            <a:r>
              <a:rPr lang="en-US" dirty="0" smtClean="0"/>
              <a:t>n/a</a:t>
            </a:r>
          </a:p>
          <a:p>
            <a:pPr eaLnBrk="1" hangingPunct="1"/>
            <a:r>
              <a:rPr lang="en-US" b="1" dirty="0" smtClean="0"/>
              <a:t>Application Areas: </a:t>
            </a:r>
            <a:r>
              <a:rPr lang="en-US" sz="2400" dirty="0"/>
              <a:t>Control Design</a:t>
            </a:r>
            <a:endParaRPr lang="en-US" dirty="0" smtClean="0"/>
          </a:p>
          <a:p>
            <a:pPr defTabSz="914109">
              <a:defRPr/>
            </a:pPr>
            <a:r>
              <a:rPr lang="en-US" b="1" dirty="0" smtClean="0"/>
              <a:t>Products Used: </a:t>
            </a:r>
            <a:r>
              <a:rPr lang="en-US" dirty="0" smtClean="0"/>
              <a:t>MATLAB,</a:t>
            </a:r>
            <a:r>
              <a:rPr lang="en-US" sz="2400" dirty="0"/>
              <a:t> </a:t>
            </a:r>
            <a:r>
              <a:rPr lang="en-US" dirty="0" smtClean="0"/>
              <a:t>Simulink,</a:t>
            </a:r>
            <a:r>
              <a:rPr lang="en-US" sz="2400" dirty="0"/>
              <a:t> Embedded Coder, </a:t>
            </a:r>
            <a:r>
              <a:rPr lang="en-US" dirty="0" smtClean="0"/>
              <a:t>MATLAB Coder, Simulink</a:t>
            </a:r>
            <a:r>
              <a:rPr lang="en-US" baseline="0" dirty="0" smtClean="0"/>
              <a:t> Coder</a:t>
            </a:r>
            <a:endParaRPr lang="en-US" dirty="0" smtClean="0"/>
          </a:p>
          <a:p>
            <a:pPr defTabSz="914109">
              <a:defRPr/>
            </a:pPr>
            <a:r>
              <a:rPr lang="en-US" b="1" dirty="0" smtClean="0"/>
              <a:t>Country: </a:t>
            </a:r>
            <a:r>
              <a:rPr lang="en-US" dirty="0" smtClean="0"/>
              <a:t>USA</a:t>
            </a:r>
          </a:p>
          <a:p>
            <a:pPr eaLnBrk="1" hangingPunct="1"/>
            <a:endParaRPr lang="en-US" smtClean="0"/>
          </a:p>
          <a:p>
            <a:r>
              <a:rPr lang="en-US" sz="1100" b="1"/>
              <a:t>Design Times at Honeywell Cut by 60%</a:t>
            </a:r>
          </a:p>
          <a:p>
            <a:endParaRPr lang="en-US" sz="1100" b="1"/>
          </a:p>
          <a:p>
            <a:r>
              <a:rPr lang="en-US" sz="1100" b="1"/>
              <a:t>The Challenge</a:t>
            </a:r>
          </a:p>
          <a:p>
            <a:r>
              <a:rPr lang="en-US" sz="1100"/>
              <a:t>Honeywell’s Commercial Aviation Systems (CAS) division set out to strengthen its position as the world-leading supplier of avionics systems for business and commuter aircraft. Their strategy involved updating their flagship product, the Primus series flight-control system.</a:t>
            </a:r>
          </a:p>
          <a:p>
            <a:endParaRPr lang="en-US" sz="1100"/>
          </a:p>
          <a:p>
            <a:r>
              <a:rPr lang="en-US" sz="1100"/>
              <a:t>“In our business we have pretty low volume, and our nonrecurring costs are very high,” says Bill Potter, staff engineer at CAS. The upgrade had to be accomplished within a framework of reducing development time and costs. This meant “put[ting] emphasis on improving the development process.”</a:t>
            </a:r>
          </a:p>
          <a:p>
            <a:endParaRPr lang="en-US" sz="1100"/>
          </a:p>
          <a:p>
            <a:r>
              <a:rPr lang="en-US" sz="1100"/>
              <a:t>The design process at CAS had previously moved through a traditional cycle in which engineers specify what the software is supposed to do and then a programmer interprets those specifications and writes the code. This procedure was not only time-consuming and error-prone; it also tended to put the code out of sync with the engineers’ original specification and intent.</a:t>
            </a:r>
          </a:p>
          <a:p>
            <a:endParaRPr lang="en-US" sz="1100" b="1"/>
          </a:p>
          <a:p>
            <a:pPr marL="864931" lvl="2" defTabSz="864931">
              <a:defRPr/>
            </a:pPr>
            <a:r>
              <a:rPr lang="en-US" sz="1100" i="1"/>
              <a:t>“[Using Simulink and Embedded Coder] we found we could do in half a day what previously took a week or more … It is pretty easy to see at least a five-to-one improvement over the way we used to work.”</a:t>
            </a:r>
          </a:p>
          <a:p>
            <a:pPr marL="864931" lvl="2" defTabSz="864931">
              <a:defRPr/>
            </a:pPr>
            <a:r>
              <a:rPr lang="en-US" sz="1100" i="1"/>
              <a:t>- Wayne King, Honeywell</a:t>
            </a:r>
          </a:p>
          <a:p>
            <a:endParaRPr lang="en-US" sz="1100" b="1"/>
          </a:p>
          <a:p>
            <a:r>
              <a:rPr lang="en-US" sz="1100" b="1"/>
              <a:t>The Solution</a:t>
            </a:r>
          </a:p>
          <a:p>
            <a:r>
              <a:rPr lang="en-US" sz="1100"/>
              <a:t>Honeywell began exploring the latest design tools from MathWorks. By using new technology, they hoped to enable one team to design, model, and simulate the flight control laws, automatically generate flight-ready code based on the engineers’ intent, and reuse the highly modular code in other designs.</a:t>
            </a:r>
          </a:p>
          <a:p>
            <a:endParaRPr lang="en-US" sz="1100"/>
          </a:p>
          <a:p>
            <a:r>
              <a:rPr lang="en-US" sz="1100"/>
              <a:t>“We took our old designs and converted them to MATLAB,” said Potter. This had one immediate effect, he added: “We actually uncovered a whole bunch of errors in our old documentation.”</a:t>
            </a:r>
          </a:p>
          <a:p>
            <a:endParaRPr lang="en-US" sz="1100"/>
          </a:p>
          <a:p>
            <a:r>
              <a:rPr lang="en-US" sz="1100"/>
              <a:t>Their success with MATLAB</a:t>
            </a:r>
            <a:r>
              <a:rPr lang="en-US" sz="1100" baseline="30000"/>
              <a:t>®</a:t>
            </a:r>
            <a:r>
              <a:rPr lang="en-US" sz="1100"/>
              <a:t> led CAS to try Simulink</a:t>
            </a:r>
            <a:r>
              <a:rPr lang="en-US" sz="1100" baseline="30000"/>
              <a:t>®</a:t>
            </a:r>
            <a:r>
              <a:rPr lang="en-US" sz="1100"/>
              <a:t> for modeling, simulation, and verification, a move that quickly proved valuable, with shorter design times and fewer iterations.</a:t>
            </a:r>
          </a:p>
          <a:p>
            <a:endParaRPr lang="en-US" sz="1100"/>
          </a:p>
          <a:p>
            <a:r>
              <a:rPr lang="en-US" sz="1100"/>
              <a:t>“It is really easy for us, when we find a problem, to analyze Simulink models and come up with options. We have it modularized. It’s a huge time saver. It’s very fast,” said Wayne King, CAS principal engineer.</a:t>
            </a:r>
          </a:p>
          <a:p>
            <a:endParaRPr lang="en-US" sz="1100"/>
          </a:p>
          <a:p>
            <a:r>
              <a:rPr lang="en-US" sz="1100"/>
              <a:t>The next step was to create control code for the flight controller. Nearly 60% of the code for the upgraded Primus series was generated by Embedded Coder™ from a Simulink model. It was an easy matter to integrate the new code with code that had been written before, which meant that no existing code was wasted and that there was no duplication of effort.</a:t>
            </a:r>
          </a:p>
          <a:p>
            <a:endParaRPr lang="en-US" sz="1100"/>
          </a:p>
          <a:p>
            <a:r>
              <a:rPr lang="en-US" sz="1100"/>
              <a:t>Engineers found that the new development process had a positive effect on documentation as well. Once they switched to Simulink and Embedded Coder, it was easier to keep documentation in step with software development because control code was now drawn essentially from the specification itself. King recalled that once they switched over to Simulink and Embedded Coder, they were forced to update the drawings in Simulink and then generate the code from that, which meant that the specs and the code were always in sync.</a:t>
            </a:r>
          </a:p>
          <a:p>
            <a:endParaRPr lang="en-US" sz="1100" b="1"/>
          </a:p>
          <a:p>
            <a:r>
              <a:rPr lang="en-US" sz="1100" b="1"/>
              <a:t>The Results</a:t>
            </a:r>
          </a:p>
          <a:p>
            <a:r>
              <a:rPr lang="en-US" smtClean="0"/>
              <a:t>■ </a:t>
            </a:r>
            <a:r>
              <a:rPr lang="en-US" sz="1100" b="1"/>
              <a:t>A five-to-one improvement in productivity.</a:t>
            </a:r>
            <a:r>
              <a:rPr lang="en-US" sz="1100"/>
              <a:t> “[Using Simulink and Embedded Coder] we found we could do in half a day what previously took a week or more,” said King. “It is pretty easy to see at least a five-to-one improvement over the way we used to work.”</a:t>
            </a:r>
          </a:p>
          <a:p>
            <a:endParaRPr lang="en-US" sz="1100" b="1"/>
          </a:p>
          <a:p>
            <a:r>
              <a:rPr lang="en-US" smtClean="0"/>
              <a:t>■ </a:t>
            </a:r>
            <a:r>
              <a:rPr lang="en-US" sz="1100" b="1"/>
              <a:t>Highly accurate, reusable code.</a:t>
            </a:r>
            <a:r>
              <a:rPr lang="en-US" sz="1100"/>
              <a:t> “We’ve never seen a coding error from Embedded Coder,” King said. “It always produces reliable, quality code. It always works as we designed. It’s been a big benefit to us.” Potter added, “We are planning to get substantial reuse of the engineers’ work. We’ll have a baseline that can be modified to fit the new customers’ needs.”</a:t>
            </a:r>
          </a:p>
          <a:p>
            <a:endParaRPr lang="en-US" sz="1100" b="1"/>
          </a:p>
          <a:p>
            <a:r>
              <a:rPr lang="en-US" smtClean="0"/>
              <a:t>■ </a:t>
            </a:r>
            <a:r>
              <a:rPr lang="en-US" sz="1100" b="1"/>
              <a:t>A superior product.</a:t>
            </a:r>
            <a:r>
              <a:rPr lang="en-US" sz="1100"/>
              <a:t> The revamped flight control system passed all flight tests and received Federal Aviation Administration certification in July 1998. In November 1998, the Primus Epic™ was named as the standard avionics system for the Hawker Horizon business jet from Raytheon Aircraft.</a:t>
            </a:r>
          </a:p>
          <a:p>
            <a:pPr eaLnBrk="1" hangingPunct="1"/>
            <a:endParaRPr lang="en-US" smtClean="0"/>
          </a:p>
          <a:p>
            <a:pPr eaLnBrk="1" hangingPunct="1"/>
            <a:r>
              <a:rPr lang="en-US" i="1" smtClean="0"/>
              <a:t>Learn more about Honeywell:</a:t>
            </a:r>
            <a:r>
              <a:rPr lang="en-US" i="1" baseline="0" smtClean="0"/>
              <a:t> www.honeywell.com</a:t>
            </a:r>
            <a:endParaRPr lang="en-US" i="1" smtClean="0"/>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9289E10F-3D37-4100-BC12-063FD08C7982}" type="slidenum">
              <a:rPr lang="en-US"/>
              <a:pPr fontAlgn="base">
                <a:spcBef>
                  <a:spcPct val="0"/>
                </a:spcBef>
                <a:spcAft>
                  <a:spcPct val="0"/>
                </a:spcAft>
                <a:defRPr/>
              </a:pPr>
              <a:t>108</a:t>
            </a:fld>
            <a:endParaRPr lang="en-US"/>
          </a:p>
        </p:txBody>
      </p:sp>
      <p:sp>
        <p:nvSpPr>
          <p:cNvPr id="13314" name="Rectangle 2"/>
          <p:cNvSpPr>
            <a:spLocks noGrp="1" noRot="1" noChangeAspect="1" noChangeArrowheads="1" noTextEdit="1"/>
          </p:cNvSpPr>
          <p:nvPr>
            <p:ph type="sldImg"/>
          </p:nvPr>
        </p:nvSpPr>
        <p:spPr bwMode="auto">
          <a:xfrm>
            <a:off x="1146175" y="685800"/>
            <a:ext cx="4570413" cy="3427413"/>
          </a:xfrm>
          <a:noFill/>
          <a:ln>
            <a:solidFill>
              <a:srgbClr val="000000"/>
            </a:solidFill>
            <a:miter lim="800000"/>
            <a:headEnd/>
            <a:tailEnd/>
          </a:ln>
        </p:spPr>
      </p:sp>
      <p:sp>
        <p:nvSpPr>
          <p:cNvPr id="13315" name="Rectangle 3"/>
          <p:cNvSpPr>
            <a:spLocks noGrp="1" noChangeArrowheads="1"/>
          </p:cNvSpPr>
          <p:nvPr>
            <p:ph type="body" idx="1"/>
          </p:nvPr>
        </p:nvSpPr>
        <p:spPr bwMode="auto">
          <a:xfrm>
            <a:off x="912814" y="4341813"/>
            <a:ext cx="5032375" cy="4116387"/>
          </a:xfrm>
          <a:noFill/>
        </p:spPr>
        <p:txBody>
          <a:bodyPr wrap="square" numCol="1" anchor="t" anchorCtr="0" compatLnSpc="1">
            <a:prstTxWarp prst="textNoShape">
              <a:avLst/>
            </a:prstTxWarp>
          </a:bodyPr>
          <a:lstStyle/>
          <a:p>
            <a:pPr lvl="0"/>
            <a:r>
              <a:rPr lang="en-US" b="1" dirty="0"/>
              <a:t>Primary Industry: </a:t>
            </a:r>
            <a:r>
              <a:rPr lang="en-US" dirty="0"/>
              <a:t>Aerospace and Defense</a:t>
            </a:r>
          </a:p>
          <a:p>
            <a:pPr lvl="0"/>
            <a:r>
              <a:rPr lang="en-US" b="1" dirty="0"/>
              <a:t>Secondary Industries: </a:t>
            </a:r>
            <a:r>
              <a:rPr lang="en-US" dirty="0"/>
              <a:t>N/A</a:t>
            </a:r>
          </a:p>
          <a:p>
            <a:pPr lvl="0"/>
            <a:r>
              <a:rPr lang="en-US" b="1" dirty="0"/>
              <a:t>Product Capabilities: </a:t>
            </a:r>
            <a:r>
              <a:rPr lang="en-US" dirty="0"/>
              <a:t>Mathematical modeling, Algorithm development, Parallel computing, System design and simulation, Physical modeling, Verification, validation, and test</a:t>
            </a:r>
          </a:p>
          <a:p>
            <a:pPr lvl="0"/>
            <a:r>
              <a:rPr lang="en-US" b="1" dirty="0"/>
              <a:t>Applications: </a:t>
            </a:r>
            <a:r>
              <a:rPr lang="en-US" dirty="0"/>
              <a:t>Embedded systems, Control systems, Digital signal processing</a:t>
            </a:r>
          </a:p>
          <a:p>
            <a:pPr lvl="0"/>
            <a:r>
              <a:rPr lang="en-US" b="1" dirty="0"/>
              <a:t>Products Used: </a:t>
            </a:r>
            <a:r>
              <a:rPr lang="en-US" dirty="0"/>
              <a:t>MATLAB, Simulink,</a:t>
            </a:r>
            <a:r>
              <a:rPr lang="en-US" b="1" dirty="0"/>
              <a:t> </a:t>
            </a:r>
            <a:r>
              <a:rPr lang="en-US" dirty="0"/>
              <a:t>Curve Fitting Toolbox, MATLAB Distributed Computing Server, Parallel Computing Toolbox, Signal Processing Toolbox, </a:t>
            </a:r>
            <a:r>
              <a:rPr lang="en-US" dirty="0" err="1"/>
              <a:t>SimPowerSystems</a:t>
            </a:r>
            <a:r>
              <a:rPr lang="en-US" dirty="0"/>
              <a:t>, Simulink Coder, </a:t>
            </a:r>
            <a:r>
              <a:rPr lang="en-US" dirty="0" err="1"/>
              <a:t>Stateflow</a:t>
            </a:r>
            <a:r>
              <a:rPr lang="en-US" dirty="0"/>
              <a:t>, System Identification Toolbox</a:t>
            </a:r>
          </a:p>
          <a:p>
            <a:pPr lvl="0"/>
            <a:r>
              <a:rPr lang="en-US" b="1" dirty="0"/>
              <a:t>Country: </a:t>
            </a:r>
            <a:r>
              <a:rPr lang="en-US" dirty="0"/>
              <a:t>United Kingdom</a:t>
            </a:r>
          </a:p>
          <a:p>
            <a:pPr eaLnBrk="1" hangingPunct="1">
              <a:spcBef>
                <a:spcPct val="0"/>
              </a:spcBef>
            </a:pPr>
            <a:endParaRPr lang="en-US" dirty="0" smtClean="0"/>
          </a:p>
          <a:p>
            <a:pPr defTabSz="914318" eaLnBrk="0" fontAlgn="base" hangingPunct="0">
              <a:spcBef>
                <a:spcPct val="30000"/>
              </a:spcBef>
              <a:spcAft>
                <a:spcPct val="0"/>
              </a:spcAft>
              <a:defRPr/>
            </a:pPr>
            <a:r>
              <a:rPr lang="en-US" b="1" dirty="0">
                <a:solidFill>
                  <a:schemeClr val="tx2"/>
                </a:solidFill>
              </a:rPr>
              <a:t>Airbus Develops Fuel Management System for the A380 Using Model-Based Design</a:t>
            </a:r>
          </a:p>
          <a:p>
            <a:r>
              <a:rPr lang="en-US" dirty="0"/>
              <a:t>The Airbus A380, the largest commercial aircraft currently in operation, has a range of more than 8,000 miles. To enable such long non-stop flights, the A380’s 11 fuel tanks have a capacity of 250 metric tons (320,000 liters).  </a:t>
            </a:r>
          </a:p>
          <a:p>
            <a:r>
              <a:rPr lang="en-US" dirty="0"/>
              <a:t> </a:t>
            </a:r>
          </a:p>
          <a:p>
            <a:r>
              <a:rPr lang="en-US" dirty="0"/>
              <a:t>The A380’s sophisticated fuel management system handles fueling and defueling operations on the ground, as well as fuel flow to engines and between tanks while airborne.  The system can move fuel between tanks to optimize the aircraft’s center of gravity, reduce wing bending, and keep fuel within the acceptable temperature range.</a:t>
            </a:r>
          </a:p>
          <a:p>
            <a:r>
              <a:rPr lang="en-US" dirty="0"/>
              <a:t> </a:t>
            </a:r>
          </a:p>
          <a:p>
            <a:r>
              <a:rPr lang="en-US" dirty="0"/>
              <a:t>Airbus engineers used Simulink</a:t>
            </a:r>
            <a:r>
              <a:rPr lang="en-US" baseline="30000" dirty="0"/>
              <a:t>®</a:t>
            </a:r>
            <a:r>
              <a:rPr lang="en-US" dirty="0"/>
              <a:t> and </a:t>
            </a:r>
            <a:r>
              <a:rPr lang="en-US" dirty="0" err="1"/>
              <a:t>Stateflow</a:t>
            </a:r>
            <a:r>
              <a:rPr lang="en-US" baseline="30000" dirty="0"/>
              <a:t>®</a:t>
            </a:r>
            <a:r>
              <a:rPr lang="en-US" dirty="0"/>
              <a:t> to develop a model of the fuel management system that was reused throughout the project.  “With Model-Based Design, the model we used to represent the functional specification enabled us to validate requirements months earlier than was previously possible,” says Christopher Slack, computational analysis expert in fuel systems at Airbus.  </a:t>
            </a:r>
          </a:p>
          <a:p>
            <a:endParaRPr lang="en-US" b="1" dirty="0"/>
          </a:p>
          <a:p>
            <a:r>
              <a:rPr lang="en-US" b="1" dirty="0"/>
              <a:t>The Challenge</a:t>
            </a:r>
            <a:endParaRPr lang="en-US" dirty="0"/>
          </a:p>
          <a:p>
            <a:r>
              <a:rPr lang="en-US" dirty="0"/>
              <a:t>The A380’s fuel management system must be able to safely handle any failure in the system’s 21 pumps, 43 valves, and other mechanical components.  In a complex system, it’s challenging for engineers at the requirements stage to predict any problem that can result from combinations of relatively minor failures.</a:t>
            </a:r>
          </a:p>
          <a:p>
            <a:endParaRPr lang="en-US" dirty="0"/>
          </a:p>
          <a:p>
            <a:r>
              <a:rPr lang="en-US" dirty="0"/>
              <a:t>The fuel system specification document for the A380’s predecessor, the A340, had over a thousand written requirements.  “Text requirements can leave room for ambiguity and misinterpretation.  When you have that many requirements, it’s difficult for anyone to understand all the possible interactions between them and identify, for example, that a requirement on page 20 conflicts with one on page 340,” says Slack.  </a:t>
            </a:r>
          </a:p>
          <a:p>
            <a:pPr eaLnBrk="1" hangingPunct="1"/>
            <a:endParaRPr lang="en-US" dirty="0" smtClean="0"/>
          </a:p>
          <a:p>
            <a:pPr lvl="2" eaLnBrk="1" hangingPunct="1"/>
            <a:r>
              <a:rPr lang="en-US" b="0" i="1" dirty="0" smtClean="0">
                <a:solidFill>
                  <a:srgbClr val="C31313"/>
                </a:solidFill>
              </a:rPr>
              <a:t>“</a:t>
            </a:r>
            <a:r>
              <a:rPr lang="en-US" i="1" dirty="0">
                <a:solidFill>
                  <a:schemeClr val="tx2"/>
                </a:solidFill>
              </a:rPr>
              <a:t>Model-Based Design gave us advanced visibility into the functional design of the system. We also completed requirements validation earlier than was previously possible and simulated multiple simultaneous component failures, so we know what will happen and have confidence that the control logic will manage it</a:t>
            </a:r>
            <a:r>
              <a:rPr lang="en-US" b="0" i="1" dirty="0" smtClean="0">
                <a:solidFill>
                  <a:srgbClr val="C31313"/>
                </a:solidFill>
              </a:rPr>
              <a:t>.”</a:t>
            </a:r>
          </a:p>
          <a:p>
            <a:pPr lvl="2" eaLnBrk="1" hangingPunct="1"/>
            <a:r>
              <a:rPr lang="en-US" i="1" dirty="0" smtClean="0">
                <a:solidFill>
                  <a:srgbClr val="C31313"/>
                </a:solidFill>
              </a:rPr>
              <a:t>- Christopher Slack, Airbus</a:t>
            </a:r>
          </a:p>
          <a:p>
            <a:pPr eaLnBrk="1" hangingPunct="1"/>
            <a:endParaRPr lang="en-US" dirty="0" smtClean="0">
              <a:solidFill>
                <a:srgbClr val="C31313"/>
              </a:solidFill>
            </a:endParaRPr>
          </a:p>
          <a:p>
            <a:r>
              <a:rPr lang="en-US" b="1" dirty="0"/>
              <a:t>The Solution</a:t>
            </a:r>
            <a:endParaRPr lang="en-US" dirty="0"/>
          </a:p>
          <a:p>
            <a:r>
              <a:rPr lang="en-US" dirty="0"/>
              <a:t>Airbus used Model-Based Design to model the A380’s fuel management system, validate requirements through simulation, and clearly communicate the functional specification.  </a:t>
            </a:r>
          </a:p>
          <a:p>
            <a:endParaRPr lang="en-US" dirty="0"/>
          </a:p>
          <a:p>
            <a:r>
              <a:rPr lang="en-US" dirty="0"/>
              <a:t>Airbus engineers used Simulink and </a:t>
            </a:r>
            <a:r>
              <a:rPr lang="en-US" dirty="0" err="1"/>
              <a:t>Stateflow</a:t>
            </a:r>
            <a:r>
              <a:rPr lang="en-US" dirty="0"/>
              <a:t> to model the system’s control logic, which comprises 45 top-level charts, almost 6000 states, and more than 8700 transitions.  This model defines modes of operation on the ground (including refuel, defuel, and ground transfer) and in flight (including normal engine feed, center of gravity control, load alleviation, and fuel jettison).  </a:t>
            </a:r>
          </a:p>
          <a:p>
            <a:endParaRPr lang="en-US" dirty="0"/>
          </a:p>
          <a:p>
            <a:r>
              <a:rPr lang="en-US" dirty="0"/>
              <a:t>The functionality within each top-level mode is grouped into </a:t>
            </a:r>
            <a:r>
              <a:rPr lang="en-US" dirty="0" err="1"/>
              <a:t>subcharts</a:t>
            </a:r>
            <a:r>
              <a:rPr lang="en-US" dirty="0"/>
              <a:t>, enabling engineers to work independently on individual components in the hierarchy.</a:t>
            </a:r>
          </a:p>
          <a:p>
            <a:endParaRPr lang="en-US" dirty="0"/>
          </a:p>
          <a:p>
            <a:r>
              <a:rPr lang="en-US" dirty="0"/>
              <a:t>The team developed a parameterized plant model of the tanks, pumps, valves, and electrical components using Simulink.  Engineers can set parameter values to configure this model to represent fuel systems for any Airbus aircraft.  </a:t>
            </a:r>
          </a:p>
          <a:p>
            <a:endParaRPr lang="en-US" dirty="0"/>
          </a:p>
          <a:p>
            <a:r>
              <a:rPr lang="en-US" dirty="0"/>
              <a:t>After running closed-loop simulations of individual operational components in Simulink, the team integrated them into a complete model for system-level simulations.  </a:t>
            </a:r>
          </a:p>
          <a:p>
            <a:endParaRPr lang="en-US" dirty="0"/>
          </a:p>
          <a:p>
            <a:r>
              <a:rPr lang="en-US" dirty="0"/>
              <a:t>Using Parallel Computing Toolbox</a:t>
            </a:r>
            <a:r>
              <a:rPr lang="en-US" baseline="30000" dirty="0"/>
              <a:t>™</a:t>
            </a:r>
            <a:r>
              <a:rPr lang="en-US" dirty="0"/>
              <a:t> and MATLAB Distributed Computing Server</a:t>
            </a:r>
            <a:r>
              <a:rPr lang="en-US" baseline="30000" dirty="0"/>
              <a:t>™</a:t>
            </a:r>
            <a:r>
              <a:rPr lang="en-US" dirty="0"/>
              <a:t>, the team performed Monte Carlo simulations on a 50-worker computing cluster.  Over a weekend, they can run 100,000 simulated flights under varied environmental conditions and aircraft operational scenarios.</a:t>
            </a:r>
          </a:p>
          <a:p>
            <a:endParaRPr lang="en-US" dirty="0"/>
          </a:p>
          <a:p>
            <a:r>
              <a:rPr lang="en-US" dirty="0"/>
              <a:t>The team created a desktop simulator by generating code from the plant and control logic models with Simulink Coder</a:t>
            </a:r>
            <a:r>
              <a:rPr lang="en-US" baseline="30000" dirty="0"/>
              <a:t>™</a:t>
            </a:r>
            <a:r>
              <a:rPr lang="en-US" dirty="0"/>
              <a:t>.  A MATLAB</a:t>
            </a:r>
            <a:r>
              <a:rPr lang="en-US" baseline="30000" dirty="0"/>
              <a:t>®</a:t>
            </a:r>
            <a:r>
              <a:rPr lang="en-US" dirty="0"/>
              <a:t> based user interface enables suppliers, airline customers, maintenance engineers, and other Airbus teams to visualize how the fuel management system works and interacts with other aircraft systems.</a:t>
            </a:r>
          </a:p>
          <a:p>
            <a:endParaRPr lang="en-US" dirty="0"/>
          </a:p>
          <a:p>
            <a:r>
              <a:rPr lang="en-US" dirty="0"/>
              <a:t>The team also used the Simulink models to develop hardware-in-the-loop (HIL) tests and commission their HIL testing rig well before the real hardware was available.</a:t>
            </a:r>
          </a:p>
          <a:p>
            <a:endParaRPr lang="en-US" dirty="0"/>
          </a:p>
          <a:p>
            <a:r>
              <a:rPr lang="en-US" dirty="0"/>
              <a:t>After successful flight tests of the A380, the team used System Identification Toolbox</a:t>
            </a:r>
            <a:r>
              <a:rPr lang="en-US" baseline="30000" dirty="0"/>
              <a:t>™</a:t>
            </a:r>
            <a:r>
              <a:rPr lang="en-US" dirty="0"/>
              <a:t> to tune their plant model using measured flight test data.  They used Signal Processing Toolbox</a:t>
            </a:r>
            <a:r>
              <a:rPr lang="en-US" baseline="30000" dirty="0"/>
              <a:t>™</a:t>
            </a:r>
            <a:r>
              <a:rPr lang="en-US" dirty="0"/>
              <a:t> to remove noise from the test data, and Curve Fitting Toolbox</a:t>
            </a:r>
            <a:r>
              <a:rPr lang="en-US" baseline="30000" dirty="0"/>
              <a:t>™</a:t>
            </a:r>
            <a:r>
              <a:rPr lang="en-US" dirty="0"/>
              <a:t> to evaluate differences between the measured data and predicted results and to predict system performance beyond the usual flight envelopes.  While refining the plant model, they used </a:t>
            </a:r>
            <a:r>
              <a:rPr lang="en-US" dirty="0" err="1"/>
              <a:t>SimPowerSystems</a:t>
            </a:r>
            <a:r>
              <a:rPr lang="en-US" baseline="30000" dirty="0"/>
              <a:t>™</a:t>
            </a:r>
            <a:r>
              <a:rPr lang="en-US" dirty="0"/>
              <a:t> to incorporate relays and other elements of the electrical power system.</a:t>
            </a:r>
          </a:p>
          <a:p>
            <a:endParaRPr lang="en-US" dirty="0"/>
          </a:p>
          <a:p>
            <a:r>
              <a:rPr lang="en-US" dirty="0"/>
              <a:t>Based on the success of implementing Model-Based Design for the A380, Airbus engineers are now using this approach to develop the Airbus A350XWB’s fuel management system, reducing development time of this aircraft by one year.</a:t>
            </a:r>
          </a:p>
          <a:p>
            <a:r>
              <a:rPr lang="en-US" b="1" dirty="0"/>
              <a:t> </a:t>
            </a:r>
            <a:endParaRPr lang="en-US" dirty="0"/>
          </a:p>
          <a:p>
            <a:r>
              <a:rPr lang="en-US" b="1" dirty="0"/>
              <a:t>The Results</a:t>
            </a:r>
            <a:endParaRPr lang="en-US" dirty="0"/>
          </a:p>
          <a:p>
            <a:pPr lvl="0"/>
            <a:r>
              <a:rPr lang="en-US" dirty="0" smtClean="0"/>
              <a:t>■ </a:t>
            </a:r>
            <a:r>
              <a:rPr lang="en-US" b="1" dirty="0"/>
              <a:t>Months of development time eliminated.  </a:t>
            </a:r>
            <a:r>
              <a:rPr lang="en-US" dirty="0"/>
              <a:t>“On earlier projects, it took up to nine months to integrate our fuel system design with the simulated cockpit, or iron bird.  Using Model-Based Design on the A380, it took less than a month,” says Slack.  “Similarly, by reusing the model to commission the HIL rig, we saved three months of development and shortened the time from initial concept to first flight.”</a:t>
            </a:r>
          </a:p>
          <a:p>
            <a:pPr lvl="0"/>
            <a:endParaRPr lang="en-US" b="1" dirty="0"/>
          </a:p>
          <a:p>
            <a:pPr lvl="0"/>
            <a:r>
              <a:rPr lang="en-US" b="1" dirty="0"/>
              <a:t>Models reused throughout development.  </a:t>
            </a:r>
            <a:r>
              <a:rPr lang="en-US" dirty="0"/>
              <a:t>“The Simulink and </a:t>
            </a:r>
            <a:r>
              <a:rPr lang="en-US" dirty="0" err="1"/>
              <a:t>Stateflow</a:t>
            </a:r>
            <a:r>
              <a:rPr lang="en-US" dirty="0"/>
              <a:t> models enabled us to validate requirements early and communicate the functional specification to our suppliers, complementing the written requirements in conformance with ARP 4754,” says Slack.  “These models were reused to create desktop simulators, commission our HIL test rig, run on our virtual integration bench, and demonstrate system functionality to customers.”</a:t>
            </a:r>
          </a:p>
          <a:p>
            <a:pPr lvl="0"/>
            <a:endParaRPr lang="en-US" b="1" dirty="0"/>
          </a:p>
          <a:p>
            <a:pPr lvl="0"/>
            <a:r>
              <a:rPr lang="en-US" b="1" dirty="0"/>
              <a:t>Additional complexity handled without staff increases.  </a:t>
            </a:r>
            <a:r>
              <a:rPr lang="en-US" dirty="0"/>
              <a:t>“The fuel system of the A380 is three to four times more complex than that of the A340,” notes Slack.  “Model-Based Design enabled us to handle a substantially more complex project with the same size engineering team.”</a:t>
            </a:r>
          </a:p>
          <a:p>
            <a:pPr lvl="0"/>
            <a:endParaRPr lang="en-US" dirty="0"/>
          </a:p>
          <a:p>
            <a:pPr lvl="0"/>
            <a:r>
              <a:rPr lang="en-US" i="1" dirty="0"/>
              <a:t>Learn more about Airbus: www.airbus.com</a:t>
            </a:r>
          </a:p>
          <a:p>
            <a:pPr eaLnBrk="1" hangingPunct="1">
              <a:spcBef>
                <a:spcPct val="0"/>
              </a:spcBef>
            </a:pPr>
            <a:endParaRPr lang="en-US" dirty="0" smtClean="0"/>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7"/>
          <p:cNvSpPr>
            <a:spLocks noGrp="1" noChangeArrowheads="1"/>
          </p:cNvSpPr>
          <p:nvPr>
            <p:ph type="sldNum" sz="quarter" idx="5"/>
          </p:nvPr>
        </p:nvSpPr>
        <p:spPr>
          <a:noFill/>
        </p:spPr>
        <p:txBody>
          <a:bodyPr/>
          <a:lstStyle/>
          <a:p>
            <a:fld id="{56D899E5-BFF2-48F2-93E6-5841A2343F64}" type="slidenum">
              <a:rPr lang="en-US" smtClean="0"/>
              <a:pPr/>
              <a:t>109</a:t>
            </a:fld>
            <a:endParaRPr lang="en-US" smtClean="0"/>
          </a:p>
        </p:txBody>
      </p:sp>
      <p:sp>
        <p:nvSpPr>
          <p:cNvPr id="5123" name="Rectangle 2"/>
          <p:cNvSpPr>
            <a:spLocks noGrp="1" noRot="1" noChangeAspect="1" noChangeArrowheads="1" noTextEdit="1"/>
          </p:cNvSpPr>
          <p:nvPr>
            <p:ph type="sldImg"/>
          </p:nvPr>
        </p:nvSpPr>
        <p:spPr>
          <a:xfrm>
            <a:off x="1146175" y="685800"/>
            <a:ext cx="4570413" cy="3427413"/>
          </a:xfrm>
          <a:ln/>
        </p:spPr>
      </p:sp>
      <p:sp>
        <p:nvSpPr>
          <p:cNvPr id="5124" name="Rectangle 3"/>
          <p:cNvSpPr>
            <a:spLocks noGrp="1" noChangeArrowheads="1"/>
          </p:cNvSpPr>
          <p:nvPr>
            <p:ph type="body" idx="1"/>
          </p:nvPr>
        </p:nvSpPr>
        <p:spPr>
          <a:xfrm>
            <a:off x="912813" y="4341813"/>
            <a:ext cx="5032375" cy="4116387"/>
          </a:xfrm>
          <a:noFill/>
          <a:ln/>
        </p:spPr>
        <p:txBody>
          <a:bodyPr/>
          <a:lstStyle/>
          <a:p>
            <a:pPr eaLnBrk="1" hangingPunct="1"/>
            <a:r>
              <a:rPr lang="en-US" b="1" dirty="0" smtClean="0">
                <a:latin typeface="Verdana" pitchFamily="34" charset="0"/>
              </a:rPr>
              <a:t>Industries: </a:t>
            </a:r>
            <a:r>
              <a:rPr lang="en-US" sz="1200" b="0" i="0" u="none" strike="noStrike" kern="1200" baseline="0" dirty="0" smtClean="0">
                <a:solidFill>
                  <a:schemeClr val="tx1"/>
                </a:solidFill>
                <a:latin typeface="Verdana" pitchFamily="34" charset="0"/>
                <a:ea typeface="Verdana" pitchFamily="34" charset="0"/>
                <a:cs typeface="Verdana" pitchFamily="34" charset="0"/>
              </a:rPr>
              <a:t>Aerospace and defense</a:t>
            </a:r>
            <a:endParaRPr lang="en-US" b="0" dirty="0" smtClean="0">
              <a:latin typeface="Verdana" pitchFamily="34" charset="0"/>
              <a:ea typeface="Verdana" pitchFamily="34" charset="0"/>
              <a:cs typeface="Verdana" pitchFamily="34" charset="0"/>
            </a:endParaRPr>
          </a:p>
          <a:p>
            <a:pPr eaLnBrk="1" hangingPunct="1"/>
            <a:r>
              <a:rPr lang="en-US" b="1" dirty="0" smtClean="0">
                <a:latin typeface="Verdana" pitchFamily="34" charset="0"/>
              </a:rPr>
              <a:t>Application Areas:</a:t>
            </a:r>
            <a:r>
              <a:rPr lang="en-US" b="0" baseline="0" dirty="0" smtClean="0">
                <a:latin typeface="Verdana" pitchFamily="34" charset="0"/>
              </a:rPr>
              <a:t> </a:t>
            </a:r>
            <a:r>
              <a:rPr lang="en-US" sz="1200" kern="1200" dirty="0" smtClean="0">
                <a:solidFill>
                  <a:schemeClr val="tx1"/>
                </a:solidFill>
                <a:effectLst/>
                <a:latin typeface="Verdana" pitchFamily="34" charset="0"/>
                <a:ea typeface="Verdana" pitchFamily="34" charset="0"/>
                <a:cs typeface="Verdana" pitchFamily="34" charset="0"/>
              </a:rPr>
              <a:t>Embedded systems, Control systems</a:t>
            </a:r>
          </a:p>
          <a:p>
            <a:pPr eaLnBrk="1" hangingPunct="1"/>
            <a:r>
              <a:rPr lang="en-US" b="1" dirty="0" smtClean="0">
                <a:latin typeface="Verdana" pitchFamily="34" charset="0"/>
              </a:rPr>
              <a:t>Capabilities</a:t>
            </a:r>
            <a:r>
              <a:rPr lang="en-US" b="0" dirty="0" smtClean="0">
                <a:latin typeface="Verdana" pitchFamily="34" charset="0"/>
              </a:rPr>
              <a:t>: </a:t>
            </a:r>
            <a:r>
              <a:rPr lang="en-US" sz="1200" kern="1200" dirty="0" smtClean="0">
                <a:solidFill>
                  <a:schemeClr val="tx1"/>
                </a:solidFill>
                <a:effectLst/>
                <a:latin typeface="Verdana" pitchFamily="34" charset="0"/>
                <a:ea typeface="Verdana" pitchFamily="34" charset="0"/>
                <a:cs typeface="Verdana" pitchFamily="34" charset="0"/>
              </a:rPr>
              <a:t>Algorithm development, System design and simulation, Embedded code generation, Verification, validation, and test</a:t>
            </a:r>
            <a:endParaRPr lang="en-US" dirty="0" smtClean="0">
              <a:latin typeface="Verdana" pitchFamily="34" charset="0"/>
              <a:ea typeface="Verdana" pitchFamily="34" charset="0"/>
              <a:cs typeface="Verdana" pitchFamily="34" charset="0"/>
            </a:endParaRPr>
          </a:p>
          <a:p>
            <a:pPr eaLnBrk="1" hangingPunct="1"/>
            <a:r>
              <a:rPr lang="en-US" b="1" dirty="0" smtClean="0">
                <a:latin typeface="Verdana" pitchFamily="34" charset="0"/>
              </a:rPr>
              <a:t>Products Used: </a:t>
            </a:r>
            <a:r>
              <a:rPr lang="en-US" sz="1200" kern="1200" dirty="0" smtClean="0">
                <a:solidFill>
                  <a:schemeClr val="tx1"/>
                </a:solidFill>
                <a:effectLst/>
                <a:latin typeface="Verdana" pitchFamily="34" charset="0"/>
                <a:ea typeface="Verdana" pitchFamily="34" charset="0"/>
                <a:cs typeface="Verdana" pitchFamily="34" charset="0"/>
              </a:rPr>
              <a:t>Simulink, Embedded Coder, Simulink Verification and Validation</a:t>
            </a:r>
            <a:endParaRPr lang="en-US" dirty="0" smtClean="0">
              <a:latin typeface="Verdana" pitchFamily="34" charset="0"/>
              <a:ea typeface="Verdana" pitchFamily="34" charset="0"/>
              <a:cs typeface="Verdana" pitchFamily="34" charset="0"/>
            </a:endParaRPr>
          </a:p>
          <a:p>
            <a:pPr eaLnBrk="1" hangingPunct="1"/>
            <a:r>
              <a:rPr lang="en-US" b="1" dirty="0" smtClean="0">
                <a:latin typeface="Verdana" pitchFamily="34" charset="0"/>
              </a:rPr>
              <a:t>Country:</a:t>
            </a:r>
            <a:r>
              <a:rPr lang="en-US" b="0" baseline="0" dirty="0" smtClean="0">
                <a:latin typeface="Verdana" pitchFamily="34" charset="0"/>
              </a:rPr>
              <a:t> France</a:t>
            </a:r>
            <a:endParaRPr lang="en-US" dirty="0" smtClean="0">
              <a:latin typeface="Verdana" pitchFamily="34" charset="0"/>
            </a:endParaRPr>
          </a:p>
          <a:p>
            <a:endParaRPr lang="en-US" sz="1200" b="1"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dirty="0" err="1" smtClean="0">
                <a:solidFill>
                  <a:schemeClr val="tx1"/>
                </a:solidFill>
                <a:effectLst/>
                <a:latin typeface="+mn-lt"/>
                <a:ea typeface="+mn-ea"/>
                <a:cs typeface="+mn-cs"/>
              </a:rPr>
              <a:t>Eurocopter</a:t>
            </a:r>
            <a:r>
              <a:rPr lang="en-US" sz="1200" b="1" kern="1200" dirty="0" smtClean="0">
                <a:solidFill>
                  <a:schemeClr val="tx1"/>
                </a:solidFill>
                <a:effectLst/>
                <a:latin typeface="+mn-lt"/>
                <a:ea typeface="+mn-ea"/>
                <a:cs typeface="+mn-cs"/>
              </a:rPr>
              <a:t> Accelerates Development of DO-178B Certified Software with Model-Based Design</a:t>
            </a:r>
            <a:endParaRPr lang="en-US" sz="800" b="1" dirty="0" smtClean="0"/>
          </a:p>
          <a:p>
            <a:r>
              <a:rPr lang="en-US" sz="1200" kern="1200" dirty="0" smtClean="0">
                <a:solidFill>
                  <a:schemeClr val="tx1"/>
                </a:solidFill>
                <a:effectLst/>
                <a:latin typeface="+mn-lt"/>
                <a:ea typeface="+mn-ea"/>
                <a:cs typeface="+mn-cs"/>
              </a:rPr>
              <a:t>Building software for aircraft in compliance with DO-178B, DO-178C, and ARP4754 guidelines presents several challenges. After developing a formal Plan for Software Aspects of Certification (PSAC) and having it approved by the European Aviation Safety Agency (EASA), the software development organization must rigorously follow that plan and then demonstrate that it has done so before receiving certification. These challenges are often compounded by changing, or poorly communicated, system and software specifications.</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Engineers at </a:t>
            </a:r>
            <a:r>
              <a:rPr lang="en-US" sz="1200" kern="1200" dirty="0" err="1" smtClean="0">
                <a:solidFill>
                  <a:schemeClr val="tx1"/>
                </a:solidFill>
                <a:effectLst/>
                <a:latin typeface="+mn-lt"/>
                <a:ea typeface="+mn-ea"/>
                <a:cs typeface="+mn-cs"/>
              </a:rPr>
              <a:t>Eurocopter</a:t>
            </a:r>
            <a:r>
              <a:rPr lang="en-US" sz="1200" kern="1200" dirty="0" smtClean="0">
                <a:solidFill>
                  <a:schemeClr val="tx1"/>
                </a:solidFill>
                <a:effectLst/>
                <a:latin typeface="+mn-lt"/>
                <a:ea typeface="+mn-ea"/>
                <a:cs typeface="+mn-cs"/>
              </a:rPr>
              <a:t> use Model-Based Design to accelerate development and to stabilize system and software specifications. Based on textual requirements, they model the software architecture, system design, and software design in Simulink®, and then use Embedded Coder® to generate code for flight software, including an air conditioning control system (with bi-zone temperature, demisting, and defrosting) aboard </a:t>
            </a:r>
            <a:r>
              <a:rPr lang="en-US" sz="1200" kern="1200" dirty="0" err="1" smtClean="0">
                <a:solidFill>
                  <a:schemeClr val="tx1"/>
                </a:solidFill>
                <a:effectLst/>
                <a:latin typeface="+mn-lt"/>
                <a:ea typeface="+mn-ea"/>
                <a:cs typeface="+mn-cs"/>
              </a:rPr>
              <a:t>Eurocopter</a:t>
            </a:r>
            <a:r>
              <a:rPr lang="en-US" sz="1200" kern="1200" dirty="0" smtClean="0">
                <a:solidFill>
                  <a:schemeClr val="tx1"/>
                </a:solidFill>
                <a:effectLst/>
                <a:latin typeface="+mn-lt"/>
                <a:ea typeface="+mn-ea"/>
                <a:cs typeface="+mn-cs"/>
              </a:rPr>
              <a:t> EC130 helicopters.</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“Simulink enables us to stabilize our requirements and specification as early as possible because we develop the specification and the design concurrently,” says Ronald </a:t>
            </a:r>
            <a:r>
              <a:rPr lang="en-US" sz="1200" kern="1200" dirty="0" err="1" smtClean="0">
                <a:solidFill>
                  <a:schemeClr val="tx1"/>
                </a:solidFill>
                <a:effectLst/>
                <a:latin typeface="+mn-lt"/>
                <a:ea typeface="+mn-ea"/>
                <a:cs typeface="+mn-cs"/>
              </a:rPr>
              <a:t>Blanrue</a:t>
            </a:r>
            <a:r>
              <a:rPr lang="en-US" sz="1200" kern="1200" dirty="0" smtClean="0">
                <a:solidFill>
                  <a:schemeClr val="tx1"/>
                </a:solidFill>
                <a:effectLst/>
                <a:latin typeface="+mn-lt"/>
                <a:ea typeface="+mn-ea"/>
                <a:cs typeface="+mn-cs"/>
              </a:rPr>
              <a:t>, avionic certification specialist at </a:t>
            </a:r>
            <a:r>
              <a:rPr lang="en-US" sz="1200" kern="1200" dirty="0" err="1" smtClean="0">
                <a:solidFill>
                  <a:schemeClr val="tx1"/>
                </a:solidFill>
                <a:effectLst/>
                <a:latin typeface="+mn-lt"/>
                <a:ea typeface="+mn-ea"/>
                <a:cs typeface="+mn-cs"/>
              </a:rPr>
              <a:t>Eurocopter</a:t>
            </a:r>
            <a:r>
              <a:rPr lang="en-US" sz="1200" kern="1200" dirty="0" smtClean="0">
                <a:solidFill>
                  <a:schemeClr val="tx1"/>
                </a:solidFill>
                <a:effectLst/>
                <a:latin typeface="+mn-lt"/>
                <a:ea typeface="+mn-ea"/>
                <a:cs typeface="+mn-cs"/>
              </a:rPr>
              <a:t>. “We validate the requirements and specification with the Simulink model, and then reuse the model to generate code with Embedded Coder.” </a:t>
            </a:r>
          </a:p>
          <a:p>
            <a:endParaRPr lang="en-US" sz="800" dirty="0" smtClean="0"/>
          </a:p>
          <a:p>
            <a:r>
              <a:rPr lang="en-US" sz="800" b="1" dirty="0" smtClean="0"/>
              <a:t>Challenge</a:t>
            </a:r>
          </a:p>
          <a:p>
            <a:r>
              <a:rPr lang="en-US" sz="1200" kern="1200" dirty="0" smtClean="0">
                <a:solidFill>
                  <a:schemeClr val="tx1"/>
                </a:solidFill>
                <a:effectLst/>
                <a:latin typeface="+mn-lt"/>
                <a:ea typeface="+mn-ea"/>
                <a:cs typeface="+mn-cs"/>
              </a:rPr>
              <a:t>Before beginning development, </a:t>
            </a:r>
            <a:r>
              <a:rPr lang="en-US" sz="1200" kern="1200" dirty="0" err="1" smtClean="0">
                <a:solidFill>
                  <a:schemeClr val="tx1"/>
                </a:solidFill>
                <a:effectLst/>
                <a:latin typeface="+mn-lt"/>
                <a:ea typeface="+mn-ea"/>
                <a:cs typeface="+mn-cs"/>
              </a:rPr>
              <a:t>Eurocopter</a:t>
            </a:r>
            <a:r>
              <a:rPr lang="en-US" sz="1200" kern="1200" dirty="0" smtClean="0">
                <a:solidFill>
                  <a:schemeClr val="tx1"/>
                </a:solidFill>
                <a:effectLst/>
                <a:latin typeface="+mn-lt"/>
                <a:ea typeface="+mn-ea"/>
                <a:cs typeface="+mn-cs"/>
              </a:rPr>
              <a:t> needed a comprehensive certification strategy, which included identifying the necessary software development and verification tools. The company would then present this plan to EASA for their review and approval.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As a mature development organization, </a:t>
            </a:r>
            <a:r>
              <a:rPr lang="en-US" sz="1200" kern="1200" dirty="0" err="1" smtClean="0">
                <a:solidFill>
                  <a:schemeClr val="tx1"/>
                </a:solidFill>
                <a:effectLst/>
                <a:latin typeface="+mn-lt"/>
                <a:ea typeface="+mn-ea"/>
                <a:cs typeface="+mn-cs"/>
              </a:rPr>
              <a:t>Eurocopter</a:t>
            </a:r>
            <a:r>
              <a:rPr lang="en-US" sz="1200" kern="1200" dirty="0" smtClean="0">
                <a:solidFill>
                  <a:schemeClr val="tx1"/>
                </a:solidFill>
                <a:effectLst/>
                <a:latin typeface="+mn-lt"/>
                <a:ea typeface="+mn-ea"/>
                <a:cs typeface="+mn-cs"/>
              </a:rPr>
              <a:t> rarely encountered difficulties with coding or testing; rather, their problems stemmed from difficulties in stabilizing the specification. Engineers sometimes misinterpreted the requirements and implemented a system that behaved correctly but not as intended. In fact, the company estimated that up to 90% of problems discovered late in development were due to errors in the specification and design, not the source code. </a:t>
            </a:r>
            <a:r>
              <a:rPr lang="en-US" sz="1200" kern="1200" dirty="0" err="1" smtClean="0">
                <a:solidFill>
                  <a:schemeClr val="tx1"/>
                </a:solidFill>
                <a:effectLst/>
                <a:latin typeface="+mn-lt"/>
                <a:ea typeface="+mn-ea"/>
                <a:cs typeface="+mn-cs"/>
              </a:rPr>
              <a:t>Eurocopter</a:t>
            </a:r>
            <a:r>
              <a:rPr lang="en-US" sz="1200" kern="1200" dirty="0" smtClean="0">
                <a:solidFill>
                  <a:schemeClr val="tx1"/>
                </a:solidFill>
                <a:effectLst/>
                <a:latin typeface="+mn-lt"/>
                <a:ea typeface="+mn-ea"/>
                <a:cs typeface="+mn-cs"/>
              </a:rPr>
              <a:t> wanted to stabilize and validate requirements early in the development workflow for DO-178B certified software.</a:t>
            </a:r>
          </a:p>
          <a:p>
            <a:endParaRPr lang="en-US" sz="800" dirty="0" smtClean="0"/>
          </a:p>
          <a:p>
            <a:pPr lvl="2"/>
            <a:r>
              <a:rPr lang="en-US" sz="800" i="1" dirty="0" smtClean="0"/>
              <a:t>“</a:t>
            </a:r>
            <a:r>
              <a:rPr lang="en-US" i="1" dirty="0" smtClean="0"/>
              <a:t>We use our system design model in Simulink for ARP4754 to establish stable, objective requirements. We save time by using the model as the basis for our software design model for DO-178—from which we generate flight code—and reusing validation tests for software verification</a:t>
            </a:r>
            <a:r>
              <a:rPr lang="en-US" sz="1200" b="0" i="1" dirty="0" smtClean="0">
                <a:solidFill>
                  <a:schemeClr val="tx2"/>
                </a:solidFill>
                <a:ea typeface="Arial Unicode MS" pitchFamily="34" charset="-128"/>
                <a:cs typeface="Arial Unicode MS" pitchFamily="34" charset="-128"/>
              </a:rPr>
              <a:t>.</a:t>
            </a:r>
            <a:r>
              <a:rPr lang="en-US" sz="1200" b="0" i="1" kern="1200" dirty="0" smtClean="0">
                <a:solidFill>
                  <a:schemeClr val="tx1"/>
                </a:solidFill>
                <a:effectLst/>
                <a:latin typeface="+mn-lt"/>
                <a:ea typeface="+mn-ea"/>
                <a:cs typeface="+mn-cs"/>
              </a:rPr>
              <a:t>"</a:t>
            </a:r>
            <a:endParaRPr lang="en-US" sz="800" b="0" i="1" dirty="0" smtClean="0"/>
          </a:p>
          <a:p>
            <a:pPr lvl="2"/>
            <a:r>
              <a:rPr lang="en-US" sz="800" i="1" dirty="0" smtClean="0"/>
              <a:t>- </a:t>
            </a:r>
            <a:r>
              <a:rPr lang="en-US" sz="1200" i="1" kern="1200" dirty="0" smtClean="0">
                <a:solidFill>
                  <a:schemeClr val="tx1"/>
                </a:solidFill>
                <a:effectLst/>
                <a:latin typeface="+mn-lt"/>
                <a:ea typeface="+mn-ea"/>
                <a:cs typeface="+mn-cs"/>
              </a:rPr>
              <a:t>Ronald </a:t>
            </a:r>
            <a:r>
              <a:rPr lang="en-US" sz="1200" i="1" kern="1200" dirty="0" err="1" smtClean="0">
                <a:solidFill>
                  <a:schemeClr val="tx1"/>
                </a:solidFill>
                <a:effectLst/>
                <a:latin typeface="+mn-lt"/>
                <a:ea typeface="+mn-ea"/>
                <a:cs typeface="+mn-cs"/>
              </a:rPr>
              <a:t>Blanue</a:t>
            </a:r>
            <a:r>
              <a:rPr lang="en-US" sz="1200" i="1" kern="1200" dirty="0" smtClean="0">
                <a:solidFill>
                  <a:schemeClr val="tx1"/>
                </a:solidFill>
                <a:effectLst/>
                <a:latin typeface="+mn-lt"/>
                <a:ea typeface="+mn-ea"/>
                <a:cs typeface="+mn-cs"/>
              </a:rPr>
              <a:t>, </a:t>
            </a:r>
            <a:r>
              <a:rPr lang="en-US" sz="1200" i="1" kern="1200" dirty="0" err="1" smtClean="0">
                <a:solidFill>
                  <a:schemeClr val="tx1"/>
                </a:solidFill>
                <a:effectLst/>
                <a:latin typeface="+mn-lt"/>
                <a:ea typeface="+mn-ea"/>
                <a:cs typeface="+mn-cs"/>
              </a:rPr>
              <a:t>Eurocopter</a:t>
            </a:r>
            <a:r>
              <a:rPr lang="en-US" sz="1200" i="1" kern="1200" dirty="0" smtClean="0">
                <a:solidFill>
                  <a:schemeClr val="tx1"/>
                </a:solidFill>
                <a:effectLst/>
                <a:latin typeface="+mn-lt"/>
                <a:ea typeface="+mn-ea"/>
                <a:cs typeface="+mn-cs"/>
              </a:rPr>
              <a:t> </a:t>
            </a:r>
            <a:endParaRPr lang="en-US" sz="800" i="1" dirty="0" smtClean="0"/>
          </a:p>
          <a:p>
            <a:endParaRPr lang="en-US" sz="800" dirty="0" smtClean="0"/>
          </a:p>
          <a:p>
            <a:r>
              <a:rPr lang="en-US" sz="800" b="1" dirty="0" smtClean="0"/>
              <a:t>Solution</a:t>
            </a:r>
          </a:p>
          <a:p>
            <a:r>
              <a:rPr lang="en-US" sz="1200" kern="1200" dirty="0" err="1" smtClean="0">
                <a:solidFill>
                  <a:schemeClr val="tx1"/>
                </a:solidFill>
                <a:effectLst/>
                <a:latin typeface="+mn-lt"/>
                <a:ea typeface="+mn-ea"/>
                <a:cs typeface="+mn-cs"/>
              </a:rPr>
              <a:t>Eurocopter</a:t>
            </a:r>
            <a:r>
              <a:rPr lang="en-US" sz="1200" kern="1200" dirty="0" smtClean="0">
                <a:solidFill>
                  <a:schemeClr val="tx1"/>
                </a:solidFill>
                <a:effectLst/>
                <a:latin typeface="+mn-lt"/>
                <a:ea typeface="+mn-ea"/>
                <a:cs typeface="+mn-cs"/>
              </a:rPr>
              <a:t> developed a PSAC based on Simulink, Simulink Verification and Validation™, and Embedded Coder for its EC130 air conditioning software.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They used Simulink to model the system design for ARP4754. To validate the specification, they conducted functional tests of this model and a behavioral plant model, also built in Simulink.</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They reused the system model, adding detail to create the software design for DO-178B. The tests that the team had created for the system design were enhanced and reused to verify the software design.</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team used Simulink Verification and Validation to check compliance with DO-178B modeling standards. They also checked custom modeling guidelines, for example for incorporating legacy C code into the model with S-functions.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Model coverage reports from Simulink Verification and Validation enabled the team to identify elements of the design or specification that were not covered by their tests. Though the reports were not submitted for certification credit, the coverage analysis helped the team create a complete test suite for the object code, which was used for certification.</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Using Embedded Coder, </a:t>
            </a:r>
            <a:r>
              <a:rPr lang="en-US" sz="1200" kern="1200" dirty="0" err="1" smtClean="0">
                <a:solidFill>
                  <a:schemeClr val="tx1"/>
                </a:solidFill>
                <a:effectLst/>
                <a:latin typeface="+mn-lt"/>
                <a:ea typeface="+mn-ea"/>
                <a:cs typeface="+mn-cs"/>
              </a:rPr>
              <a:t>Eurocopter</a:t>
            </a:r>
            <a:r>
              <a:rPr lang="en-US" sz="1200" kern="1200" dirty="0" smtClean="0">
                <a:solidFill>
                  <a:schemeClr val="tx1"/>
                </a:solidFill>
                <a:effectLst/>
                <a:latin typeface="+mn-lt"/>
                <a:ea typeface="+mn-ea"/>
                <a:cs typeface="+mn-cs"/>
              </a:rPr>
              <a:t> engineers generated C code from the software design model. After conducting a code review using model-to-code bidirectional navigation links generated by Embedded Coder, the team compiled and tested the generated code. To help achieve the software verification (including code coverage), they again reused the tests cases that they had used for validation and verification of the Simulink model.</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software was certified to DO-178B DAL C by EASA and is currently in production on EC130 helicopters.</a:t>
            </a:r>
          </a:p>
          <a:p>
            <a:endParaRPr lang="en-US" sz="800" dirty="0" smtClean="0"/>
          </a:p>
          <a:p>
            <a:r>
              <a:rPr lang="en-US" sz="800" b="1" dirty="0" smtClean="0"/>
              <a:t>Results</a:t>
            </a:r>
          </a:p>
          <a:p>
            <a:r>
              <a:rPr lang="en-US" sz="800" dirty="0" smtClean="0"/>
              <a:t>■ </a:t>
            </a:r>
            <a:r>
              <a:rPr lang="en-US" sz="1200" b="1" kern="1200" dirty="0" smtClean="0">
                <a:solidFill>
                  <a:schemeClr val="tx1"/>
                </a:solidFill>
                <a:effectLst/>
                <a:latin typeface="+mn-lt"/>
                <a:ea typeface="+mn-ea"/>
                <a:cs typeface="+mn-cs"/>
              </a:rPr>
              <a:t>Software testing time cut by two-thirds. </a:t>
            </a:r>
            <a:r>
              <a:rPr lang="en-US" sz="1200" kern="1200" dirty="0" smtClean="0">
                <a:solidFill>
                  <a:schemeClr val="tx1"/>
                </a:solidFill>
                <a:effectLst/>
                <a:latin typeface="+mn-lt"/>
                <a:ea typeface="+mn-ea"/>
                <a:cs typeface="+mn-cs"/>
              </a:rPr>
              <a:t>“We used to spend weeks testing the software, but with Model-Based Design it takes just a few days,” says Thomas </a:t>
            </a:r>
            <a:r>
              <a:rPr lang="en-US" sz="1200" kern="1200" dirty="0" err="1" smtClean="0">
                <a:solidFill>
                  <a:schemeClr val="tx1"/>
                </a:solidFill>
                <a:effectLst/>
                <a:latin typeface="+mn-lt"/>
                <a:ea typeface="+mn-ea"/>
                <a:cs typeface="+mn-cs"/>
              </a:rPr>
              <a:t>Gelas</a:t>
            </a:r>
            <a:r>
              <a:rPr lang="en-US" sz="1200" kern="1200" dirty="0" smtClean="0">
                <a:solidFill>
                  <a:schemeClr val="tx1"/>
                </a:solidFill>
                <a:effectLst/>
                <a:latin typeface="+mn-lt"/>
                <a:ea typeface="+mn-ea"/>
                <a:cs typeface="+mn-cs"/>
              </a:rPr>
              <a:t>, design engineer at </a:t>
            </a:r>
            <a:r>
              <a:rPr lang="en-US" sz="1200" kern="1200" dirty="0" err="1" smtClean="0">
                <a:solidFill>
                  <a:schemeClr val="tx1"/>
                </a:solidFill>
                <a:effectLst/>
                <a:latin typeface="+mn-lt"/>
                <a:ea typeface="+mn-ea"/>
                <a:cs typeface="+mn-cs"/>
              </a:rPr>
              <a:t>Eurocopter</a:t>
            </a:r>
            <a:r>
              <a:rPr lang="en-US" sz="1200" kern="1200" dirty="0" smtClean="0">
                <a:solidFill>
                  <a:schemeClr val="tx1"/>
                </a:solidFill>
                <a:effectLst/>
                <a:latin typeface="+mn-lt"/>
                <a:ea typeface="+mn-ea"/>
                <a:cs typeface="+mn-cs"/>
              </a:rPr>
              <a:t>. “We have shifted much of our testing effort to validation activities, which enables us to identify and resolve problems earlier in development.”  </a:t>
            </a:r>
            <a:endParaRPr lang="en-US" sz="800" dirty="0" smtClean="0"/>
          </a:p>
          <a:p>
            <a:endParaRPr lang="en-US" sz="800" dirty="0" smtClean="0"/>
          </a:p>
          <a:p>
            <a:r>
              <a:rPr lang="en-US" sz="800" dirty="0" smtClean="0"/>
              <a:t>■ </a:t>
            </a:r>
            <a:r>
              <a:rPr lang="en-US" sz="1200" b="1" kern="1200" dirty="0" smtClean="0">
                <a:solidFill>
                  <a:schemeClr val="tx1"/>
                </a:solidFill>
                <a:effectLst/>
                <a:latin typeface="+mn-lt"/>
                <a:ea typeface="+mn-ea"/>
                <a:cs typeface="+mn-cs"/>
              </a:rPr>
              <a:t>Requirements stabilized earlier.</a:t>
            </a:r>
            <a:r>
              <a:rPr lang="en-US" sz="1200" kern="1200" dirty="0" smtClean="0">
                <a:solidFill>
                  <a:schemeClr val="tx1"/>
                </a:solidFill>
                <a:effectLst/>
                <a:latin typeface="+mn-lt"/>
                <a:ea typeface="+mn-ea"/>
                <a:cs typeface="+mn-cs"/>
              </a:rPr>
              <a:t> “With Simulink we validate the specification with the design model and then reuse it to model the software. No other process improvement has saved us as much time as rapid stabilization of our specification,” says </a:t>
            </a:r>
            <a:r>
              <a:rPr lang="en-US" sz="1200" kern="1200" dirty="0" err="1" smtClean="0">
                <a:solidFill>
                  <a:schemeClr val="tx1"/>
                </a:solidFill>
                <a:effectLst/>
                <a:latin typeface="+mn-lt"/>
                <a:ea typeface="+mn-ea"/>
                <a:cs typeface="+mn-cs"/>
              </a:rPr>
              <a:t>Blanrue</a:t>
            </a:r>
            <a:r>
              <a:rPr lang="en-US" sz="1200" kern="1200" dirty="0" smtClean="0">
                <a:solidFill>
                  <a:schemeClr val="tx1"/>
                </a:solidFill>
                <a:effectLst/>
                <a:latin typeface="+mn-lt"/>
                <a:ea typeface="+mn-ea"/>
                <a:cs typeface="+mn-cs"/>
              </a:rPr>
              <a:t>. This approach could enable </a:t>
            </a:r>
            <a:r>
              <a:rPr lang="en-US" sz="1200" kern="1200" dirty="0" err="1" smtClean="0">
                <a:solidFill>
                  <a:schemeClr val="tx1"/>
                </a:solidFill>
                <a:effectLst/>
                <a:latin typeface="+mn-lt"/>
                <a:ea typeface="+mn-ea"/>
                <a:cs typeface="+mn-cs"/>
              </a:rPr>
              <a:t>Eurocopter</a:t>
            </a:r>
            <a:r>
              <a:rPr lang="en-US" sz="1200" kern="1200" dirty="0" smtClean="0">
                <a:solidFill>
                  <a:schemeClr val="tx1"/>
                </a:solidFill>
                <a:effectLst/>
                <a:latin typeface="+mn-lt"/>
                <a:ea typeface="+mn-ea"/>
                <a:cs typeface="+mn-cs"/>
              </a:rPr>
              <a:t> to freeze the specification up to a year earlier compared with previous multiyear projects. </a:t>
            </a:r>
            <a:endParaRPr lang="en-US" sz="800" dirty="0" smtClean="0"/>
          </a:p>
          <a:p>
            <a:endParaRPr lang="en-US" sz="800" dirty="0" smtClean="0"/>
          </a:p>
          <a:p>
            <a:r>
              <a:rPr lang="en-US" sz="800" dirty="0" smtClean="0"/>
              <a:t>■ </a:t>
            </a:r>
            <a:r>
              <a:rPr lang="en-US" sz="1200" b="1" kern="1200" dirty="0" smtClean="0">
                <a:solidFill>
                  <a:schemeClr val="tx1"/>
                </a:solidFill>
                <a:effectLst/>
                <a:latin typeface="+mn-lt"/>
                <a:ea typeface="+mn-ea"/>
                <a:cs typeface="+mn-cs"/>
              </a:rPr>
              <a:t>Certified flight software automatically generated.</a:t>
            </a:r>
            <a:r>
              <a:rPr lang="en-US" sz="1200" kern="1200" dirty="0" smtClean="0">
                <a:solidFill>
                  <a:schemeClr val="tx1"/>
                </a:solidFill>
                <a:effectLst/>
                <a:latin typeface="+mn-lt"/>
                <a:ea typeface="+mn-ea"/>
                <a:cs typeface="+mn-cs"/>
              </a:rPr>
              <a:t> “Our negotiations with the certification authority were positive because EASA is seeing more companies that rely on models for software development and recognize the value of modeling,” says </a:t>
            </a:r>
            <a:r>
              <a:rPr lang="en-US" sz="1200" kern="1200" dirty="0" err="1" smtClean="0">
                <a:solidFill>
                  <a:schemeClr val="tx1"/>
                </a:solidFill>
                <a:effectLst/>
                <a:latin typeface="+mn-lt"/>
                <a:ea typeface="+mn-ea"/>
                <a:cs typeface="+mn-cs"/>
              </a:rPr>
              <a:t>Blanrue</a:t>
            </a:r>
            <a:r>
              <a:rPr lang="en-US" sz="1200" kern="1200" dirty="0" smtClean="0">
                <a:solidFill>
                  <a:schemeClr val="tx1"/>
                </a:solidFill>
                <a:effectLst/>
                <a:latin typeface="+mn-lt"/>
                <a:ea typeface="+mn-ea"/>
                <a:cs typeface="+mn-cs"/>
              </a:rPr>
              <a:t>. “After completion of a code review, EASA certified the flight software that we built with code generated by Embedded Coder to DO-178B.”</a:t>
            </a:r>
          </a:p>
          <a:p>
            <a:endParaRPr lang="en-US" sz="700" b="0" i="1" dirty="0" smtClean="0">
              <a:solidFill>
                <a:srgbClr val="154F8F"/>
              </a:solidFill>
            </a:endParaRPr>
          </a:p>
          <a:p>
            <a:r>
              <a:rPr lang="en-US" sz="700" b="0" i="1" dirty="0" smtClean="0">
                <a:solidFill>
                  <a:srgbClr val="154F8F"/>
                </a:solidFill>
              </a:rPr>
              <a:t>Learn more about </a:t>
            </a:r>
            <a:r>
              <a:rPr lang="en-US" sz="700" b="0" i="1" dirty="0" err="1" smtClean="0">
                <a:solidFill>
                  <a:srgbClr val="154F8F"/>
                </a:solidFill>
              </a:rPr>
              <a:t>Eurocopter</a:t>
            </a:r>
            <a:r>
              <a:rPr lang="en-US" sz="700" b="0" i="1" dirty="0" smtClean="0">
                <a:solidFill>
                  <a:srgbClr val="154F8F"/>
                </a:solidFill>
              </a:rPr>
              <a:t>: www.eurocopter.com </a:t>
            </a:r>
          </a:p>
          <a:p>
            <a:pPr eaLnBrk="1" hangingPunct="1"/>
            <a:endParaRPr lang="en-US" sz="700" b="0" i="1" dirty="0" smtClean="0">
              <a:solidFill>
                <a:srgbClr val="154F8F"/>
              </a:solidFill>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7"/>
          <p:cNvSpPr>
            <a:spLocks noGrp="1" noChangeArrowheads="1"/>
          </p:cNvSpPr>
          <p:nvPr>
            <p:ph type="sldNum" sz="quarter" idx="5"/>
          </p:nvPr>
        </p:nvSpPr>
        <p:spPr>
          <a:noFill/>
        </p:spPr>
        <p:txBody>
          <a:bodyPr/>
          <a:lstStyle/>
          <a:p>
            <a:fld id="{56D899E5-BFF2-48F2-93E6-5841A2343F64}" type="slidenum">
              <a:rPr lang="en-US" smtClean="0"/>
              <a:pPr/>
              <a:t>115</a:t>
            </a:fld>
            <a:endParaRPr lang="en-US" smtClean="0"/>
          </a:p>
        </p:txBody>
      </p:sp>
      <p:sp>
        <p:nvSpPr>
          <p:cNvPr id="5123" name="Rectangle 2"/>
          <p:cNvSpPr>
            <a:spLocks noGrp="1" noRot="1" noChangeAspect="1" noChangeArrowheads="1" noTextEdit="1"/>
          </p:cNvSpPr>
          <p:nvPr>
            <p:ph type="sldImg"/>
          </p:nvPr>
        </p:nvSpPr>
        <p:spPr>
          <a:xfrm>
            <a:off x="1146175" y="685800"/>
            <a:ext cx="4570413" cy="3427413"/>
          </a:xfrm>
          <a:ln/>
        </p:spPr>
      </p:sp>
      <p:sp>
        <p:nvSpPr>
          <p:cNvPr id="5124" name="Rectangle 3"/>
          <p:cNvSpPr>
            <a:spLocks noGrp="1" noChangeArrowheads="1"/>
          </p:cNvSpPr>
          <p:nvPr>
            <p:ph type="body" idx="1"/>
          </p:nvPr>
        </p:nvSpPr>
        <p:spPr>
          <a:xfrm>
            <a:off x="912813" y="4341813"/>
            <a:ext cx="5032375" cy="4116387"/>
          </a:xfrm>
          <a:noFill/>
          <a:ln/>
        </p:spPr>
        <p:txBody>
          <a:bodyPr/>
          <a:lstStyle/>
          <a:p>
            <a:pPr eaLnBrk="1" hangingPunct="1"/>
            <a:r>
              <a:rPr lang="en-US" b="1" dirty="0" smtClean="0">
                <a:latin typeface="Verdana" pitchFamily="34" charset="0"/>
              </a:rPr>
              <a:t>Industries: </a:t>
            </a:r>
            <a:r>
              <a:rPr lang="en-US" b="0" dirty="0" smtClean="0">
                <a:latin typeface="Verdana" pitchFamily="34" charset="0"/>
              </a:rPr>
              <a:t>Aerospace</a:t>
            </a:r>
            <a:r>
              <a:rPr lang="en-US" b="0" baseline="0" dirty="0" smtClean="0">
                <a:latin typeface="Verdana" pitchFamily="34" charset="0"/>
              </a:rPr>
              <a:t> and defense</a:t>
            </a:r>
            <a:endParaRPr lang="en-US" b="0" dirty="0" smtClean="0">
              <a:latin typeface="Verdana" pitchFamily="34" charset="0"/>
            </a:endParaRPr>
          </a:p>
          <a:p>
            <a:pPr eaLnBrk="1" hangingPunct="1"/>
            <a:r>
              <a:rPr lang="en-US" b="1" dirty="0" smtClean="0">
                <a:latin typeface="Verdana" pitchFamily="34" charset="0"/>
              </a:rPr>
              <a:t>Application Areas:</a:t>
            </a:r>
            <a:r>
              <a:rPr lang="en-US" b="0" baseline="0" dirty="0" smtClean="0">
                <a:latin typeface="Verdana" pitchFamily="34" charset="0"/>
              </a:rPr>
              <a:t> </a:t>
            </a:r>
            <a:r>
              <a:rPr lang="en-US" sz="1200" kern="1200" dirty="0" smtClean="0">
                <a:solidFill>
                  <a:schemeClr val="tx1"/>
                </a:solidFill>
                <a:effectLst/>
                <a:latin typeface="+mn-lt"/>
                <a:ea typeface="+mn-ea"/>
                <a:cs typeface="+mn-cs"/>
              </a:rPr>
              <a:t>Embedded systems, Control systems</a:t>
            </a:r>
          </a:p>
          <a:p>
            <a:pPr eaLnBrk="1" hangingPunct="1"/>
            <a:r>
              <a:rPr lang="en-US" b="1" dirty="0" smtClean="0">
                <a:latin typeface="Verdana" pitchFamily="34" charset="0"/>
              </a:rPr>
              <a:t>Capabilities</a:t>
            </a:r>
            <a:r>
              <a:rPr lang="en-US" b="0" dirty="0" smtClean="0">
                <a:latin typeface="Verdana" pitchFamily="34" charset="0"/>
              </a:rPr>
              <a:t>: Algorithm</a:t>
            </a:r>
            <a:r>
              <a:rPr lang="en-US" b="0" baseline="0" dirty="0" smtClean="0">
                <a:latin typeface="Verdana" pitchFamily="34" charset="0"/>
              </a:rPr>
              <a:t> development, System design and simulation, Embedded code generation, Verification, validation, and test</a:t>
            </a:r>
            <a:endParaRPr lang="en-US" dirty="0" smtClean="0">
              <a:latin typeface="Verdana" pitchFamily="34" charset="0"/>
            </a:endParaRPr>
          </a:p>
          <a:p>
            <a:pPr eaLnBrk="1" hangingPunct="1"/>
            <a:r>
              <a:rPr lang="en-US" b="1" dirty="0" smtClean="0">
                <a:latin typeface="Verdana" pitchFamily="34" charset="0"/>
              </a:rPr>
              <a:t>Products Used: </a:t>
            </a:r>
            <a:r>
              <a:rPr lang="en-US" dirty="0" smtClean="0">
                <a:latin typeface="Verdana" pitchFamily="34" charset="0"/>
              </a:rPr>
              <a:t>MATLAB, Simulink, DO Qualification</a:t>
            </a:r>
            <a:r>
              <a:rPr lang="en-US" baseline="0" dirty="0" smtClean="0">
                <a:latin typeface="Verdana" pitchFamily="34" charset="0"/>
              </a:rPr>
              <a:t> Kit for DO-178, Embedded Coder, Simulink Design Verifier, Simulink Report Generator, Simulink Verification and Validation, </a:t>
            </a:r>
            <a:r>
              <a:rPr lang="en-US" baseline="0" dirty="0" err="1" smtClean="0">
                <a:latin typeface="Verdana" pitchFamily="34" charset="0"/>
              </a:rPr>
              <a:t>Stateflow</a:t>
            </a:r>
            <a:endParaRPr lang="en-US" dirty="0" smtClean="0">
              <a:latin typeface="Verdana" pitchFamily="34" charset="0"/>
            </a:endParaRPr>
          </a:p>
          <a:p>
            <a:pPr eaLnBrk="1" hangingPunct="1"/>
            <a:r>
              <a:rPr lang="en-US" b="1" dirty="0" smtClean="0">
                <a:latin typeface="Verdana" pitchFamily="34" charset="0"/>
              </a:rPr>
              <a:t>Country</a:t>
            </a:r>
            <a:r>
              <a:rPr lang="en-US" b="1" smtClean="0">
                <a:latin typeface="Verdana" pitchFamily="34" charset="0"/>
              </a:rPr>
              <a:t>:</a:t>
            </a:r>
            <a:r>
              <a:rPr lang="en-US" b="0" baseline="0" smtClean="0">
                <a:latin typeface="Verdana" pitchFamily="34" charset="0"/>
              </a:rPr>
              <a:t> India</a:t>
            </a:r>
            <a:endParaRPr lang="en-US" dirty="0" smtClean="0">
              <a:latin typeface="Verdana" pitchFamily="34" charset="0"/>
            </a:endParaRPr>
          </a:p>
          <a:p>
            <a:endParaRPr lang="en-US" sz="1200" b="1"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effectLst/>
                <a:latin typeface="+mn-lt"/>
                <a:ea typeface="+mn-ea"/>
                <a:cs typeface="+mn-cs"/>
              </a:rPr>
              <a:t>National Aerospace Laboratories Proves Benefits of Model-Based Design for DO-178B Flight Software Development</a:t>
            </a:r>
            <a:endParaRPr lang="en-US" sz="800" b="1" dirty="0" smtClean="0"/>
          </a:p>
          <a:p>
            <a:r>
              <a:rPr lang="en-US" sz="1200" kern="1200" dirty="0" smtClean="0">
                <a:solidFill>
                  <a:schemeClr val="tx1"/>
                </a:solidFill>
                <a:effectLst/>
                <a:latin typeface="+mn-lt"/>
                <a:ea typeface="+mn-ea"/>
                <a:cs typeface="+mn-cs"/>
              </a:rPr>
              <a:t>National Aerospace Laboratories is the only government aerospace R&amp;D laboratory in India’s civilian sector. Established by the Council of Scientific and Industrial Research, CSIR-NAL has a threefold mandate: develop aerospace technologies with strong science content, design and build small and medium-sized civil aircraft, and support all national aerospace programs.</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As part of this mandate, CSIR-NAL developed SARAS, a 14-seat, multirole light transport aircraft. SARAS is equipped with a state-of-the-art stall warning system and aircraft interface computer (SWS/AIC) that alerts pilots when the plane is in danger of stalling. Recently, CSIR-NAL engineers completed a SWS/AIC pilot project in which they quantified the advantages of Model-Based Design over their conventional approach for DO-178B Level A software development. Among other benefits, they found that Model-Based Design with MATLAB® and Simulink® reduced the effort needed to upgrade functionality by 75%.</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“In the past, functional upgrades required manual iterations for design changes, code modifications, retesting, and report generation,” says J. </a:t>
            </a:r>
            <a:r>
              <a:rPr lang="en-US" sz="1200" kern="1200" dirty="0" err="1" smtClean="0">
                <a:solidFill>
                  <a:schemeClr val="tx1"/>
                </a:solidFill>
                <a:effectLst/>
                <a:latin typeface="+mn-lt"/>
                <a:ea typeface="+mn-ea"/>
                <a:cs typeface="+mn-cs"/>
              </a:rPr>
              <a:t>Jayanthi</a:t>
            </a:r>
            <a:r>
              <a:rPr lang="en-US" sz="1200" kern="1200" dirty="0" smtClean="0">
                <a:solidFill>
                  <a:schemeClr val="tx1"/>
                </a:solidFill>
                <a:effectLst/>
                <a:latin typeface="+mn-lt"/>
                <a:ea typeface="+mn-ea"/>
                <a:cs typeface="+mn-cs"/>
              </a:rPr>
              <a:t>, senior principal scientist at CSIR-NAL. “With Model-Based Design, upgrades become simple because the links between requirements, model, code, tests, and reports have already been established. We just make changes at the model level and everything—including the generated code—falls into place.”</a:t>
            </a:r>
          </a:p>
          <a:p>
            <a:endParaRPr lang="en-US" sz="800" dirty="0" smtClean="0"/>
          </a:p>
          <a:p>
            <a:r>
              <a:rPr lang="en-US" sz="800" b="1" dirty="0" smtClean="0"/>
              <a:t>Challenge</a:t>
            </a:r>
          </a:p>
          <a:p>
            <a:r>
              <a:rPr lang="en-US" sz="1200" kern="1200" dirty="0" smtClean="0">
                <a:solidFill>
                  <a:schemeClr val="tx1"/>
                </a:solidFill>
                <a:effectLst/>
                <a:latin typeface="+mn-lt"/>
                <a:ea typeface="+mn-ea"/>
                <a:cs typeface="+mn-cs"/>
              </a:rPr>
              <a:t>CSIR-NAL initially implemented the SARAS SWS/AIC system by hand-coding the algorithms in C. Although the software was ultimately certified to DO-178B Level A, the effort took longer than planned. The team attributed the delays to gaps between the requirements, the implemented code, and the tests conducted for verification. To bridge these gaps, the team had to perform numerous manual activities, including tracing code back to requirements, performing coverage analysis, and producing the documentation necessary for certification.</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CSIR-NAL engineers sought to automate these manual activities within a workflow that incorporated their existing tools for requirements management and testing.</a:t>
            </a:r>
          </a:p>
          <a:p>
            <a:endParaRPr lang="en-US" sz="800" dirty="0" smtClean="0"/>
          </a:p>
          <a:p>
            <a:pPr lvl="2"/>
            <a:r>
              <a:rPr lang="en-US" sz="800" i="1" dirty="0" smtClean="0"/>
              <a:t>“</a:t>
            </a:r>
            <a:r>
              <a:rPr lang="en-US" sz="1200" b="0" i="1" dirty="0" smtClean="0">
                <a:solidFill>
                  <a:schemeClr val="tx2"/>
                </a:solidFill>
                <a:ea typeface="Arial Unicode MS" pitchFamily="34" charset="-128"/>
                <a:cs typeface="Arial Unicode MS" pitchFamily="34" charset="-128"/>
              </a:rPr>
              <a:t>S</a:t>
            </a:r>
            <a:r>
              <a:rPr lang="en-US" i="1" dirty="0" smtClean="0"/>
              <a:t>imulink and Model-Based Design reduced the effort needed to upgrade functionality, code analysis time, and design time for the safety-critical embedded system. The compatibility of Simulink with the DO-178 process gave us confidence to use Model-Based Design for our upcoming DO-178 projects</a:t>
            </a:r>
            <a:r>
              <a:rPr lang="en-US" sz="1200" b="0" i="1" dirty="0" smtClean="0">
                <a:solidFill>
                  <a:schemeClr val="tx2"/>
                </a:solidFill>
                <a:ea typeface="Arial Unicode MS" pitchFamily="34" charset="-128"/>
                <a:cs typeface="Arial Unicode MS" pitchFamily="34" charset="-128"/>
              </a:rPr>
              <a:t>.</a:t>
            </a:r>
            <a:r>
              <a:rPr lang="en-US" sz="1200" b="0" i="1" kern="1200" dirty="0" smtClean="0">
                <a:solidFill>
                  <a:schemeClr val="tx1"/>
                </a:solidFill>
                <a:effectLst/>
                <a:latin typeface="+mn-lt"/>
                <a:ea typeface="+mn-ea"/>
                <a:cs typeface="+mn-cs"/>
              </a:rPr>
              <a:t>"</a:t>
            </a:r>
            <a:endParaRPr lang="en-US" sz="800" b="0" i="1" dirty="0" smtClean="0"/>
          </a:p>
          <a:p>
            <a:pPr lvl="2"/>
            <a:r>
              <a:rPr lang="en-US" sz="800" i="1" dirty="0" smtClean="0"/>
              <a:t>- </a:t>
            </a:r>
            <a:r>
              <a:rPr lang="en-US" sz="1200" i="1" kern="1200" dirty="0" err="1" smtClean="0">
                <a:solidFill>
                  <a:schemeClr val="tx1"/>
                </a:solidFill>
                <a:effectLst/>
                <a:latin typeface="+mn-lt"/>
                <a:ea typeface="+mn-ea"/>
                <a:cs typeface="+mn-cs"/>
              </a:rPr>
              <a:t>Manju</a:t>
            </a:r>
            <a:r>
              <a:rPr lang="en-US" sz="1200" i="1" kern="1200" baseline="0" dirty="0" smtClean="0">
                <a:solidFill>
                  <a:schemeClr val="tx1"/>
                </a:solidFill>
                <a:effectLst/>
                <a:latin typeface="+mn-lt"/>
                <a:ea typeface="+mn-ea"/>
                <a:cs typeface="+mn-cs"/>
              </a:rPr>
              <a:t> Nanda</a:t>
            </a:r>
            <a:r>
              <a:rPr lang="en-US" sz="1200" i="1" kern="1200" dirty="0" smtClean="0">
                <a:solidFill>
                  <a:schemeClr val="tx1"/>
                </a:solidFill>
                <a:effectLst/>
                <a:latin typeface="+mn-lt"/>
                <a:ea typeface="+mn-ea"/>
                <a:cs typeface="+mn-cs"/>
              </a:rPr>
              <a:t>, CSIR-National Aerospace</a:t>
            </a:r>
            <a:r>
              <a:rPr lang="en-US" sz="1200" i="1" kern="1200" baseline="0" dirty="0" smtClean="0">
                <a:solidFill>
                  <a:schemeClr val="tx1"/>
                </a:solidFill>
                <a:effectLst/>
                <a:latin typeface="+mn-lt"/>
                <a:ea typeface="+mn-ea"/>
                <a:cs typeface="+mn-cs"/>
              </a:rPr>
              <a:t> Laboratories</a:t>
            </a:r>
            <a:endParaRPr lang="en-US" sz="800" i="1" dirty="0" smtClean="0"/>
          </a:p>
          <a:p>
            <a:endParaRPr lang="en-US" sz="800" dirty="0" smtClean="0"/>
          </a:p>
          <a:p>
            <a:r>
              <a:rPr lang="en-US" sz="800" b="1" dirty="0" smtClean="0"/>
              <a:t>Solution</a:t>
            </a:r>
          </a:p>
          <a:p>
            <a:r>
              <a:rPr lang="en-US" sz="1200" kern="1200" dirty="0" smtClean="0">
                <a:solidFill>
                  <a:schemeClr val="tx1"/>
                </a:solidFill>
                <a:effectLst/>
                <a:latin typeface="+mn-lt"/>
                <a:ea typeface="+mn-ea"/>
                <a:cs typeface="+mn-cs"/>
              </a:rPr>
              <a:t>CSIR-NAL engineers completed the SWS pilot project using Simulink, </a:t>
            </a:r>
            <a:r>
              <a:rPr lang="en-US" sz="1200" kern="1200" dirty="0" err="1" smtClean="0">
                <a:solidFill>
                  <a:schemeClr val="tx1"/>
                </a:solidFill>
                <a:effectLst/>
                <a:latin typeface="+mn-lt"/>
                <a:ea typeface="+mn-ea"/>
                <a:cs typeface="+mn-cs"/>
              </a:rPr>
              <a:t>Stateflow</a:t>
            </a:r>
            <a:r>
              <a:rPr lang="en-US" sz="1200" kern="1200" dirty="0" smtClean="0">
                <a:solidFill>
                  <a:schemeClr val="tx1"/>
                </a:solidFill>
                <a:effectLst/>
                <a:latin typeface="+mn-lt"/>
                <a:ea typeface="+mn-ea"/>
                <a:cs typeface="+mn-cs"/>
              </a:rPr>
              <a:t>®, and Embedded Coder®.</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They designed the SWS in Simulink, using </a:t>
            </a:r>
            <a:r>
              <a:rPr lang="en-US" sz="1200" kern="1200" dirty="0" err="1" smtClean="0">
                <a:solidFill>
                  <a:schemeClr val="tx1"/>
                </a:solidFill>
                <a:effectLst/>
                <a:latin typeface="+mn-lt"/>
                <a:ea typeface="+mn-ea"/>
                <a:cs typeface="+mn-cs"/>
              </a:rPr>
              <a:t>Stateflow</a:t>
            </a:r>
            <a:r>
              <a:rPr lang="en-US" sz="1200" kern="1200" dirty="0" smtClean="0">
                <a:solidFill>
                  <a:schemeClr val="tx1"/>
                </a:solidFill>
                <a:effectLst/>
                <a:latin typeface="+mn-lt"/>
                <a:ea typeface="+mn-ea"/>
                <a:cs typeface="+mn-cs"/>
              </a:rPr>
              <a:t> to model decision logic.</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As they developed the model, they adhered to MathWorks Automotive Advisory Board (MAAB) and DO-178B high-integrity modeling standards. They used the model standards checks in Simulink Verification and Validation™ to ensure compliance with the standards.</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CSIR-NAL engineers used Simulink Design Verifier™ to generate test cases from the Simulink and </a:t>
            </a:r>
            <a:r>
              <a:rPr lang="en-US" sz="1200" kern="1200" dirty="0" err="1" smtClean="0">
                <a:solidFill>
                  <a:schemeClr val="tx1"/>
                </a:solidFill>
                <a:effectLst/>
                <a:latin typeface="+mn-lt"/>
                <a:ea typeface="+mn-ea"/>
                <a:cs typeface="+mn-cs"/>
              </a:rPr>
              <a:t>Stateflow</a:t>
            </a:r>
            <a:r>
              <a:rPr lang="en-US" sz="1200" kern="1200" dirty="0" smtClean="0">
                <a:solidFill>
                  <a:schemeClr val="tx1"/>
                </a:solidFill>
                <a:effectLst/>
                <a:latin typeface="+mn-lt"/>
                <a:ea typeface="+mn-ea"/>
                <a:cs typeface="+mn-cs"/>
              </a:rPr>
              <a:t> model and to perform model coverage analysis while running simulations to execute the tests.</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team generated about 5000 lines of C code from their model using Embedded Coder. For each SWS subsystem, they compared the generated code with the code that they had handwritten for the initial implementation.</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With Simulink Verification and Validation, the engineers linked elements of the SWS model with requirements in Microsoft® Word. The generated code included requirements labels as comments, enabling them to trace requirements to the model and the final code.</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team took advantage of the integration between Simulink and the LDRA tool suite to streamline code coverage analysis and other software-level testing activities, and to establish traceability between the model and test cases.</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Finally, the team used Simulink Report Generator™ to document the model and code coverage results required for certification credit.</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Based on the success of the pilot project, CSIR-NAL plans to use Model-Based Design for future DO-178B and DO-178C Level A projects.</a:t>
            </a:r>
          </a:p>
          <a:p>
            <a:endParaRPr lang="en-US" sz="800" dirty="0" smtClean="0"/>
          </a:p>
          <a:p>
            <a:r>
              <a:rPr lang="en-US" sz="800" b="1" dirty="0" smtClean="0"/>
              <a:t>Results</a:t>
            </a:r>
          </a:p>
          <a:p>
            <a:r>
              <a:rPr lang="en-US" sz="800" dirty="0" smtClean="0"/>
              <a:t>■ </a:t>
            </a:r>
            <a:r>
              <a:rPr lang="en-US" sz="1200" b="1" kern="1200" dirty="0" smtClean="0">
                <a:solidFill>
                  <a:schemeClr val="tx1"/>
                </a:solidFill>
                <a:effectLst/>
                <a:latin typeface="+mn-lt"/>
                <a:ea typeface="+mn-ea"/>
                <a:cs typeface="+mn-cs"/>
              </a:rPr>
              <a:t>Code analysis and design time cut in half.</a:t>
            </a:r>
            <a:r>
              <a:rPr lang="en-US" sz="1200" kern="1200" dirty="0" smtClean="0">
                <a:solidFill>
                  <a:schemeClr val="tx1"/>
                </a:solidFill>
                <a:effectLst/>
                <a:latin typeface="+mn-lt"/>
                <a:ea typeface="+mn-ea"/>
                <a:cs typeface="+mn-cs"/>
              </a:rPr>
              <a:t> “For the SWS pilot project we gathered metrics for comparison with our conventional approach,” says </a:t>
            </a:r>
            <a:r>
              <a:rPr lang="en-US" sz="1200" kern="1200" dirty="0" err="1" smtClean="0">
                <a:solidFill>
                  <a:schemeClr val="tx1"/>
                </a:solidFill>
                <a:effectLst/>
                <a:latin typeface="+mn-lt"/>
                <a:ea typeface="+mn-ea"/>
                <a:cs typeface="+mn-cs"/>
              </a:rPr>
              <a:t>Manju</a:t>
            </a:r>
            <a:r>
              <a:rPr lang="en-US" sz="1200" kern="1200" dirty="0" smtClean="0">
                <a:solidFill>
                  <a:schemeClr val="tx1"/>
                </a:solidFill>
                <a:effectLst/>
                <a:latin typeface="+mn-lt"/>
                <a:ea typeface="+mn-ea"/>
                <a:cs typeface="+mn-cs"/>
              </a:rPr>
              <a:t> Nanda, principal scientist. “In addition to a 75% reduction in the effort needed to upgrade functionality, we saw a 48% reduction in code analysis time and a 50% reduction in design time with Model-Based Design, enabling us to do more with fewer people.”  </a:t>
            </a:r>
            <a:endParaRPr lang="en-US" sz="800" dirty="0" smtClean="0"/>
          </a:p>
          <a:p>
            <a:endParaRPr lang="en-US" sz="800" dirty="0" smtClean="0"/>
          </a:p>
          <a:p>
            <a:r>
              <a:rPr lang="en-US" sz="800" dirty="0" smtClean="0"/>
              <a:t>■ </a:t>
            </a:r>
            <a:r>
              <a:rPr lang="en-US" sz="1200" b="1" kern="1200" dirty="0" smtClean="0">
                <a:solidFill>
                  <a:schemeClr val="tx1"/>
                </a:solidFill>
                <a:effectLst/>
                <a:latin typeface="+mn-lt"/>
                <a:ea typeface="+mn-ea"/>
                <a:cs typeface="+mn-cs"/>
              </a:rPr>
              <a:t>Integrated workflow established.</a:t>
            </a:r>
            <a:r>
              <a:rPr lang="en-US" sz="1200" kern="1200" dirty="0" smtClean="0">
                <a:solidFill>
                  <a:schemeClr val="tx1"/>
                </a:solidFill>
                <a:effectLst/>
                <a:latin typeface="+mn-lt"/>
                <a:ea typeface="+mn-ea"/>
                <a:cs typeface="+mn-cs"/>
              </a:rPr>
              <a:t> “With Model-Based Design we have a well-defined DO-178 workflow that integrates with our existing tools,” says </a:t>
            </a:r>
            <a:r>
              <a:rPr lang="en-US" sz="1200" kern="1200" dirty="0" err="1" smtClean="0">
                <a:solidFill>
                  <a:schemeClr val="tx1"/>
                </a:solidFill>
                <a:effectLst/>
                <a:latin typeface="+mn-lt"/>
                <a:ea typeface="+mn-ea"/>
                <a:cs typeface="+mn-cs"/>
              </a:rPr>
              <a:t>Jayanthi</a:t>
            </a:r>
            <a:r>
              <a:rPr lang="en-US" sz="1200" kern="1200" dirty="0" smtClean="0">
                <a:solidFill>
                  <a:schemeClr val="tx1"/>
                </a:solidFill>
                <a:effectLst/>
                <a:latin typeface="+mn-lt"/>
                <a:ea typeface="+mn-ea"/>
                <a:cs typeface="+mn-cs"/>
              </a:rPr>
              <a:t>. “We can trace requirements in Word or </a:t>
            </a:r>
            <a:r>
              <a:rPr lang="en-US" sz="1200" kern="1200" dirty="0" err="1" smtClean="0">
                <a:solidFill>
                  <a:schemeClr val="tx1"/>
                </a:solidFill>
                <a:effectLst/>
                <a:latin typeface="+mn-lt"/>
                <a:ea typeface="+mn-ea"/>
                <a:cs typeface="+mn-cs"/>
              </a:rPr>
              <a:t>Telelogic</a:t>
            </a:r>
            <a:r>
              <a:rPr lang="en-US" sz="1200" kern="1200" dirty="0" smtClean="0">
                <a:solidFill>
                  <a:schemeClr val="tx1"/>
                </a:solidFill>
                <a:effectLst/>
                <a:latin typeface="+mn-lt"/>
                <a:ea typeface="+mn-ea"/>
                <a:cs typeface="+mn-cs"/>
              </a:rPr>
              <a:t>® DOORS® to Simulink models, generated code, and code-level tests in LDRA. And we can use Simulink Report Generator and DO Qualification Kit for DO-178 certification.” </a:t>
            </a:r>
            <a:endParaRPr lang="en-US" sz="800" dirty="0" smtClean="0"/>
          </a:p>
          <a:p>
            <a:endParaRPr lang="en-US" sz="800" dirty="0" smtClean="0"/>
          </a:p>
          <a:p>
            <a:r>
              <a:rPr lang="en-US" sz="800" dirty="0" smtClean="0"/>
              <a:t>■ </a:t>
            </a:r>
            <a:r>
              <a:rPr lang="en-US" sz="1200" b="1" kern="1200" dirty="0" smtClean="0">
                <a:solidFill>
                  <a:schemeClr val="tx1"/>
                </a:solidFill>
                <a:effectLst/>
                <a:latin typeface="+mn-lt"/>
                <a:ea typeface="+mn-ea"/>
                <a:cs typeface="+mn-cs"/>
              </a:rPr>
              <a:t>Consistent, high-quality code generated.</a:t>
            </a:r>
            <a:r>
              <a:rPr lang="en-US" sz="1200" kern="1200" dirty="0" smtClean="0">
                <a:solidFill>
                  <a:schemeClr val="tx1"/>
                </a:solidFill>
                <a:effectLst/>
                <a:latin typeface="+mn-lt"/>
                <a:ea typeface="+mn-ea"/>
                <a:cs typeface="+mn-cs"/>
              </a:rPr>
              <a:t> “The code generated with Embedded Coder was as good as our handwritten code, and often more compact as well,” says </a:t>
            </a:r>
            <a:r>
              <a:rPr lang="en-US" sz="1200" kern="1200" dirty="0" err="1" smtClean="0">
                <a:solidFill>
                  <a:schemeClr val="tx1"/>
                </a:solidFill>
                <a:effectLst/>
                <a:latin typeface="+mn-lt"/>
                <a:ea typeface="+mn-ea"/>
                <a:cs typeface="+mn-cs"/>
              </a:rPr>
              <a:t>Jayanthi</a:t>
            </a:r>
            <a:r>
              <a:rPr lang="en-US" sz="1200" kern="1200" dirty="0" smtClean="0">
                <a:solidFill>
                  <a:schemeClr val="tx1"/>
                </a:solidFill>
                <a:effectLst/>
                <a:latin typeface="+mn-lt"/>
                <a:ea typeface="+mn-ea"/>
                <a:cs typeface="+mn-cs"/>
              </a:rPr>
              <a:t>. “We can trace the code back to our model and requirements, and because it was generated from our model, it was more consistent and significantly easier to maintain than handwritten code.”</a:t>
            </a:r>
          </a:p>
          <a:p>
            <a:endParaRPr lang="en-US" sz="700" b="0" i="1" dirty="0" smtClean="0">
              <a:solidFill>
                <a:srgbClr val="154F8F"/>
              </a:solidFill>
            </a:endParaRPr>
          </a:p>
          <a:p>
            <a:r>
              <a:rPr lang="en-US" sz="700" b="0" i="1" dirty="0" smtClean="0">
                <a:solidFill>
                  <a:srgbClr val="154F8F"/>
                </a:solidFill>
              </a:rPr>
              <a:t>Learn more about CSIR-National Aerospace Laboratories: www.nal.res.in </a:t>
            </a:r>
          </a:p>
          <a:p>
            <a:pPr eaLnBrk="1" hangingPunct="1"/>
            <a:endParaRPr lang="en-US" sz="700" b="0" i="1" dirty="0" smtClean="0">
              <a:solidFill>
                <a:srgbClr val="154F8F"/>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Slide Image Placeholder 1"/>
          <p:cNvSpPr>
            <a:spLocks noGrp="1" noRot="1" noChangeAspect="1" noTextEdit="1"/>
          </p:cNvSpPr>
          <p:nvPr>
            <p:ph type="sldImg"/>
          </p:nvPr>
        </p:nvSpPr>
        <p:spPr bwMode="auto">
          <a:xfrm>
            <a:off x="1219200" y="525463"/>
            <a:ext cx="4419600" cy="3314700"/>
          </a:xfrm>
          <a:noFill/>
          <a:ln>
            <a:solidFill>
              <a:srgbClr val="000000"/>
            </a:solidFill>
            <a:miter lim="800000"/>
            <a:headEnd/>
            <a:tailEnd/>
          </a:ln>
        </p:spPr>
      </p:sp>
      <p:sp>
        <p:nvSpPr>
          <p:cNvPr id="41987" name="Notes Placeholder 2"/>
          <p:cNvSpPr>
            <a:spLocks noGrp="1"/>
          </p:cNvSpPr>
          <p:nvPr>
            <p:ph type="body" idx="1"/>
          </p:nvPr>
        </p:nvSpPr>
        <p:spPr>
          <a:ln/>
        </p:spPr>
        <p:txBody>
          <a:bodyPr>
            <a:normAutofit fontScale="92500" lnSpcReduction="20000"/>
          </a:bodyPr>
          <a:lstStyle/>
          <a:p>
            <a:pPr eaLnBrk="1" hangingPunct="1">
              <a:defRPr/>
            </a:pPr>
            <a:endParaRPr lang="de-DE" dirty="0" smtClean="0">
              <a:latin typeface="Times"/>
            </a:endParaRPr>
          </a:p>
        </p:txBody>
      </p:sp>
      <p:sp>
        <p:nvSpPr>
          <p:cNvPr id="41988" name="Footer Placeholder 3"/>
          <p:cNvSpPr>
            <a:spLocks noGrp="1"/>
          </p:cNvSpPr>
          <p:nvPr>
            <p:ph type="ftr" sz="quarter" idx="4"/>
          </p:nvPr>
        </p:nvSpPr>
        <p:spPr bwMode="auto">
          <a:ln>
            <a:miter lim="800000"/>
            <a:headEnd/>
            <a:tailEnd/>
          </a:ln>
        </p:spPr>
        <p:txBody>
          <a:bodyPr lIns="91413" tIns="45706" rIns="91413" bIns="45706"/>
          <a:lstStyle/>
          <a:p>
            <a:pPr>
              <a:defRPr/>
            </a:pPr>
            <a:r>
              <a:rPr lang="en-US">
                <a:solidFill>
                  <a:prstClr val="black"/>
                </a:solidFill>
              </a:rPr>
              <a:t>The MathWorks</a:t>
            </a:r>
          </a:p>
        </p:txBody>
      </p:sp>
      <p:sp>
        <p:nvSpPr>
          <p:cNvPr id="41989" name="Slide Number Placeholder 4"/>
          <p:cNvSpPr>
            <a:spLocks noGrp="1"/>
          </p:cNvSpPr>
          <p:nvPr>
            <p:ph type="sldNum" sz="quarter" idx="5"/>
          </p:nvPr>
        </p:nvSpPr>
        <p:spPr/>
        <p:txBody>
          <a:bodyPr/>
          <a:lstStyle/>
          <a:p>
            <a:pPr>
              <a:defRPr/>
            </a:pPr>
            <a:fld id="{156F5F3B-3063-4A1C-9A75-BC033D7271B5}" type="slidenum">
              <a:rPr lang="en-US">
                <a:solidFill>
                  <a:prstClr val="black"/>
                </a:solidFill>
              </a:rPr>
              <a:pPr>
                <a:defRPr/>
              </a:pPr>
              <a:t>20</a:t>
            </a:fld>
            <a:endParaRPr lang="en-US">
              <a:solidFill>
                <a:prstClr val="black"/>
              </a:solidFill>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7"/>
          <p:cNvSpPr>
            <a:spLocks noGrp="1" noChangeArrowheads="1"/>
          </p:cNvSpPr>
          <p:nvPr>
            <p:ph type="sldNum" sz="quarter" idx="5"/>
          </p:nvPr>
        </p:nvSpPr>
        <p:spPr>
          <a:noFill/>
        </p:spPr>
        <p:txBody>
          <a:bodyPr/>
          <a:lstStyle/>
          <a:p>
            <a:fld id="{56D899E5-BFF2-48F2-93E6-5841A2343F64}" type="slidenum">
              <a:rPr lang="en-US" smtClean="0"/>
              <a:pPr/>
              <a:t>116</a:t>
            </a:fld>
            <a:endParaRPr lang="en-US" smtClean="0"/>
          </a:p>
        </p:txBody>
      </p:sp>
      <p:sp>
        <p:nvSpPr>
          <p:cNvPr id="5123" name="Rectangle 2"/>
          <p:cNvSpPr>
            <a:spLocks noGrp="1" noRot="1" noChangeAspect="1" noChangeArrowheads="1" noTextEdit="1"/>
          </p:cNvSpPr>
          <p:nvPr>
            <p:ph type="sldImg"/>
          </p:nvPr>
        </p:nvSpPr>
        <p:spPr>
          <a:xfrm>
            <a:off x="1146175" y="685800"/>
            <a:ext cx="4570413" cy="3427413"/>
          </a:xfrm>
          <a:ln/>
        </p:spPr>
      </p:sp>
      <p:sp>
        <p:nvSpPr>
          <p:cNvPr id="5124" name="Rectangle 3"/>
          <p:cNvSpPr>
            <a:spLocks noGrp="1" noChangeArrowheads="1"/>
          </p:cNvSpPr>
          <p:nvPr>
            <p:ph type="body" idx="1"/>
          </p:nvPr>
        </p:nvSpPr>
        <p:spPr>
          <a:xfrm>
            <a:off x="912813" y="4341813"/>
            <a:ext cx="5032375" cy="4116387"/>
          </a:xfrm>
          <a:noFill/>
          <a:ln/>
        </p:spPr>
        <p:txBody>
          <a:bodyPr/>
          <a:lstStyle/>
          <a:p>
            <a:pPr eaLnBrk="1" hangingPunct="1"/>
            <a:r>
              <a:rPr lang="en-US" b="1" dirty="0" smtClean="0">
                <a:latin typeface="Verdana" pitchFamily="34" charset="0"/>
              </a:rPr>
              <a:t>Industries: </a:t>
            </a:r>
            <a:r>
              <a:rPr lang="en-US" sz="1200" b="0" i="0" u="none" strike="noStrike" kern="1200" baseline="0" dirty="0" smtClean="0">
                <a:solidFill>
                  <a:schemeClr val="tx1"/>
                </a:solidFill>
                <a:latin typeface="Verdana" pitchFamily="34" charset="0"/>
                <a:ea typeface="Verdana" pitchFamily="34" charset="0"/>
                <a:cs typeface="Verdana" pitchFamily="34" charset="0"/>
              </a:rPr>
              <a:t>Aerospace and defense</a:t>
            </a:r>
            <a:endParaRPr lang="en-US" b="0" dirty="0" smtClean="0">
              <a:latin typeface="Verdana" pitchFamily="34" charset="0"/>
              <a:ea typeface="Verdana" pitchFamily="34" charset="0"/>
              <a:cs typeface="Verdana" pitchFamily="34" charset="0"/>
            </a:endParaRPr>
          </a:p>
          <a:p>
            <a:pPr eaLnBrk="1" hangingPunct="1"/>
            <a:r>
              <a:rPr lang="en-US" b="1" dirty="0" smtClean="0">
                <a:latin typeface="Verdana" pitchFamily="34" charset="0"/>
              </a:rPr>
              <a:t>Application Areas:</a:t>
            </a:r>
            <a:r>
              <a:rPr lang="en-US" b="0" baseline="0" dirty="0" smtClean="0">
                <a:latin typeface="Verdana" pitchFamily="34" charset="0"/>
              </a:rPr>
              <a:t> </a:t>
            </a:r>
            <a:r>
              <a:rPr lang="en-US" sz="1200" kern="1200" dirty="0" smtClean="0">
                <a:solidFill>
                  <a:schemeClr val="tx1"/>
                </a:solidFill>
                <a:effectLst/>
                <a:latin typeface="Verdana" pitchFamily="34" charset="0"/>
                <a:ea typeface="Verdana" pitchFamily="34" charset="0"/>
                <a:cs typeface="Verdana" pitchFamily="34" charset="0"/>
              </a:rPr>
              <a:t>Embedded systems, Control systems</a:t>
            </a:r>
          </a:p>
          <a:p>
            <a:pPr eaLnBrk="1" hangingPunct="1"/>
            <a:r>
              <a:rPr lang="en-US" b="1" dirty="0" smtClean="0">
                <a:latin typeface="Verdana" pitchFamily="34" charset="0"/>
              </a:rPr>
              <a:t>Capabilities</a:t>
            </a:r>
            <a:r>
              <a:rPr lang="en-US" b="0" dirty="0" smtClean="0">
                <a:latin typeface="Verdana" pitchFamily="34" charset="0"/>
              </a:rPr>
              <a:t>: </a:t>
            </a:r>
            <a:r>
              <a:rPr lang="en-US" sz="1200" kern="1200" dirty="0" smtClean="0">
                <a:solidFill>
                  <a:schemeClr val="tx1"/>
                </a:solidFill>
                <a:effectLst/>
                <a:latin typeface="Verdana" pitchFamily="34" charset="0"/>
                <a:ea typeface="Verdana" pitchFamily="34" charset="0"/>
                <a:cs typeface="Verdana" pitchFamily="34" charset="0"/>
              </a:rPr>
              <a:t>Algorithm development, System design and simulation, Embedded code generation, Verification, validation, and test</a:t>
            </a:r>
            <a:endParaRPr lang="en-US" dirty="0" smtClean="0">
              <a:latin typeface="Verdana" pitchFamily="34" charset="0"/>
              <a:ea typeface="Verdana" pitchFamily="34" charset="0"/>
              <a:cs typeface="Verdana" pitchFamily="34" charset="0"/>
            </a:endParaRPr>
          </a:p>
          <a:p>
            <a:pPr eaLnBrk="1" hangingPunct="1"/>
            <a:r>
              <a:rPr lang="en-US" b="1" dirty="0" smtClean="0">
                <a:latin typeface="Verdana" pitchFamily="34" charset="0"/>
              </a:rPr>
              <a:t>Products Used: </a:t>
            </a:r>
            <a:r>
              <a:rPr lang="en-US" sz="1200" kern="1200" dirty="0" smtClean="0">
                <a:solidFill>
                  <a:schemeClr val="tx1"/>
                </a:solidFill>
                <a:effectLst/>
                <a:latin typeface="Verdana" pitchFamily="34" charset="0"/>
                <a:ea typeface="Verdana" pitchFamily="34" charset="0"/>
                <a:cs typeface="Verdana" pitchFamily="34" charset="0"/>
              </a:rPr>
              <a:t>Simulink, DO </a:t>
            </a:r>
            <a:r>
              <a:rPr lang="en-US" sz="1200" kern="1200" smtClean="0">
                <a:solidFill>
                  <a:schemeClr val="tx1"/>
                </a:solidFill>
                <a:effectLst/>
                <a:latin typeface="Verdana" pitchFamily="34" charset="0"/>
                <a:ea typeface="Verdana" pitchFamily="34" charset="0"/>
                <a:cs typeface="Verdana" pitchFamily="34" charset="0"/>
              </a:rPr>
              <a:t>Qualification Kit, </a:t>
            </a:r>
            <a:r>
              <a:rPr lang="en-US" sz="1200" kern="1200" dirty="0" smtClean="0">
                <a:solidFill>
                  <a:schemeClr val="tx1"/>
                </a:solidFill>
                <a:effectLst/>
                <a:latin typeface="Verdana" pitchFamily="34" charset="0"/>
                <a:ea typeface="Verdana" pitchFamily="34" charset="0"/>
                <a:cs typeface="Verdana" pitchFamily="34" charset="0"/>
              </a:rPr>
              <a:t>Embedded Coder, </a:t>
            </a:r>
            <a:r>
              <a:rPr lang="en-US" sz="1200" kern="1200" dirty="0" err="1" smtClean="0">
                <a:solidFill>
                  <a:schemeClr val="tx1"/>
                </a:solidFill>
                <a:effectLst/>
                <a:latin typeface="Verdana" pitchFamily="34" charset="0"/>
                <a:ea typeface="Verdana" pitchFamily="34" charset="0"/>
                <a:cs typeface="Verdana" pitchFamily="34" charset="0"/>
              </a:rPr>
              <a:t>Polyspace</a:t>
            </a:r>
            <a:r>
              <a:rPr lang="en-US" sz="1200" kern="1200" dirty="0" smtClean="0">
                <a:solidFill>
                  <a:schemeClr val="tx1"/>
                </a:solidFill>
                <a:effectLst/>
                <a:latin typeface="Verdana" pitchFamily="34" charset="0"/>
                <a:ea typeface="Verdana" pitchFamily="34" charset="0"/>
                <a:cs typeface="Verdana" pitchFamily="34" charset="0"/>
              </a:rPr>
              <a:t> Bug</a:t>
            </a:r>
            <a:r>
              <a:rPr lang="en-US" sz="1200" kern="1200" baseline="0" dirty="0" smtClean="0">
                <a:solidFill>
                  <a:schemeClr val="tx1"/>
                </a:solidFill>
                <a:effectLst/>
                <a:latin typeface="Verdana" pitchFamily="34" charset="0"/>
                <a:ea typeface="Verdana" pitchFamily="34" charset="0"/>
                <a:cs typeface="Verdana" pitchFamily="34" charset="0"/>
              </a:rPr>
              <a:t> Finder, </a:t>
            </a:r>
            <a:r>
              <a:rPr lang="en-US" sz="1200" kern="1200" baseline="0" dirty="0" err="1" smtClean="0">
                <a:solidFill>
                  <a:schemeClr val="tx1"/>
                </a:solidFill>
                <a:effectLst/>
                <a:latin typeface="Verdana" pitchFamily="34" charset="0"/>
                <a:ea typeface="Verdana" pitchFamily="34" charset="0"/>
                <a:cs typeface="Verdana" pitchFamily="34" charset="0"/>
              </a:rPr>
              <a:t>Polyspace</a:t>
            </a:r>
            <a:r>
              <a:rPr lang="en-US" sz="1200" kern="1200" baseline="0" dirty="0" smtClean="0">
                <a:solidFill>
                  <a:schemeClr val="tx1"/>
                </a:solidFill>
                <a:effectLst/>
                <a:latin typeface="Verdana" pitchFamily="34" charset="0"/>
                <a:ea typeface="Verdana" pitchFamily="34" charset="0"/>
                <a:cs typeface="Verdana" pitchFamily="34" charset="0"/>
              </a:rPr>
              <a:t> Code </a:t>
            </a:r>
            <a:r>
              <a:rPr lang="en-US" sz="1200" kern="1200" baseline="0" dirty="0" err="1" smtClean="0">
                <a:solidFill>
                  <a:schemeClr val="tx1"/>
                </a:solidFill>
                <a:effectLst/>
                <a:latin typeface="Verdana" pitchFamily="34" charset="0"/>
                <a:ea typeface="Verdana" pitchFamily="34" charset="0"/>
                <a:cs typeface="Verdana" pitchFamily="34" charset="0"/>
              </a:rPr>
              <a:t>Prover</a:t>
            </a:r>
            <a:r>
              <a:rPr lang="en-US" sz="1200" kern="1200" baseline="0" dirty="0" smtClean="0">
                <a:solidFill>
                  <a:schemeClr val="tx1"/>
                </a:solidFill>
                <a:effectLst/>
                <a:latin typeface="Verdana" pitchFamily="34" charset="0"/>
                <a:ea typeface="Verdana" pitchFamily="34" charset="0"/>
                <a:cs typeface="Verdana" pitchFamily="34" charset="0"/>
              </a:rPr>
              <a:t>, Simulink Report Generator, Simulink Verification and Validation, </a:t>
            </a:r>
            <a:r>
              <a:rPr lang="en-US" sz="1200" kern="1200" baseline="0" dirty="0" err="1" smtClean="0">
                <a:solidFill>
                  <a:schemeClr val="tx1"/>
                </a:solidFill>
                <a:effectLst/>
                <a:latin typeface="Verdana" pitchFamily="34" charset="0"/>
                <a:ea typeface="Verdana" pitchFamily="34" charset="0"/>
                <a:cs typeface="Verdana" pitchFamily="34" charset="0"/>
              </a:rPr>
              <a:t>Stateflow</a:t>
            </a:r>
            <a:endParaRPr lang="en-US" dirty="0" smtClean="0">
              <a:latin typeface="Verdana" pitchFamily="34" charset="0"/>
              <a:ea typeface="Verdana" pitchFamily="34" charset="0"/>
              <a:cs typeface="Verdana" pitchFamily="34" charset="0"/>
            </a:endParaRPr>
          </a:p>
          <a:p>
            <a:pPr eaLnBrk="1" hangingPunct="1"/>
            <a:r>
              <a:rPr lang="en-US" b="1" dirty="0" smtClean="0">
                <a:latin typeface="Verdana" pitchFamily="34" charset="0"/>
              </a:rPr>
              <a:t>Country:</a:t>
            </a:r>
            <a:r>
              <a:rPr lang="en-US" b="0" baseline="0" dirty="0" smtClean="0">
                <a:latin typeface="Verdana" pitchFamily="34" charset="0"/>
              </a:rPr>
              <a:t> Italy</a:t>
            </a:r>
            <a:endParaRPr lang="en-US" dirty="0" smtClean="0">
              <a:latin typeface="Verdana" pitchFamily="34" charset="0"/>
            </a:endParaRPr>
          </a:p>
          <a:p>
            <a:endParaRPr lang="en-US" sz="1200" b="1"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dirty="0" err="1" smtClean="0">
                <a:solidFill>
                  <a:schemeClr val="tx1"/>
                </a:solidFill>
                <a:effectLst/>
                <a:latin typeface="+mn-lt"/>
                <a:ea typeface="+mn-ea"/>
                <a:cs typeface="+mn-cs"/>
              </a:rPr>
              <a:t>Alenia</a:t>
            </a:r>
            <a:r>
              <a:rPr lang="en-US" sz="1200" b="1" kern="1200" dirty="0" smtClean="0">
                <a:solidFill>
                  <a:schemeClr val="tx1"/>
                </a:solidFill>
                <a:effectLst/>
                <a:latin typeface="+mn-lt"/>
                <a:ea typeface="+mn-ea"/>
                <a:cs typeface="+mn-cs"/>
              </a:rPr>
              <a:t> </a:t>
            </a:r>
            <a:r>
              <a:rPr lang="en-US" sz="1200" b="1" kern="1200" dirty="0" err="1" smtClean="0">
                <a:solidFill>
                  <a:schemeClr val="tx1"/>
                </a:solidFill>
                <a:effectLst/>
                <a:latin typeface="+mn-lt"/>
                <a:ea typeface="+mn-ea"/>
                <a:cs typeface="+mn-cs"/>
              </a:rPr>
              <a:t>Aermacchi</a:t>
            </a:r>
            <a:r>
              <a:rPr lang="en-US" sz="1200" b="1" kern="1200" dirty="0" smtClean="0">
                <a:solidFill>
                  <a:schemeClr val="tx1"/>
                </a:solidFill>
                <a:effectLst/>
                <a:latin typeface="+mn-lt"/>
                <a:ea typeface="+mn-ea"/>
                <a:cs typeface="+mn-cs"/>
              </a:rPr>
              <a:t> Develops Autopilot Software for DO-178B Level A Certification</a:t>
            </a:r>
            <a:endParaRPr lang="en-US" sz="800" b="1"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With flight characteristics similar to the latest fighter aircraft, the </a:t>
            </a:r>
            <a:r>
              <a:rPr lang="en-US" sz="1200" kern="1200" dirty="0" err="1" smtClean="0">
                <a:solidFill>
                  <a:schemeClr val="tx1"/>
                </a:solidFill>
                <a:effectLst/>
                <a:latin typeface="+mn-lt"/>
                <a:ea typeface="+mn-ea"/>
                <a:cs typeface="+mn-cs"/>
              </a:rPr>
              <a:t>Alenia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Aermacchi</a:t>
            </a:r>
            <a:r>
              <a:rPr lang="en-US" sz="1200" kern="1200" dirty="0" smtClean="0">
                <a:solidFill>
                  <a:schemeClr val="tx1"/>
                </a:solidFill>
                <a:effectLst/>
                <a:latin typeface="+mn-lt"/>
                <a:ea typeface="+mn-ea"/>
                <a:cs typeface="+mn-cs"/>
              </a:rPr>
              <a:t> M-346 enables pilots to train safely in an aircraft with low life-cycle costs. Equipped with four redundant computers, the M-346 flight control system (FCS) supports fly-by-wire control and advanced autopilot capabilities. </a:t>
            </a:r>
          </a:p>
          <a:p>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err="1" smtClean="0">
                <a:solidFill>
                  <a:schemeClr val="tx1"/>
                </a:solidFill>
                <a:effectLst/>
                <a:latin typeface="+mn-lt"/>
                <a:ea typeface="+mn-ea"/>
                <a:cs typeface="+mn-cs"/>
              </a:rPr>
              <a:t>Alenia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Aermacchi</a:t>
            </a:r>
            <a:r>
              <a:rPr lang="en-US" sz="1200" kern="1200" dirty="0" smtClean="0">
                <a:solidFill>
                  <a:schemeClr val="tx1"/>
                </a:solidFill>
                <a:effectLst/>
                <a:latin typeface="+mn-lt"/>
                <a:ea typeface="+mn-ea"/>
                <a:cs typeface="+mn-cs"/>
              </a:rPr>
              <a:t> used Model-Based Design to develop the autopilot software and certify it to DO-178B Level A. </a:t>
            </a:r>
          </a:p>
          <a:p>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“With Model-Based Design, everything is linked,” says </a:t>
            </a:r>
            <a:r>
              <a:rPr lang="en-US" sz="1200" kern="1200" dirty="0" err="1" smtClean="0">
                <a:solidFill>
                  <a:schemeClr val="tx1"/>
                </a:solidFill>
                <a:effectLst/>
                <a:latin typeface="+mn-lt"/>
                <a:ea typeface="+mn-ea"/>
                <a:cs typeface="+mn-cs"/>
              </a:rPr>
              <a:t>Massimiliano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Campagnoli</a:t>
            </a:r>
            <a:r>
              <a:rPr lang="en-US" sz="1200" kern="1200" dirty="0" smtClean="0">
                <a:solidFill>
                  <a:schemeClr val="tx1"/>
                </a:solidFill>
                <a:effectLst/>
                <a:latin typeface="+mn-lt"/>
                <a:ea typeface="+mn-ea"/>
                <a:cs typeface="+mn-cs"/>
              </a:rPr>
              <a:t>, FCS Application Software Team Leader at </a:t>
            </a:r>
            <a:r>
              <a:rPr lang="en-US" sz="1200" kern="1200" dirty="0" err="1" smtClean="0">
                <a:solidFill>
                  <a:schemeClr val="tx1"/>
                </a:solidFill>
                <a:effectLst/>
                <a:latin typeface="+mn-lt"/>
                <a:ea typeface="+mn-ea"/>
                <a:cs typeface="+mn-cs"/>
              </a:rPr>
              <a:t>Alenia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Aermacchi</a:t>
            </a:r>
            <a:r>
              <a:rPr lang="en-US" sz="1200" kern="1200" dirty="0" smtClean="0">
                <a:solidFill>
                  <a:schemeClr val="tx1"/>
                </a:solidFill>
                <a:effectLst/>
                <a:latin typeface="+mn-lt"/>
                <a:ea typeface="+mn-ea"/>
                <a:cs typeface="+mn-cs"/>
              </a:rPr>
              <a:t>. “Our Simulink system model is executable, enabling early validation of requirements. That same model, updated to be compliant with DO-178B modeling standards, is used to generate flight code.”</a:t>
            </a:r>
          </a:p>
          <a:p>
            <a:endParaRPr lang="en-US" sz="800" dirty="0" smtClean="0"/>
          </a:p>
          <a:p>
            <a:r>
              <a:rPr lang="en-US" sz="800" b="1" dirty="0" smtClean="0"/>
              <a:t>Challenge</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Because the M-346 autopilot system was the first the engineering team had developed, a principal objective was to quickly identify problems and incorporate feedback from test pilots. The final autopilot software required DO-178B Level A certification.</a:t>
            </a:r>
          </a:p>
          <a:p>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team decided to pursue a development approach along two paths: experimental and certification. For the experimental path, they would focus on rapid development using the less rigorous DO-178B Level D standards and adopt architectural solutions to safeguard overall system reliability and safety. For the certification path, they would reuse and refine the experimental version of the design to develop software for full DO-178B Level A certification.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err="1" smtClean="0">
                <a:solidFill>
                  <a:schemeClr val="tx1"/>
                </a:solidFill>
                <a:effectLst/>
                <a:latin typeface="+mn-lt"/>
                <a:ea typeface="+mn-ea"/>
                <a:cs typeface="+mn-cs"/>
              </a:rPr>
              <a:t>Alenia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Aermacchi</a:t>
            </a:r>
            <a:r>
              <a:rPr lang="en-US" sz="1200" kern="1200" dirty="0" smtClean="0">
                <a:solidFill>
                  <a:schemeClr val="tx1"/>
                </a:solidFill>
                <a:effectLst/>
                <a:latin typeface="+mn-lt"/>
                <a:ea typeface="+mn-ea"/>
                <a:cs typeface="+mn-cs"/>
              </a:rPr>
              <a:t> needed a development environment that would support the activities and objectives of both paths, including design simulation, requirements traceability, model coverage analysis, code generation and analysis, and report generation.</a:t>
            </a:r>
          </a:p>
          <a:p>
            <a:endParaRPr lang="en-US" sz="800" dirty="0" smtClean="0"/>
          </a:p>
          <a:p>
            <a:pPr lvl="2"/>
            <a:r>
              <a:rPr lang="en-US" sz="800" i="1" dirty="0" smtClean="0"/>
              <a:t>“</a:t>
            </a:r>
            <a:r>
              <a:rPr lang="en-US" i="1" dirty="0" smtClean="0"/>
              <a:t>For us, a key advantage of Model-Based Design is the ability to concentrate on design </a:t>
            </a:r>
            <a:r>
              <a:rPr lang="en-US" i="1" smtClean="0"/>
              <a:t>and development instead </a:t>
            </a:r>
            <a:r>
              <a:rPr lang="en-US" i="1" dirty="0" smtClean="0"/>
              <a:t>of low-level coding, verification, and certification tasks. The result is higher quality, DO-178B</a:t>
            </a:r>
            <a:r>
              <a:rPr lang="en-US" i="1" baseline="0" dirty="0" smtClean="0"/>
              <a:t> </a:t>
            </a:r>
            <a:r>
              <a:rPr lang="en-US" i="1" dirty="0" smtClean="0"/>
              <a:t>certified software, and faster iterations.”</a:t>
            </a:r>
            <a:endParaRPr lang="en-US" sz="800" b="0" i="1" dirty="0" smtClean="0"/>
          </a:p>
          <a:p>
            <a:pPr lvl="2"/>
            <a:r>
              <a:rPr lang="en-US" sz="800" i="1" dirty="0" smtClean="0"/>
              <a:t>- </a:t>
            </a:r>
            <a:r>
              <a:rPr lang="en-US" sz="1200" b="0" i="1" u="none" strike="noStrike" kern="1200" baseline="0" dirty="0" err="1" smtClean="0">
                <a:solidFill>
                  <a:schemeClr val="tx1"/>
                </a:solidFill>
                <a:latin typeface="+mn-lt"/>
                <a:ea typeface="+mn-ea"/>
                <a:cs typeface="+mn-cs"/>
              </a:rPr>
              <a:t>Massimiliano</a:t>
            </a:r>
            <a:r>
              <a:rPr lang="en-US" sz="1200" b="0" i="1" u="none" strike="noStrike" kern="1200" baseline="0" dirty="0" smtClean="0">
                <a:solidFill>
                  <a:schemeClr val="tx1"/>
                </a:solidFill>
                <a:latin typeface="+mn-lt"/>
                <a:ea typeface="+mn-ea"/>
                <a:cs typeface="+mn-cs"/>
              </a:rPr>
              <a:t> </a:t>
            </a:r>
            <a:r>
              <a:rPr lang="en-US" sz="1200" b="0" i="1" u="none" strike="noStrike" kern="1200" baseline="0" dirty="0" err="1" smtClean="0">
                <a:solidFill>
                  <a:schemeClr val="tx1"/>
                </a:solidFill>
                <a:latin typeface="+mn-lt"/>
                <a:ea typeface="+mn-ea"/>
                <a:cs typeface="+mn-cs"/>
              </a:rPr>
              <a:t>Campagnoli</a:t>
            </a:r>
            <a:r>
              <a:rPr lang="en-US" sz="1200" b="0" i="1" u="none" strike="noStrike" kern="1200" baseline="0" dirty="0" smtClean="0">
                <a:solidFill>
                  <a:schemeClr val="tx1"/>
                </a:solidFill>
                <a:latin typeface="+mn-lt"/>
                <a:ea typeface="+mn-ea"/>
                <a:cs typeface="+mn-cs"/>
              </a:rPr>
              <a:t>, </a:t>
            </a:r>
            <a:r>
              <a:rPr lang="en-US" sz="1200" b="0" i="1" u="none" strike="noStrike" kern="1200" baseline="0" dirty="0" err="1" smtClean="0">
                <a:solidFill>
                  <a:schemeClr val="tx1"/>
                </a:solidFill>
                <a:latin typeface="+mn-lt"/>
                <a:ea typeface="+mn-ea"/>
                <a:cs typeface="+mn-cs"/>
              </a:rPr>
              <a:t>Alenia</a:t>
            </a:r>
            <a:r>
              <a:rPr lang="en-US" sz="1200" b="0" i="1" u="none" strike="noStrike" kern="1200" baseline="0" dirty="0" smtClean="0">
                <a:solidFill>
                  <a:schemeClr val="tx1"/>
                </a:solidFill>
                <a:latin typeface="+mn-lt"/>
                <a:ea typeface="+mn-ea"/>
                <a:cs typeface="+mn-cs"/>
              </a:rPr>
              <a:t> </a:t>
            </a:r>
            <a:r>
              <a:rPr lang="en-US" sz="1200" b="0" i="1" u="none" strike="noStrike" kern="1200" baseline="0" dirty="0" err="1" smtClean="0">
                <a:solidFill>
                  <a:schemeClr val="tx1"/>
                </a:solidFill>
                <a:latin typeface="+mn-lt"/>
                <a:ea typeface="+mn-ea"/>
                <a:cs typeface="+mn-cs"/>
              </a:rPr>
              <a:t>Aermacchi</a:t>
            </a:r>
            <a:r>
              <a:rPr lang="en-US" sz="1200" b="0" i="1" u="none" strike="noStrike" kern="1200" baseline="0" dirty="0" smtClean="0">
                <a:solidFill>
                  <a:schemeClr val="tx1"/>
                </a:solidFill>
                <a:latin typeface="+mn-lt"/>
                <a:ea typeface="+mn-ea"/>
                <a:cs typeface="+mn-cs"/>
              </a:rPr>
              <a:t> </a:t>
            </a:r>
            <a:endParaRPr lang="en-US" sz="800" i="1" dirty="0" smtClean="0"/>
          </a:p>
          <a:p>
            <a:endParaRPr lang="en-US" sz="800" dirty="0" smtClean="0"/>
          </a:p>
          <a:p>
            <a:r>
              <a:rPr lang="en-US" sz="800" b="1" dirty="0" smtClean="0"/>
              <a:t>Solution</a:t>
            </a:r>
          </a:p>
          <a:p>
            <a:r>
              <a:rPr lang="en-US" sz="1200" kern="1200" dirty="0" err="1" smtClean="0">
                <a:solidFill>
                  <a:schemeClr val="tx1"/>
                </a:solidFill>
                <a:effectLst/>
                <a:latin typeface="+mn-lt"/>
                <a:ea typeface="+mn-ea"/>
                <a:cs typeface="+mn-cs"/>
              </a:rPr>
              <a:t>Alenia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Aermacchi</a:t>
            </a:r>
            <a:r>
              <a:rPr lang="en-US" sz="1200" kern="1200" dirty="0" smtClean="0">
                <a:solidFill>
                  <a:schemeClr val="tx1"/>
                </a:solidFill>
                <a:effectLst/>
                <a:latin typeface="+mn-lt"/>
                <a:ea typeface="+mn-ea"/>
                <a:cs typeface="+mn-cs"/>
              </a:rPr>
              <a:t> engineers developed the autopilot software for the M-346 using Model-Based Design with Simulink®. </a:t>
            </a:r>
          </a:p>
          <a:p>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A team of system and control engineers developed a system model in Simulink and </a:t>
            </a:r>
            <a:r>
              <a:rPr lang="en-US" sz="1200" kern="1200" dirty="0" err="1" smtClean="0">
                <a:solidFill>
                  <a:schemeClr val="tx1"/>
                </a:solidFill>
                <a:effectLst/>
                <a:latin typeface="+mn-lt"/>
                <a:ea typeface="+mn-ea"/>
                <a:cs typeface="+mn-cs"/>
              </a:rPr>
              <a:t>Stateflow</a:t>
            </a:r>
            <a:r>
              <a:rPr lang="en-US" sz="1200" kern="1200" dirty="0" smtClean="0">
                <a:solidFill>
                  <a:schemeClr val="tx1"/>
                </a:solidFill>
                <a:effectLst/>
                <a:latin typeface="+mn-lt"/>
                <a:ea typeface="+mn-ea"/>
                <a:cs typeface="+mn-cs"/>
              </a:rPr>
              <a:t>® for ARP-4754, using </a:t>
            </a:r>
            <a:r>
              <a:rPr lang="en-US" sz="1200" kern="1200" dirty="0" err="1" smtClean="0">
                <a:solidFill>
                  <a:schemeClr val="tx1"/>
                </a:solidFill>
                <a:effectLst/>
                <a:latin typeface="+mn-lt"/>
                <a:ea typeface="+mn-ea"/>
                <a:cs typeface="+mn-cs"/>
              </a:rPr>
              <a:t>Stateflow</a:t>
            </a:r>
            <a:r>
              <a:rPr lang="en-US" sz="1200" kern="1200" dirty="0" smtClean="0">
                <a:solidFill>
                  <a:schemeClr val="tx1"/>
                </a:solidFill>
                <a:effectLst/>
                <a:latin typeface="+mn-lt"/>
                <a:ea typeface="+mn-ea"/>
                <a:cs typeface="+mn-cs"/>
              </a:rPr>
              <a:t> to define the six primary autopilot states, the transitions between them, and other control logic. They ran simulations to validate the system behavior.</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team elaborated the system model to create the autopilot software model, optimizing it to improve performance and incorporating modeling and safety standards to satisfy certification constraints.</a:t>
            </a:r>
          </a:p>
          <a:p>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They ran additional simulations on the software model and ensured 100% coverage of the software requirements from these tests using model coverage analysis with Simulink Verification and Validation™. </a:t>
            </a:r>
          </a:p>
          <a:p>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They used the Requirements Management Interface in Simulink Verification and Validation to link the software requirements in IBM® Rational® DOORS® to Simulink and </a:t>
            </a:r>
            <a:r>
              <a:rPr lang="en-US" sz="1200" kern="1200" dirty="0" err="1" smtClean="0">
                <a:solidFill>
                  <a:schemeClr val="tx1"/>
                </a:solidFill>
                <a:effectLst/>
                <a:latin typeface="+mn-lt"/>
                <a:ea typeface="+mn-ea"/>
                <a:cs typeface="+mn-cs"/>
              </a:rPr>
              <a:t>Stateflow</a:t>
            </a:r>
            <a:r>
              <a:rPr lang="en-US" sz="1200" kern="1200" dirty="0" smtClean="0">
                <a:solidFill>
                  <a:schemeClr val="tx1"/>
                </a:solidFill>
                <a:effectLst/>
                <a:latin typeface="+mn-lt"/>
                <a:ea typeface="+mn-ea"/>
                <a:cs typeface="+mn-cs"/>
              </a:rPr>
              <a:t> objects in their model. With Simulink Report Generator™, they generated a requirements traceability report for certification.</a:t>
            </a:r>
          </a:p>
          <a:p>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They used Model Advisor to check their software model against DO-178B high-integrity standards and </a:t>
            </a:r>
            <a:r>
              <a:rPr lang="en-US" sz="1200" kern="1200" dirty="0" err="1" smtClean="0">
                <a:solidFill>
                  <a:schemeClr val="tx1"/>
                </a:solidFill>
                <a:effectLst/>
                <a:latin typeface="+mn-lt"/>
                <a:ea typeface="+mn-ea"/>
                <a:cs typeface="+mn-cs"/>
              </a:rPr>
              <a:t>Alenia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Aermacchi’s</a:t>
            </a:r>
            <a:r>
              <a:rPr lang="en-US" sz="1200" kern="1200" dirty="0" smtClean="0">
                <a:solidFill>
                  <a:schemeClr val="tx1"/>
                </a:solidFill>
                <a:effectLst/>
                <a:latin typeface="+mn-lt"/>
                <a:ea typeface="+mn-ea"/>
                <a:cs typeface="+mn-cs"/>
              </a:rPr>
              <a:t> own custom rules.</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Using Embedded Coder®, the team generated about 17,000 lines of C code from their software model. They compiled the generated code for a PowerPC® processor using the Green Hills® </a:t>
            </a:r>
            <a:r>
              <a:rPr lang="en-US" sz="1200" kern="1200" dirty="0" err="1" smtClean="0">
                <a:solidFill>
                  <a:schemeClr val="tx1"/>
                </a:solidFill>
                <a:effectLst/>
                <a:latin typeface="+mn-lt"/>
                <a:ea typeface="+mn-ea"/>
                <a:cs typeface="+mn-cs"/>
              </a:rPr>
              <a:t>AdaMULTI</a:t>
            </a:r>
            <a:r>
              <a:rPr lang="en-US" sz="1200" kern="1200" dirty="0" smtClean="0">
                <a:solidFill>
                  <a:schemeClr val="tx1"/>
                </a:solidFill>
                <a:effectLst/>
                <a:latin typeface="+mn-lt"/>
                <a:ea typeface="+mn-ea"/>
                <a:cs typeface="+mn-cs"/>
              </a:rPr>
              <a:t>® compiler.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team used </a:t>
            </a:r>
            <a:r>
              <a:rPr lang="en-US" sz="1200" kern="1200" dirty="0" err="1" smtClean="0">
                <a:solidFill>
                  <a:schemeClr val="tx1"/>
                </a:solidFill>
                <a:effectLst/>
                <a:latin typeface="+mn-lt"/>
                <a:ea typeface="+mn-ea"/>
                <a:cs typeface="+mn-cs"/>
              </a:rPr>
              <a:t>Polyspace</a:t>
            </a:r>
            <a:r>
              <a:rPr lang="en-US" sz="1200" kern="1200" dirty="0" smtClean="0">
                <a:solidFill>
                  <a:schemeClr val="tx1"/>
                </a:solidFill>
                <a:effectLst/>
                <a:latin typeface="+mn-lt"/>
                <a:ea typeface="+mn-ea"/>
                <a:cs typeface="+mn-cs"/>
              </a:rPr>
              <a:t>® static analysis tools to check the code for run-time errors, ensure compliance with MISRA C® coding standards, and create artifacts for certification credit. They qualified </a:t>
            </a:r>
            <a:r>
              <a:rPr lang="en-US" sz="1200" kern="1200" dirty="0" err="1" smtClean="0">
                <a:solidFill>
                  <a:schemeClr val="tx1"/>
                </a:solidFill>
                <a:effectLst/>
                <a:latin typeface="+mn-lt"/>
                <a:ea typeface="+mn-ea"/>
                <a:cs typeface="+mn-cs"/>
              </a:rPr>
              <a:t>Polyspace</a:t>
            </a:r>
            <a:r>
              <a:rPr lang="en-US" sz="1200" kern="1200" dirty="0" smtClean="0">
                <a:solidFill>
                  <a:schemeClr val="tx1"/>
                </a:solidFill>
                <a:effectLst/>
                <a:latin typeface="+mn-lt"/>
                <a:ea typeface="+mn-ea"/>
                <a:cs typeface="+mn-cs"/>
              </a:rPr>
              <a:t> code verifiers and Simulink Verification and Validation using DO Qualification Kit for DO-178.</a:t>
            </a:r>
          </a:p>
          <a:p>
            <a:endParaRPr lang="en-US" sz="1200" kern="1200" dirty="0" smtClean="0">
              <a:solidFill>
                <a:schemeClr val="tx1"/>
              </a:solidFill>
              <a:effectLst/>
              <a:latin typeface="+mn-lt"/>
              <a:ea typeface="+mn-ea"/>
              <a:cs typeface="+mn-cs"/>
            </a:endParaRPr>
          </a:p>
          <a:p>
            <a:r>
              <a:rPr lang="en-US" sz="800" smtClean="0"/>
              <a:t>The </a:t>
            </a:r>
            <a:r>
              <a:rPr lang="en-US" sz="800" dirty="0" smtClean="0"/>
              <a:t>team created test suites for the generated code based on the software model tests they had created for Simulink. After running these tests, they compared the code coverage results with the model coverage results obtained from Simulink Verification and Validation.</a:t>
            </a:r>
          </a:p>
          <a:p>
            <a:endParaRPr lang="en-US" sz="800" dirty="0" smtClean="0"/>
          </a:p>
          <a:p>
            <a:r>
              <a:rPr lang="en-US" sz="800" dirty="0" smtClean="0"/>
              <a:t>The M-346 aircraft (including autopilot functionalities) has obtained type certification from the Secretariat General of Defense and National Armaments Directorate within the Italian Ministry of </a:t>
            </a:r>
            <a:r>
              <a:rPr lang="en-US" sz="800" dirty="0" err="1" smtClean="0"/>
              <a:t>Defence</a:t>
            </a:r>
            <a:r>
              <a:rPr lang="en-US" sz="800" dirty="0" smtClean="0"/>
              <a:t>. </a:t>
            </a:r>
            <a:r>
              <a:rPr lang="en-US" sz="800" dirty="0" err="1" smtClean="0"/>
              <a:t>Alenia</a:t>
            </a:r>
            <a:r>
              <a:rPr lang="en-US" sz="800" dirty="0" smtClean="0"/>
              <a:t> </a:t>
            </a:r>
            <a:r>
              <a:rPr lang="en-US" sz="800" dirty="0" err="1" smtClean="0"/>
              <a:t>Aermacchi</a:t>
            </a:r>
            <a:r>
              <a:rPr lang="en-US" sz="800" dirty="0" smtClean="0"/>
              <a:t> engineers are currently working on a project in which all the software components (CSCIs) will be developed using Model-Based Design and certified to DO-178C.</a:t>
            </a:r>
          </a:p>
          <a:p>
            <a:endParaRPr lang="en-US" sz="800" dirty="0" smtClean="0"/>
          </a:p>
          <a:p>
            <a:r>
              <a:rPr lang="en-US" sz="800" b="1" dirty="0" smtClean="0"/>
              <a:t>Results</a:t>
            </a:r>
          </a:p>
          <a:p>
            <a:r>
              <a:rPr lang="en-US" sz="800" dirty="0" smtClean="0"/>
              <a:t>■ </a:t>
            </a:r>
            <a:r>
              <a:rPr lang="en-US" sz="1200" b="1" kern="1200" dirty="0" smtClean="0">
                <a:solidFill>
                  <a:schemeClr val="tx1"/>
                </a:solidFill>
                <a:effectLst/>
                <a:latin typeface="+mn-lt"/>
                <a:ea typeface="+mn-ea"/>
                <a:cs typeface="+mn-cs"/>
              </a:rPr>
              <a:t>Requirements review for certification up to 30% shorter.  </a:t>
            </a:r>
            <a:r>
              <a:rPr lang="en-US" sz="1200" kern="1200" dirty="0" smtClean="0">
                <a:solidFill>
                  <a:schemeClr val="tx1"/>
                </a:solidFill>
                <a:effectLst/>
                <a:latin typeface="+mn-lt"/>
                <a:ea typeface="+mn-ea"/>
                <a:cs typeface="+mn-cs"/>
              </a:rPr>
              <a:t>“On previous projects, the requirements coverage analysis was performed manually and based on subjective evaluation,” says </a:t>
            </a:r>
            <a:r>
              <a:rPr lang="en-US" sz="1200" kern="1200" dirty="0" err="1" smtClean="0">
                <a:solidFill>
                  <a:schemeClr val="tx1"/>
                </a:solidFill>
                <a:effectLst/>
                <a:latin typeface="+mn-lt"/>
                <a:ea typeface="+mn-ea"/>
                <a:cs typeface="+mn-cs"/>
              </a:rPr>
              <a:t>Campagnoli</a:t>
            </a:r>
            <a:r>
              <a:rPr lang="en-US" sz="1200" kern="1200" dirty="0" smtClean="0">
                <a:solidFill>
                  <a:schemeClr val="tx1"/>
                </a:solidFill>
                <a:effectLst/>
                <a:latin typeface="+mn-lt"/>
                <a:ea typeface="+mn-ea"/>
                <a:cs typeface="+mn-cs"/>
              </a:rPr>
              <a:t>. “Simulink and Simulink Verification and Validation enabled us to automate this analysis and provided objective coverage metrics, which helped us shorten requirements review for certification by up to 30%.” </a:t>
            </a:r>
            <a:endParaRPr lang="en-US" sz="800" dirty="0" smtClean="0"/>
          </a:p>
          <a:p>
            <a:endParaRPr lang="en-US" sz="800" dirty="0" smtClean="0"/>
          </a:p>
          <a:p>
            <a:r>
              <a:rPr lang="en-US" sz="800" dirty="0" smtClean="0"/>
              <a:t>■</a:t>
            </a:r>
            <a:r>
              <a:rPr lang="en-US" sz="800" baseline="0" dirty="0" smtClean="0"/>
              <a:t> </a:t>
            </a:r>
            <a:r>
              <a:rPr lang="en-US" sz="1200" b="1" kern="1200" dirty="0" smtClean="0">
                <a:solidFill>
                  <a:schemeClr val="tx1"/>
                </a:solidFill>
                <a:effectLst/>
                <a:latin typeface="+mn-lt"/>
                <a:ea typeface="+mn-ea"/>
                <a:cs typeface="+mn-cs"/>
              </a:rPr>
              <a:t>Time-to-flight reduced by 20%.</a:t>
            </a:r>
            <a:r>
              <a:rPr lang="en-US" sz="1200" kern="1200" dirty="0" smtClean="0">
                <a:solidFill>
                  <a:schemeClr val="tx1"/>
                </a:solidFill>
                <a:effectLst/>
                <a:latin typeface="+mn-lt"/>
                <a:ea typeface="+mn-ea"/>
                <a:cs typeface="+mn-cs"/>
              </a:rPr>
              <a:t> “Model-Based Design enabled us to rapidly improve the design based on pilot and flight engineer feedback,” </a:t>
            </a:r>
            <a:r>
              <a:rPr lang="en-US" sz="1200" kern="1200" dirty="0" err="1" smtClean="0">
                <a:solidFill>
                  <a:schemeClr val="tx1"/>
                </a:solidFill>
                <a:effectLst/>
                <a:latin typeface="+mn-lt"/>
                <a:ea typeface="+mn-ea"/>
                <a:cs typeface="+mn-cs"/>
              </a:rPr>
              <a:t>Campagnoli</a:t>
            </a:r>
            <a:r>
              <a:rPr lang="en-US" sz="1200" kern="1200" dirty="0" smtClean="0">
                <a:solidFill>
                  <a:schemeClr val="tx1"/>
                </a:solidFill>
                <a:effectLst/>
                <a:latin typeface="+mn-lt"/>
                <a:ea typeface="+mn-ea"/>
                <a:cs typeface="+mn-cs"/>
              </a:rPr>
              <a:t> says. “We reduced time-to-flight by about 20%. More importantly, we did so while improving software quality.”</a:t>
            </a:r>
            <a:endParaRPr lang="en-US" sz="800" dirty="0" smtClean="0"/>
          </a:p>
          <a:p>
            <a:endParaRPr lang="en-US" sz="800" dirty="0" smtClean="0"/>
          </a:p>
          <a:p>
            <a:r>
              <a:rPr lang="en-US" sz="800" dirty="0" smtClean="0"/>
              <a:t>■ </a:t>
            </a:r>
            <a:r>
              <a:rPr lang="en-US" sz="1200" b="1" kern="1200" dirty="0" smtClean="0">
                <a:solidFill>
                  <a:schemeClr val="tx1"/>
                </a:solidFill>
                <a:effectLst/>
                <a:latin typeface="+mn-lt"/>
                <a:ea typeface="+mn-ea"/>
                <a:cs typeface="+mn-cs"/>
              </a:rPr>
              <a:t>Low-level certification activities automated.</a:t>
            </a:r>
            <a:r>
              <a:rPr lang="en-US" sz="1200" kern="1200" dirty="0" smtClean="0">
                <a:solidFill>
                  <a:schemeClr val="tx1"/>
                </a:solidFill>
                <a:effectLst/>
                <a:latin typeface="+mn-lt"/>
                <a:ea typeface="+mn-ea"/>
                <a:cs typeface="+mn-cs"/>
              </a:rPr>
              <a:t> “We automated many low-level certification activities, including requirements coverage analysis, run-time error checking, and standards compliance checking,” says </a:t>
            </a:r>
            <a:r>
              <a:rPr lang="en-US" sz="1200" kern="1200" dirty="0" err="1" smtClean="0">
                <a:solidFill>
                  <a:schemeClr val="tx1"/>
                </a:solidFill>
                <a:effectLst/>
                <a:latin typeface="+mn-lt"/>
                <a:ea typeface="+mn-ea"/>
                <a:cs typeface="+mn-cs"/>
              </a:rPr>
              <a:t>Campagnoli</a:t>
            </a:r>
            <a:r>
              <a:rPr lang="en-US" sz="1200" kern="1200" dirty="0" smtClean="0">
                <a:solidFill>
                  <a:schemeClr val="tx1"/>
                </a:solidFill>
                <a:effectLst/>
                <a:latin typeface="+mn-lt"/>
                <a:ea typeface="+mn-ea"/>
                <a:cs typeface="+mn-cs"/>
              </a:rPr>
              <a:t>. “Automation freed us to spend more time refining requirements, optimizing the system, improving our tests, and performing other higher-value tasks.”</a:t>
            </a:r>
          </a:p>
          <a:p>
            <a:endParaRPr lang="en-US" sz="700" b="0" i="1" dirty="0" smtClean="0">
              <a:solidFill>
                <a:srgbClr val="154F8F"/>
              </a:solidFill>
            </a:endParaRPr>
          </a:p>
          <a:p>
            <a:r>
              <a:rPr lang="en-US" sz="700" b="0" i="1" dirty="0" smtClean="0">
                <a:solidFill>
                  <a:srgbClr val="154F8F"/>
                </a:solidFill>
              </a:rPr>
              <a:t>Learn more about </a:t>
            </a:r>
            <a:r>
              <a:rPr lang="en-US" sz="700" b="0" i="1" err="1" smtClean="0">
                <a:solidFill>
                  <a:srgbClr val="154F8F"/>
                </a:solidFill>
              </a:rPr>
              <a:t>Alenia</a:t>
            </a:r>
            <a:r>
              <a:rPr lang="en-US" sz="700" b="0" i="1" smtClean="0">
                <a:solidFill>
                  <a:srgbClr val="154F8F"/>
                </a:solidFill>
              </a:rPr>
              <a:t> Aermacchi</a:t>
            </a:r>
            <a:r>
              <a:rPr lang="en-US" sz="700" b="0" i="1" dirty="0" smtClean="0">
                <a:solidFill>
                  <a:srgbClr val="154F8F"/>
                </a:solidFill>
              </a:rPr>
              <a:t>: www.aleniaaermacchi.it</a:t>
            </a: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6354" name="Rectangle 7"/>
          <p:cNvSpPr>
            <a:spLocks noGrp="1" noChangeArrowheads="1"/>
          </p:cNvSpPr>
          <p:nvPr>
            <p:ph type="sldNum" sz="quarter" idx="5"/>
          </p:nvPr>
        </p:nvSpPr>
        <p:spPr>
          <a:noFill/>
        </p:spPr>
        <p:txBody>
          <a:bodyPr/>
          <a:lstStyle/>
          <a:p>
            <a:fld id="{A7D87C66-6009-4913-B1A6-9BE3DE09FEF1}" type="slidenum">
              <a:rPr lang="en-US" smtClean="0"/>
              <a:pPr/>
              <a:t>117</a:t>
            </a:fld>
            <a:endParaRPr lang="en-US" smtClean="0"/>
          </a:p>
        </p:txBody>
      </p:sp>
      <p:sp>
        <p:nvSpPr>
          <p:cNvPr id="356355" name="Rectangle 2"/>
          <p:cNvSpPr>
            <a:spLocks noGrp="1" noRot="1" noChangeAspect="1" noChangeArrowheads="1" noTextEdit="1"/>
          </p:cNvSpPr>
          <p:nvPr>
            <p:ph type="sldImg"/>
          </p:nvPr>
        </p:nvSpPr>
        <p:spPr>
          <a:xfrm>
            <a:off x="1146175" y="685800"/>
            <a:ext cx="4570413" cy="3427413"/>
          </a:xfrm>
          <a:ln/>
        </p:spPr>
      </p:sp>
      <p:sp>
        <p:nvSpPr>
          <p:cNvPr id="356356" name="Rectangle 3"/>
          <p:cNvSpPr>
            <a:spLocks noGrp="1" noChangeArrowheads="1"/>
          </p:cNvSpPr>
          <p:nvPr>
            <p:ph type="body" idx="1"/>
          </p:nvPr>
        </p:nvSpPr>
        <p:spPr>
          <a:xfrm>
            <a:off x="912814" y="4341813"/>
            <a:ext cx="5032375" cy="4116387"/>
          </a:xfrm>
          <a:noFill/>
          <a:ln/>
        </p:spPr>
        <p:txBody>
          <a:bodyPr/>
          <a:lstStyle/>
          <a:p>
            <a:pPr eaLnBrk="1" hangingPunct="1"/>
            <a:r>
              <a:rPr lang="en-US" sz="800" b="1" dirty="0"/>
              <a:t>Primary Industry: </a:t>
            </a:r>
            <a:r>
              <a:rPr lang="en-US" sz="800" dirty="0"/>
              <a:t>Aerospace and Defense</a:t>
            </a:r>
            <a:endParaRPr lang="en-US" sz="800" b="1" dirty="0"/>
          </a:p>
          <a:p>
            <a:pPr eaLnBrk="1" hangingPunct="1"/>
            <a:r>
              <a:rPr lang="en-US" sz="800" b="1" dirty="0"/>
              <a:t>Secondary Industries: </a:t>
            </a:r>
            <a:r>
              <a:rPr lang="en-US" sz="800" dirty="0"/>
              <a:t>Communications</a:t>
            </a:r>
            <a:endParaRPr lang="en-US" sz="800" b="1" dirty="0"/>
          </a:p>
          <a:p>
            <a:pPr eaLnBrk="1" hangingPunct="1"/>
            <a:r>
              <a:rPr lang="en-US" sz="800" b="1" dirty="0"/>
              <a:t>Product Capabilities: </a:t>
            </a:r>
            <a:r>
              <a:rPr lang="en-US" sz="800" dirty="0"/>
              <a:t>Mathematical Modeling, Algorithm Development, System Design and Simulation, Embedded Code Generation, Verification, Validation, and Test</a:t>
            </a:r>
            <a:endParaRPr lang="en-US" sz="800" b="1" dirty="0"/>
          </a:p>
          <a:p>
            <a:pPr eaLnBrk="1" hangingPunct="1"/>
            <a:r>
              <a:rPr lang="en-US" sz="800" b="1" dirty="0"/>
              <a:t>Applications: </a:t>
            </a:r>
            <a:r>
              <a:rPr lang="en-US" sz="800" dirty="0"/>
              <a:t>Communications Systems, Digital Signal Processing, Embedded Systems</a:t>
            </a:r>
            <a:endParaRPr lang="en-US" sz="800" b="1" dirty="0"/>
          </a:p>
          <a:p>
            <a:pPr eaLnBrk="1" hangingPunct="1"/>
            <a:r>
              <a:rPr lang="en-US" sz="800" b="1" dirty="0"/>
              <a:t>Products Used: </a:t>
            </a:r>
            <a:r>
              <a:rPr lang="en-US" sz="800" dirty="0"/>
              <a:t>MATLAB, Simulink, DO Qualification Kit, Embedded Coder, Polyspace Client for C/C++, Polyspace Server for C/C++, Simulink Verification and Validation</a:t>
            </a:r>
            <a:endParaRPr lang="en-US" sz="800" b="1" dirty="0"/>
          </a:p>
          <a:p>
            <a:pPr eaLnBrk="1" hangingPunct="1"/>
            <a:r>
              <a:rPr lang="en-US" sz="800" b="1" dirty="0"/>
              <a:t>Country: </a:t>
            </a:r>
            <a:r>
              <a:rPr lang="en-US" sz="800" dirty="0"/>
              <a:t>Belgium</a:t>
            </a:r>
          </a:p>
          <a:p>
            <a:pPr eaLnBrk="1" hangingPunct="1"/>
            <a:endParaRPr lang="en-US" sz="800" dirty="0">
              <a:latin typeface="Verdana" pitchFamily="34" charset="0"/>
            </a:endParaRPr>
          </a:p>
          <a:p>
            <a:pPr eaLnBrk="1" hangingPunct="1"/>
            <a:r>
              <a:rPr lang="en-US" sz="800" dirty="0">
                <a:latin typeface="Verdana" pitchFamily="34" charset="0"/>
              </a:rPr>
              <a:t>Published in 2012</a:t>
            </a:r>
          </a:p>
          <a:p>
            <a:pPr eaLnBrk="1" hangingPunct="1"/>
            <a:r>
              <a:rPr lang="fr-FR" sz="800" dirty="0">
                <a:latin typeface="Verdana" pitchFamily="34" charset="0"/>
              </a:rPr>
              <a:t>Figures/images available in online version</a:t>
            </a:r>
          </a:p>
          <a:p>
            <a:pPr eaLnBrk="1" hangingPunct="1"/>
            <a:endParaRPr lang="fr-FR" sz="800" dirty="0">
              <a:latin typeface="Verdana" pitchFamily="34" charset="0"/>
            </a:endParaRPr>
          </a:p>
          <a:p>
            <a:pPr eaLnBrk="1" hangingPunct="1"/>
            <a:r>
              <a:rPr lang="en-US" sz="800" b="1" dirty="0">
                <a:latin typeface="Verdana" pitchFamily="34" charset="0"/>
              </a:rPr>
              <a:t>Developing High-Integrity Aircraft Approach Systems in Accordance with DO-178B Using Model-Based Design</a:t>
            </a:r>
          </a:p>
          <a:p>
            <a:pPr eaLnBrk="1" hangingPunct="1"/>
            <a:r>
              <a:rPr lang="en-US" sz="800" dirty="0">
                <a:latin typeface="Verdana" pitchFamily="34" charset="0"/>
              </a:rPr>
              <a:t>By Jan </a:t>
            </a:r>
            <a:r>
              <a:rPr lang="en-US" sz="800" dirty="0" err="1">
                <a:latin typeface="Verdana" pitchFamily="34" charset="0"/>
              </a:rPr>
              <a:t>D'Espallier</a:t>
            </a:r>
            <a:r>
              <a:rPr lang="en-US" sz="800" dirty="0">
                <a:latin typeface="Verdana" pitchFamily="34" charset="0"/>
              </a:rPr>
              <a:t>, Septentrio </a:t>
            </a:r>
          </a:p>
          <a:p>
            <a:pPr eaLnBrk="1" hangingPunct="1"/>
            <a:endParaRPr lang="en-US" sz="800" dirty="0">
              <a:latin typeface="Verdana" pitchFamily="34" charset="0"/>
            </a:endParaRPr>
          </a:p>
          <a:p>
            <a:pPr eaLnBrk="1" hangingPunct="1"/>
            <a:r>
              <a:rPr lang="en-US" sz="800" dirty="0">
                <a:latin typeface="Verdana" pitchFamily="34" charset="0"/>
              </a:rPr>
              <a:t>When visibility is poor, pilots often rely on ground-based instrument landing systems (ILS) to land their aircraft. Global navigation satellite system (GNSS) and satellite-based augmentation system (SBAS) technologies provide a reliable, accurate, and cost-effective alternative in places where no ILS is available. GNSS-based landing systems often increase runway capacity because, unlike ILS, they do not require a long, straight line of descent.</a:t>
            </a:r>
          </a:p>
          <a:p>
            <a:pPr eaLnBrk="1" hangingPunct="1"/>
            <a:endParaRPr lang="en-US" sz="800" dirty="0">
              <a:latin typeface="Verdana" pitchFamily="34" charset="0"/>
            </a:endParaRPr>
          </a:p>
          <a:p>
            <a:pPr eaLnBrk="1" hangingPunct="1"/>
            <a:r>
              <a:rPr lang="en-US" sz="800" dirty="0" err="1">
                <a:latin typeface="Verdana" pitchFamily="34" charset="0"/>
              </a:rPr>
              <a:t>Septentrio's</a:t>
            </a:r>
            <a:r>
              <a:rPr lang="en-US" sz="800" dirty="0">
                <a:latin typeface="Verdana" pitchFamily="34" charset="0"/>
              </a:rPr>
              <a:t> AiRx2 OEM is a GNSS+SBAS receiver for precision aviation applications. In addition to supporting runway approach with localizer performance with vertical guidance (LPV) and en route navigation, AiRx2 can be used for aircraft surveillance applications.</a:t>
            </a:r>
          </a:p>
          <a:p>
            <a:pPr eaLnBrk="1" hangingPunct="1"/>
            <a:endParaRPr lang="en-US" sz="800" dirty="0">
              <a:latin typeface="Verdana" pitchFamily="34" charset="0"/>
            </a:endParaRPr>
          </a:p>
          <a:p>
            <a:pPr eaLnBrk="1" hangingPunct="1"/>
            <a:r>
              <a:rPr lang="en-US" sz="800" dirty="0">
                <a:latin typeface="Verdana" pitchFamily="34" charset="0"/>
              </a:rPr>
              <a:t>As a high-integrity aircraft system, AiRx2 must meet the stringent development and verification requirements of the DO-178B standard. Model-Based Design enables us to streamline the certification process by tracking requirements, verifying the design using simulation, and maintaining the system model as the single source of truth throughout development.</a:t>
            </a:r>
          </a:p>
          <a:p>
            <a:pPr eaLnBrk="1" hangingPunct="1"/>
            <a:endParaRPr lang="en-US" sz="800" dirty="0">
              <a:latin typeface="Verdana" pitchFamily="34" charset="0"/>
            </a:endParaRPr>
          </a:p>
          <a:p>
            <a:pPr eaLnBrk="1" hangingPunct="1"/>
            <a:r>
              <a:rPr lang="en-US" sz="800" dirty="0">
                <a:latin typeface="Verdana" pitchFamily="34" charset="0"/>
              </a:rPr>
              <a:t>We rapidly prototype design alternatives and evaluate them in simulation without waiting for a programmer to code them. This approach enables us not only to find the best design but also to verify the design much earlier in development. Because we have verified our models via simulation, the resulting generated code is virtually bug-free.</a:t>
            </a:r>
          </a:p>
          <a:p>
            <a:pPr eaLnBrk="1" hangingPunct="1"/>
            <a:endParaRPr lang="en-US" sz="800" dirty="0">
              <a:latin typeface="Verdana" pitchFamily="34" charset="0"/>
            </a:endParaRPr>
          </a:p>
          <a:p>
            <a:pPr eaLnBrk="1" hangingPunct="1"/>
            <a:r>
              <a:rPr lang="en-US" sz="800" b="1" dirty="0">
                <a:latin typeface="Verdana" pitchFamily="34" charset="0"/>
              </a:rPr>
              <a:t>DO-178 Workflows and Requirements</a:t>
            </a:r>
          </a:p>
          <a:p>
            <a:pPr eaLnBrk="1" hangingPunct="1"/>
            <a:r>
              <a:rPr lang="en-US" sz="800" dirty="0">
                <a:latin typeface="Verdana" pitchFamily="34" charset="0"/>
              </a:rPr>
              <a:t>DO-178B, Software Considerations in Airborne Systems and Equipment Certification, is the current version of the DO-178 international safety standard used to certify high-integrity commercial avionic system software, such as the software in </a:t>
            </a:r>
            <a:r>
              <a:rPr lang="en-US" sz="800" dirty="0" err="1">
                <a:latin typeface="Verdana" pitchFamily="34" charset="0"/>
              </a:rPr>
              <a:t>Septentrio’s</a:t>
            </a:r>
            <a:r>
              <a:rPr lang="en-US" sz="800" dirty="0">
                <a:latin typeface="Verdana" pitchFamily="34" charset="0"/>
              </a:rPr>
              <a:t> AiRx2. Published by RTCA, DO-178B outlines considerations that organizations may use to secure FAA approval of the software they develop.</a:t>
            </a:r>
          </a:p>
          <a:p>
            <a:pPr eaLnBrk="1" hangingPunct="1"/>
            <a:endParaRPr lang="en-US" sz="800" dirty="0">
              <a:latin typeface="Verdana" pitchFamily="34" charset="0"/>
            </a:endParaRPr>
          </a:p>
          <a:p>
            <a:pPr eaLnBrk="1" hangingPunct="1"/>
            <a:r>
              <a:rPr lang="en-US" sz="800" dirty="0">
                <a:latin typeface="Verdana" pitchFamily="34" charset="0"/>
              </a:rPr>
              <a:t>The processes described in DO-178B cover planning, development, verification, configuration management, and quality assurance for software systems development. Organizations are free to map DO-178B procedures to automatic code generation using Simulink® and Embedded Coder™.</a:t>
            </a:r>
          </a:p>
          <a:p>
            <a:pPr eaLnBrk="1" hangingPunct="1"/>
            <a:endParaRPr lang="en-US" sz="800" dirty="0">
              <a:latin typeface="Verdana" pitchFamily="34" charset="0"/>
            </a:endParaRPr>
          </a:p>
          <a:p>
            <a:pPr eaLnBrk="1" hangingPunct="1"/>
            <a:r>
              <a:rPr lang="en-US" sz="800" dirty="0">
                <a:latin typeface="Verdana" pitchFamily="34" charset="0"/>
              </a:rPr>
              <a:t>In developing the AiRx2 software, Septentrio followed a well-defined workflow for using Simulink system models and Model-Based Design to build high-integrity systems that satisfy DO-178B.We used DO Qualification Kit to help prepare tool qualification plans for certification authorities and document tool operational requirements. DO Qualification Kit supports the DO-178B certification process with resources for qualifying MathWorks software verification tools, including Simulink Verification and Validation™ and Polyspace® code verifiers.</a:t>
            </a:r>
          </a:p>
          <a:p>
            <a:pPr eaLnBrk="1" hangingPunct="1"/>
            <a:endParaRPr lang="en-US" sz="800" dirty="0">
              <a:latin typeface="Verdana" pitchFamily="34" charset="0"/>
            </a:endParaRPr>
          </a:p>
          <a:p>
            <a:pPr eaLnBrk="1" hangingPunct="1"/>
            <a:r>
              <a:rPr lang="en-US" sz="800" dirty="0">
                <a:latin typeface="Verdana" pitchFamily="34" charset="0"/>
              </a:rPr>
              <a:t>Editor’s Note: An update to DO-178C was recently published by RTCA, but at the time of writing, its use has not been approved by the FAA. DO-178C provides guidance on the use of Model-Based Design, such as how to map DO-178 objectives to model and code generation activities, through a supplemental document, DO-331: Model-Based Development and Verification Supplement to DO-178C and DO-278A.</a:t>
            </a:r>
          </a:p>
          <a:p>
            <a:pPr eaLnBrk="1" hangingPunct="1"/>
            <a:endParaRPr lang="en-US" sz="800" dirty="0">
              <a:latin typeface="Verdana" pitchFamily="34" charset="0"/>
            </a:endParaRPr>
          </a:p>
          <a:p>
            <a:pPr eaLnBrk="1" hangingPunct="1"/>
            <a:r>
              <a:rPr lang="en-US" sz="800" b="1" dirty="0">
                <a:latin typeface="Verdana" pitchFamily="34" charset="0"/>
              </a:rPr>
              <a:t>Selecting a Design Environment and Workflow</a:t>
            </a:r>
          </a:p>
          <a:p>
            <a:pPr eaLnBrk="1" hangingPunct="1"/>
            <a:r>
              <a:rPr lang="en-US" sz="800" dirty="0">
                <a:latin typeface="Verdana" pitchFamily="34" charset="0"/>
              </a:rPr>
              <a:t>MATLAB® is used extensively at Septentrio, particularly by the research department. Selecting Simulink and Embedded Coder for AiRx2 development puts us on a path to closer collaboration between the research and development groups.</a:t>
            </a:r>
          </a:p>
          <a:p>
            <a:pPr eaLnBrk="1" hangingPunct="1"/>
            <a:endParaRPr lang="en-US" sz="800" dirty="0">
              <a:latin typeface="Verdana" pitchFamily="34" charset="0"/>
            </a:endParaRPr>
          </a:p>
          <a:p>
            <a:pPr eaLnBrk="1" hangingPunct="1"/>
            <a:r>
              <a:rPr lang="en-US" sz="800" dirty="0">
                <a:latin typeface="Verdana" pitchFamily="34" charset="0"/>
              </a:rPr>
              <a:t>In addition to Simulink, our engineers evaluated a modeling environment designed specifically for safety-critical systems. We found that this environment did not offer the flexibility we needed. It lacked the simulation capabilities of Simulink, including the ability to generate inputs for test scenarios. While it could generate certified code, it would have severely limited the number of blocks that we could use. We would have had to build our own libraries for matrix operations and many other functions essential to the navigation component of AiRx2.</a:t>
            </a:r>
          </a:p>
          <a:p>
            <a:pPr eaLnBrk="1" hangingPunct="1"/>
            <a:endParaRPr lang="en-US" sz="800" dirty="0">
              <a:latin typeface="Verdana" pitchFamily="34" charset="0"/>
            </a:endParaRPr>
          </a:p>
          <a:p>
            <a:pPr eaLnBrk="1" hangingPunct="1"/>
            <a:r>
              <a:rPr lang="en-US" sz="800" dirty="0">
                <a:latin typeface="Verdana" pitchFamily="34" charset="0"/>
              </a:rPr>
              <a:t>We needed a way to develop designs easily, generate test inputs, and assess options through simulation. Model-Based Design with MATLAB and Simulink supports the full development workflow, including tracing system requirements, architecting the two main system components, verifying the system design, generating the source code, and verifying the source code.</a:t>
            </a:r>
          </a:p>
          <a:p>
            <a:pPr eaLnBrk="1" hangingPunct="1"/>
            <a:endParaRPr lang="en-US" sz="800" dirty="0">
              <a:latin typeface="Verdana" pitchFamily="34" charset="0"/>
            </a:endParaRPr>
          </a:p>
          <a:p>
            <a:pPr eaLnBrk="1" hangingPunct="1"/>
            <a:r>
              <a:rPr lang="en-US" sz="800" b="1" dirty="0">
                <a:latin typeface="Verdana" pitchFamily="34" charset="0"/>
              </a:rPr>
              <a:t>Capturing and Tracing System Requirements</a:t>
            </a:r>
          </a:p>
          <a:p>
            <a:pPr eaLnBrk="1" hangingPunct="1"/>
            <a:r>
              <a:rPr lang="en-US" sz="800" dirty="0">
                <a:latin typeface="Verdana" pitchFamily="34" charset="0"/>
              </a:rPr>
              <a:t>The high-level system requirements for AiRx2 come in two parts. The first comprises the user or sales requirements, which we capture in a Word document. The second comprises requirements from RTCA that define minimum operational performance standards (MOPS) for airborne global positioning system (GPS) equipment, described in a detailed, 250-page document. We import both sets of requirements into the DOORS® requirements management system. We link the system requirements to the high-level software requirements using DOORS. The high-level software requirements, in turn, are directly linked to the low-level software requirements modeled in Simulink.</a:t>
            </a:r>
          </a:p>
          <a:p>
            <a:pPr eaLnBrk="1" hangingPunct="1"/>
            <a:endParaRPr lang="en-US" sz="800" dirty="0">
              <a:latin typeface="Verdana" pitchFamily="34" charset="0"/>
            </a:endParaRPr>
          </a:p>
          <a:p>
            <a:pPr eaLnBrk="1" hangingPunct="1"/>
            <a:r>
              <a:rPr lang="en-US" sz="800" b="1" dirty="0">
                <a:latin typeface="Verdana" pitchFamily="34" charset="0"/>
              </a:rPr>
              <a:t>Architecting the System</a:t>
            </a:r>
          </a:p>
          <a:p>
            <a:pPr eaLnBrk="1" hangingPunct="1"/>
            <a:r>
              <a:rPr lang="en-US" sz="800" dirty="0">
                <a:latin typeface="Verdana" pitchFamily="34" charset="0"/>
              </a:rPr>
              <a:t>We have organized our top-level model into manageable levels of hierarchy by using model referencing and incorporating several </a:t>
            </a:r>
            <a:r>
              <a:rPr lang="en-US" sz="800" dirty="0" err="1">
                <a:latin typeface="Verdana" pitchFamily="34" charset="0"/>
              </a:rPr>
              <a:t>submodels</a:t>
            </a:r>
            <a:r>
              <a:rPr lang="en-US" sz="800" dirty="0">
                <a:latin typeface="Verdana" pitchFamily="34" charset="0"/>
              </a:rPr>
              <a:t> or modules (Figure 1). These </a:t>
            </a:r>
            <a:r>
              <a:rPr lang="en-US" sz="800" dirty="0" err="1">
                <a:latin typeface="Verdana" pitchFamily="34" charset="0"/>
              </a:rPr>
              <a:t>submodels</a:t>
            </a:r>
            <a:r>
              <a:rPr lang="en-US" sz="800" dirty="0">
                <a:latin typeface="Verdana" pitchFamily="34" charset="0"/>
              </a:rPr>
              <a:t> include the main measurement module, which calculates the distances to satellites based on the signals it receives, and the navigation module, which translates the measured distances into a position. This architecture enables individual engineers to work independently on different aspects of the design. All models and requirements documents are under version control using Apache Subversion (SVN), which also facilitates team collaboration.</a:t>
            </a:r>
          </a:p>
          <a:p>
            <a:pPr eaLnBrk="1" hangingPunct="1"/>
            <a:endParaRPr lang="en-US" sz="800" dirty="0">
              <a:latin typeface="Verdana" pitchFamily="34" charset="0"/>
            </a:endParaRPr>
          </a:p>
          <a:p>
            <a:pPr eaLnBrk="1" hangingPunct="1"/>
            <a:r>
              <a:rPr lang="en-US" sz="800" dirty="0">
                <a:latin typeface="Verdana" pitchFamily="34" charset="0"/>
              </a:rPr>
              <a:t>In partitioning the model, we divided the overall design along boundaries that make each module easy to test. We wanted to reuse the test cases that we use to verify the design in Simulink on the generated C source code. By comparing the test results from the simulation with the test results from the code, we will be able to verify the software against the model. Our careful partitioning of the model will make test case reuse straightforward.</a:t>
            </a:r>
          </a:p>
          <a:p>
            <a:pPr eaLnBrk="1" hangingPunct="1"/>
            <a:endParaRPr lang="en-US" sz="800" dirty="0">
              <a:latin typeface="Verdana" pitchFamily="34" charset="0"/>
            </a:endParaRPr>
          </a:p>
          <a:p>
            <a:pPr eaLnBrk="1" hangingPunct="1"/>
            <a:r>
              <a:rPr lang="en-US" sz="800" dirty="0">
                <a:latin typeface="Verdana" pitchFamily="34" charset="0"/>
              </a:rPr>
              <a:t>As we develop the models, we use the Model Advisor in Simulink Verification and Validation to check our model for compliance with modeling standards, including guidelines from the MathWorks Automotive Advisory Board (MAAB) and guidelines that we developed in conjunction with </a:t>
            </a:r>
            <a:r>
              <a:rPr lang="en-US" sz="800" dirty="0" err="1">
                <a:latin typeface="Verdana" pitchFamily="34" charset="0"/>
              </a:rPr>
              <a:t>MonkeyProof</a:t>
            </a:r>
            <a:r>
              <a:rPr lang="en-US" sz="800" dirty="0">
                <a:latin typeface="Verdana" pitchFamily="34" charset="0"/>
              </a:rPr>
              <a:t> Solutions to facilitate efficient code generation.</a:t>
            </a:r>
          </a:p>
          <a:p>
            <a:pPr eaLnBrk="1" hangingPunct="1"/>
            <a:endParaRPr lang="en-US" sz="800" dirty="0">
              <a:latin typeface="Verdana" pitchFamily="34" charset="0"/>
            </a:endParaRPr>
          </a:p>
          <a:p>
            <a:pPr eaLnBrk="1" hangingPunct="1"/>
            <a:r>
              <a:rPr lang="en-US" sz="800" b="1" dirty="0">
                <a:latin typeface="Verdana" pitchFamily="34" charset="0"/>
              </a:rPr>
              <a:t>Verifying the System Design</a:t>
            </a:r>
          </a:p>
          <a:p>
            <a:pPr eaLnBrk="1" hangingPunct="1"/>
            <a:r>
              <a:rPr lang="en-US" sz="800" dirty="0">
                <a:latin typeface="Verdana" pitchFamily="34" charset="0"/>
              </a:rPr>
              <a:t>After modeling and simulating the system design in Simulink, we will work with a third-party partner to verify the design against requirements before implementing it in software. While relying on a third party for verification is not required by DO-178B, it is a good practice, because independent verification is a requirement.</a:t>
            </a:r>
          </a:p>
          <a:p>
            <a:pPr eaLnBrk="1" hangingPunct="1"/>
            <a:endParaRPr lang="en-US" sz="800" dirty="0">
              <a:latin typeface="Verdana" pitchFamily="34" charset="0"/>
            </a:endParaRPr>
          </a:p>
          <a:p>
            <a:pPr eaLnBrk="1" hangingPunct="1"/>
            <a:r>
              <a:rPr lang="en-US" sz="800" dirty="0">
                <a:latin typeface="Verdana" pitchFamily="34" charset="0"/>
              </a:rPr>
              <a:t>We will provide our partner with our DOORS database and our Simulink models. They will use Simulink Verification and Validation to verify the models, and run Model Advisor checks against the model for certification credit. They will create and run test cases, which are themselves executable models, to help ensure full functional coverage of low-level requirements. Model coverage analysis is performed to satisfy the certification requirement that the low-level requirements be verifiable. When reused on the generated code, test cases that maximize model coverage also help maximize code coverage.</a:t>
            </a:r>
          </a:p>
          <a:p>
            <a:pPr eaLnBrk="1" hangingPunct="1"/>
            <a:endParaRPr lang="en-US" sz="800" dirty="0">
              <a:latin typeface="Verdana" pitchFamily="34" charset="0"/>
            </a:endParaRPr>
          </a:p>
          <a:p>
            <a:pPr eaLnBrk="1" hangingPunct="1"/>
            <a:r>
              <a:rPr lang="en-US" sz="800" b="1" dirty="0">
                <a:latin typeface="Verdana" pitchFamily="34" charset="0"/>
              </a:rPr>
              <a:t>Generating and Verifying the Source Code</a:t>
            </a:r>
          </a:p>
          <a:p>
            <a:pPr eaLnBrk="1" hangingPunct="1"/>
            <a:r>
              <a:rPr lang="en-US" sz="800" dirty="0">
                <a:latin typeface="Verdana" pitchFamily="34" charset="0"/>
              </a:rPr>
              <a:t>With Embedded Coder, we generate source C code from our models for the </a:t>
            </a:r>
            <a:r>
              <a:rPr lang="en-US" sz="800" dirty="0" err="1">
                <a:latin typeface="Verdana" pitchFamily="34" charset="0"/>
              </a:rPr>
              <a:t>Deos</a:t>
            </a:r>
            <a:r>
              <a:rPr lang="en-US" sz="800" dirty="0">
                <a:latin typeface="Verdana" pitchFamily="34" charset="0"/>
              </a:rPr>
              <a:t> real-time operating system (Lev A RTOS) from DDC-I. Engineers from </a:t>
            </a:r>
            <a:r>
              <a:rPr lang="en-US" sz="800" dirty="0" err="1">
                <a:latin typeface="Verdana" pitchFamily="34" charset="0"/>
              </a:rPr>
              <a:t>MonkeyProof</a:t>
            </a:r>
            <a:r>
              <a:rPr lang="en-US" sz="800" dirty="0">
                <a:latin typeface="Verdana" pitchFamily="34" charset="0"/>
              </a:rPr>
              <a:t> Solutions have suggested modeling changes that optimize the performance of the generated code.</a:t>
            </a:r>
          </a:p>
          <a:p>
            <a:pPr eaLnBrk="1" hangingPunct="1"/>
            <a:endParaRPr lang="en-US" sz="800" dirty="0">
              <a:latin typeface="Verdana" pitchFamily="34" charset="0"/>
            </a:endParaRPr>
          </a:p>
          <a:p>
            <a:pPr eaLnBrk="1" hangingPunct="1"/>
            <a:r>
              <a:rPr lang="en-US" sz="800" dirty="0">
                <a:latin typeface="Verdana" pitchFamily="34" charset="0"/>
              </a:rPr>
              <a:t>Embedded Coder automatically inserts comments that trace each line of the generated code back to the model and to the requirements in DOORS. We conduct manual code reviews using these comments. We also run automated verification checks for run-time errors, unreachable code, uninitialized variables, and compliance problems using Polyspace code verifiers (Figure 2). The error reports mark code that is proven to be free of run-time errors, enabling us to focus code reviews on other parts of the code.</a:t>
            </a:r>
          </a:p>
          <a:p>
            <a:pPr eaLnBrk="1" hangingPunct="1"/>
            <a:endParaRPr lang="en-US" sz="800" dirty="0">
              <a:latin typeface="Verdana" pitchFamily="34" charset="0"/>
            </a:endParaRPr>
          </a:p>
          <a:p>
            <a:pPr eaLnBrk="1" hangingPunct="1"/>
            <a:r>
              <a:rPr lang="en-US" sz="800" dirty="0">
                <a:latin typeface="Verdana" pitchFamily="34" charset="0"/>
              </a:rPr>
              <a:t>We reuse test cases applied to verify the low-level requirements. As with the system C code, we generate test code from the test case models with Embedded Coder. These tests are then run against the generated system code running on the RTOS. Additional low-level test cases complement the generated test cases.</a:t>
            </a:r>
          </a:p>
          <a:p>
            <a:pPr eaLnBrk="1" hangingPunct="1"/>
            <a:endParaRPr lang="en-US" sz="800" dirty="0">
              <a:latin typeface="Verdana" pitchFamily="34" charset="0"/>
            </a:endParaRPr>
          </a:p>
          <a:p>
            <a:pPr eaLnBrk="1" hangingPunct="1"/>
            <a:r>
              <a:rPr lang="en-US" sz="800" dirty="0">
                <a:latin typeface="Verdana" pitchFamily="34" charset="0"/>
              </a:rPr>
              <a:t>We analyze the code coverage of the tests, including statement coverage, decision coverage, condition coverage, and </a:t>
            </a:r>
            <a:r>
              <a:rPr lang="en-US" sz="800" dirty="0" err="1">
                <a:latin typeface="Verdana" pitchFamily="34" charset="0"/>
              </a:rPr>
              <a:t>cyclomatic</a:t>
            </a:r>
            <a:r>
              <a:rPr lang="en-US" sz="800" dirty="0">
                <a:latin typeface="Verdana" pitchFamily="34" charset="0"/>
              </a:rPr>
              <a:t> complexity. Both statement and decision coverage are required for DO-178B level B certification.</a:t>
            </a:r>
          </a:p>
          <a:p>
            <a:pPr eaLnBrk="1" hangingPunct="1"/>
            <a:endParaRPr lang="en-US" sz="800" dirty="0">
              <a:latin typeface="Verdana" pitchFamily="34" charset="0"/>
            </a:endParaRPr>
          </a:p>
          <a:p>
            <a:pPr eaLnBrk="1" hangingPunct="1"/>
            <a:r>
              <a:rPr lang="en-US" sz="800" dirty="0">
                <a:latin typeface="Verdana" pitchFamily="34" charset="0"/>
              </a:rPr>
              <a:t>Our plans for software certification and tool usage have been approved by the FAA, including the Plan for Software Aspects of Certification (PSAC), which details our use of Model-Based Design.</a:t>
            </a:r>
          </a:p>
          <a:p>
            <a:pPr eaLnBrk="1" hangingPunct="1"/>
            <a:endParaRPr lang="en-US" sz="700" i="1" dirty="0">
              <a:solidFill>
                <a:srgbClr val="154F8F"/>
              </a:solidFill>
            </a:endParaRPr>
          </a:p>
          <a:p>
            <a:pPr eaLnBrk="1" hangingPunct="1"/>
            <a:r>
              <a:rPr lang="en-US" sz="700" i="1" dirty="0">
                <a:solidFill>
                  <a:srgbClr val="154F8F"/>
                </a:solidFill>
              </a:rPr>
              <a:t>See more articles and subscribe at mathworks.com/newsletters</a:t>
            </a:r>
          </a:p>
          <a:p>
            <a:pPr eaLnBrk="1" hangingPunct="1"/>
            <a:endParaRPr lang="en-US" sz="700" i="1" dirty="0">
              <a:solidFill>
                <a:srgbClr val="154F8F"/>
              </a:solidFill>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ko-KR" altLang="en-US"/>
          </a:p>
        </p:txBody>
      </p:sp>
      <p:sp>
        <p:nvSpPr>
          <p:cNvPr id="4" name="Slide Number Placeholder 3"/>
          <p:cNvSpPr>
            <a:spLocks noGrp="1"/>
          </p:cNvSpPr>
          <p:nvPr>
            <p:ph type="sldNum" sz="quarter" idx="10"/>
          </p:nvPr>
        </p:nvSpPr>
        <p:spPr/>
        <p:txBody>
          <a:bodyPr/>
          <a:lstStyle/>
          <a:p>
            <a:fld id="{AD73B8C3-A209-4A55-9261-22C2A02B3159}" type="slidenum">
              <a:rPr lang="en-US" smtClean="0"/>
              <a:pPr/>
              <a:t>119</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Slide Image Placeholder 1"/>
          <p:cNvSpPr>
            <a:spLocks noGrp="1" noRot="1" noChangeAspect="1" noTextEdit="1"/>
          </p:cNvSpPr>
          <p:nvPr>
            <p:ph type="sldImg"/>
          </p:nvPr>
        </p:nvSpPr>
        <p:spPr bwMode="auto">
          <a:xfrm>
            <a:off x="1219200" y="525463"/>
            <a:ext cx="4419600" cy="3314700"/>
          </a:xfrm>
          <a:noFill/>
          <a:ln>
            <a:solidFill>
              <a:srgbClr val="000000"/>
            </a:solidFill>
            <a:miter lim="800000"/>
            <a:headEnd/>
            <a:tailEnd/>
          </a:ln>
        </p:spPr>
      </p:sp>
      <p:sp>
        <p:nvSpPr>
          <p:cNvPr id="41987" name="Notes Placeholder 2"/>
          <p:cNvSpPr>
            <a:spLocks noGrp="1"/>
          </p:cNvSpPr>
          <p:nvPr>
            <p:ph type="body" idx="1"/>
          </p:nvPr>
        </p:nvSpPr>
        <p:spPr>
          <a:ln/>
        </p:spPr>
        <p:txBody>
          <a:bodyPr>
            <a:normAutofit fontScale="92500" lnSpcReduction="20000"/>
          </a:bodyPr>
          <a:lstStyle/>
          <a:p>
            <a:pPr eaLnBrk="1" hangingPunct="1">
              <a:defRPr/>
            </a:pPr>
            <a:endParaRPr lang="de-DE" dirty="0" smtClean="0">
              <a:latin typeface="Times"/>
            </a:endParaRPr>
          </a:p>
        </p:txBody>
      </p:sp>
      <p:sp>
        <p:nvSpPr>
          <p:cNvPr id="41988" name="Footer Placeholder 3"/>
          <p:cNvSpPr>
            <a:spLocks noGrp="1"/>
          </p:cNvSpPr>
          <p:nvPr>
            <p:ph type="ftr" sz="quarter" idx="4"/>
          </p:nvPr>
        </p:nvSpPr>
        <p:spPr bwMode="auto">
          <a:ln>
            <a:miter lim="800000"/>
            <a:headEnd/>
            <a:tailEnd/>
          </a:ln>
        </p:spPr>
        <p:txBody>
          <a:bodyPr lIns="91413" tIns="45706" rIns="91413" bIns="45706"/>
          <a:lstStyle/>
          <a:p>
            <a:pPr>
              <a:defRPr/>
            </a:pPr>
            <a:r>
              <a:rPr lang="en-US">
                <a:solidFill>
                  <a:prstClr val="black"/>
                </a:solidFill>
              </a:rPr>
              <a:t>The MathWorks</a:t>
            </a:r>
          </a:p>
        </p:txBody>
      </p:sp>
      <p:sp>
        <p:nvSpPr>
          <p:cNvPr id="41989" name="Slide Number Placeholder 4"/>
          <p:cNvSpPr>
            <a:spLocks noGrp="1"/>
          </p:cNvSpPr>
          <p:nvPr>
            <p:ph type="sldNum" sz="quarter" idx="5"/>
          </p:nvPr>
        </p:nvSpPr>
        <p:spPr/>
        <p:txBody>
          <a:bodyPr/>
          <a:lstStyle/>
          <a:p>
            <a:pPr>
              <a:defRPr/>
            </a:pPr>
            <a:fld id="{156F5F3B-3063-4A1C-9A75-BC033D7271B5}" type="slidenum">
              <a:rPr lang="en-US">
                <a:solidFill>
                  <a:prstClr val="black"/>
                </a:solidFill>
              </a:rPr>
              <a:pPr>
                <a:defRPr/>
              </a:pPr>
              <a:t>22</a:t>
            </a:fld>
            <a:endParaRPr lang="en-US">
              <a:solidFill>
                <a:prstClr val="black"/>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7"/>
          <p:cNvSpPr>
            <a:spLocks noGrp="1" noChangeArrowheads="1"/>
          </p:cNvSpPr>
          <p:nvPr>
            <p:ph type="sldNum" sz="quarter" idx="5"/>
          </p:nvPr>
        </p:nvSpPr>
        <p:spPr>
          <a:noFill/>
        </p:spPr>
        <p:txBody>
          <a:bodyPr/>
          <a:lstStyle/>
          <a:p>
            <a:fld id="{56D899E5-BFF2-48F2-93E6-5841A2343F64}" type="slidenum">
              <a:rPr lang="en-US" smtClean="0"/>
              <a:pPr/>
              <a:t>25</a:t>
            </a:fld>
            <a:endParaRPr lang="en-US" smtClean="0"/>
          </a:p>
        </p:txBody>
      </p:sp>
      <p:sp>
        <p:nvSpPr>
          <p:cNvPr id="5123" name="Rectangle 2"/>
          <p:cNvSpPr>
            <a:spLocks noGrp="1" noRot="1" noChangeAspect="1" noChangeArrowheads="1" noTextEdit="1"/>
          </p:cNvSpPr>
          <p:nvPr>
            <p:ph type="sldImg"/>
          </p:nvPr>
        </p:nvSpPr>
        <p:spPr>
          <a:xfrm>
            <a:off x="1146175" y="685800"/>
            <a:ext cx="4570413" cy="3427413"/>
          </a:xfrm>
          <a:ln/>
        </p:spPr>
      </p:sp>
      <p:sp>
        <p:nvSpPr>
          <p:cNvPr id="5124" name="Rectangle 3"/>
          <p:cNvSpPr>
            <a:spLocks noGrp="1" noChangeArrowheads="1"/>
          </p:cNvSpPr>
          <p:nvPr>
            <p:ph type="body" idx="1"/>
          </p:nvPr>
        </p:nvSpPr>
        <p:spPr>
          <a:xfrm>
            <a:off x="912813" y="4341813"/>
            <a:ext cx="5032375" cy="4116387"/>
          </a:xfrm>
          <a:noFill/>
          <a:ln/>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latin typeface="+mn-lt"/>
              <a:ea typeface="+mn-ea"/>
              <a:cs typeface="+mn-cs"/>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20" name="Picture 19" descr="bluemesh.jpg"/>
          <p:cNvPicPr>
            <a:picLocks noChangeAspect="1"/>
          </p:cNvPicPr>
          <p:nvPr userDrawn="1"/>
        </p:nvPicPr>
        <p:blipFill>
          <a:blip r:embed="rId2" cstate="print"/>
          <a:stretch>
            <a:fillRect/>
          </a:stretch>
        </p:blipFill>
        <p:spPr>
          <a:xfrm>
            <a:off x="-4058" y="191"/>
            <a:ext cx="9148057" cy="6870191"/>
          </a:xfrm>
          <a:prstGeom prst="rect">
            <a:avLst/>
          </a:prstGeom>
        </p:spPr>
      </p:pic>
      <p:sp>
        <p:nvSpPr>
          <p:cNvPr id="21" name="Title 1"/>
          <p:cNvSpPr>
            <a:spLocks noGrp="1"/>
          </p:cNvSpPr>
          <p:nvPr>
            <p:ph type="ctrTitle"/>
          </p:nvPr>
        </p:nvSpPr>
        <p:spPr>
          <a:xfrm>
            <a:off x="685800" y="914400"/>
            <a:ext cx="7772400" cy="1828800"/>
          </a:xfrm>
        </p:spPr>
        <p:txBody>
          <a:bodyPr/>
          <a:lstStyle>
            <a:lvl1pPr algn="l" eaLnBrk="0" hangingPunct="0">
              <a:defRPr sz="3200">
                <a:solidFill>
                  <a:schemeClr val="tx2"/>
                </a:solidFill>
              </a:defRPr>
            </a:lvl1pPr>
          </a:lstStyle>
          <a:p>
            <a:r>
              <a:rPr lang="en-US" altLang="ko-KR" smtClean="0"/>
              <a:t>Click to edit Master title style</a:t>
            </a:r>
            <a:endParaRPr lang="en-US" dirty="0"/>
          </a:p>
        </p:txBody>
      </p:sp>
      <p:sp>
        <p:nvSpPr>
          <p:cNvPr id="22" name="Subtitle 2"/>
          <p:cNvSpPr>
            <a:spLocks noGrp="1"/>
          </p:cNvSpPr>
          <p:nvPr>
            <p:ph type="subTitle" idx="1"/>
          </p:nvPr>
        </p:nvSpPr>
        <p:spPr>
          <a:xfrm>
            <a:off x="685800" y="3203575"/>
            <a:ext cx="7772400" cy="987425"/>
          </a:xfrm>
        </p:spPr>
        <p:txBody>
          <a:bodyPr>
            <a:normAutofit/>
          </a:bodyPr>
          <a:lstStyle>
            <a:lvl1pPr marL="0" indent="0" algn="l" eaLnBrk="0" hangingPunct="0">
              <a:buNone/>
              <a:defRPr sz="16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ltLang="ko-KR" smtClean="0"/>
              <a:t>Click to edit Master subtitle style</a:t>
            </a:r>
            <a:endParaRPr lang="en-US" dirty="0"/>
          </a:p>
        </p:txBody>
      </p:sp>
      <p:sp>
        <p:nvSpPr>
          <p:cNvPr id="23" name="TextBox 22"/>
          <p:cNvSpPr txBox="1"/>
          <p:nvPr userDrawn="1"/>
        </p:nvSpPr>
        <p:spPr>
          <a:xfrm>
            <a:off x="7226408" y="6527628"/>
            <a:ext cx="1828800" cy="246221"/>
          </a:xfrm>
          <a:prstGeom prst="rect">
            <a:avLst/>
          </a:prstGeom>
          <a:noFill/>
        </p:spPr>
        <p:txBody>
          <a:bodyPr wrap="square" rtlCol="0">
            <a:spAutoFit/>
          </a:bodyPr>
          <a:lstStyle/>
          <a:p>
            <a:pPr eaLnBrk="0" hangingPunct="0"/>
            <a:r>
              <a:rPr lang="en-US" sz="1000" dirty="0" smtClean="0">
                <a:solidFill>
                  <a:schemeClr val="bg1"/>
                </a:solidFill>
                <a:latin typeface="Arial" pitchFamily="34" charset="0"/>
                <a:cs typeface="Arial" pitchFamily="34" charset="0"/>
              </a:rPr>
              <a:t>© </a:t>
            </a:r>
            <a:r>
              <a:rPr lang="en-US" sz="1000" dirty="0" smtClean="0">
                <a:solidFill>
                  <a:schemeClr val="bg1"/>
                </a:solidFill>
                <a:latin typeface="Arial" pitchFamily="34" charset="0"/>
                <a:cs typeface="Arial" pitchFamily="34" charset="0"/>
              </a:rPr>
              <a:t>2014 </a:t>
            </a:r>
            <a:r>
              <a:rPr lang="en-US" sz="1000" dirty="0" smtClean="0">
                <a:solidFill>
                  <a:schemeClr val="bg1"/>
                </a:solidFill>
                <a:latin typeface="Arial" pitchFamily="34" charset="0"/>
                <a:cs typeface="Arial" pitchFamily="34" charset="0"/>
              </a:rPr>
              <a:t>The MathWorks, Inc.</a:t>
            </a:r>
            <a:endParaRPr lang="en-US" sz="1000" dirty="0">
              <a:solidFill>
                <a:schemeClr val="bg1"/>
              </a:solidFill>
              <a:latin typeface="Arial" pitchFamily="34" charset="0"/>
              <a:cs typeface="Arial" pitchFamily="34" charset="0"/>
            </a:endParaRPr>
          </a:p>
        </p:txBody>
      </p:sp>
      <p:pic>
        <p:nvPicPr>
          <p:cNvPr id="25" name="Picture 24" descr="09_MW_logo_CMYK_REV.png"/>
          <p:cNvPicPr>
            <a:picLocks noChangeAspect="1"/>
          </p:cNvPicPr>
          <p:nvPr userDrawn="1"/>
        </p:nvPicPr>
        <p:blipFill>
          <a:blip r:embed="rId3" cstate="print"/>
          <a:stretch>
            <a:fillRect/>
          </a:stretch>
        </p:blipFill>
        <p:spPr>
          <a:xfrm>
            <a:off x="7467600" y="136498"/>
            <a:ext cx="1465342" cy="290585"/>
          </a:xfrm>
          <a:prstGeom prst="rect">
            <a:avLst/>
          </a:prstGeom>
        </p:spPr>
      </p:pic>
      <p:cxnSp>
        <p:nvCxnSpPr>
          <p:cNvPr id="26" name="Straight Connector 25"/>
          <p:cNvCxnSpPr/>
          <p:nvPr userDrawn="1"/>
        </p:nvCxnSpPr>
        <p:spPr>
          <a:xfrm>
            <a:off x="0" y="4333875"/>
            <a:ext cx="9144000" cy="0"/>
          </a:xfrm>
          <a:prstGeom prst="line">
            <a:avLst/>
          </a:prstGeom>
          <a:ln w="57150">
            <a:solidFill>
              <a:schemeClr val="bg1">
                <a:lumMod val="65000"/>
              </a:schemeClr>
            </a:solidFill>
          </a:ln>
        </p:spPr>
        <p:style>
          <a:lnRef idx="1">
            <a:schemeClr val="dk1"/>
          </a:lnRef>
          <a:fillRef idx="0">
            <a:schemeClr val="dk1"/>
          </a:fillRef>
          <a:effectRef idx="0">
            <a:schemeClr val="dk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077200" cy="990600"/>
          </a:xfrm>
        </p:spPr>
        <p:txBody>
          <a:bodyPr/>
          <a:lstStyle>
            <a:lvl1pPr>
              <a:defRPr sz="2800" baseline="0">
                <a:solidFill>
                  <a:schemeClr val="tx2"/>
                </a:solidFill>
              </a:defRPr>
            </a:lvl1pPr>
          </a:lstStyle>
          <a:p>
            <a:r>
              <a:rPr lang="en-US" altLang="ko-KR" smtClean="0"/>
              <a:t>Click to edit Master title style</a:t>
            </a:r>
            <a:endParaRPr lang="en-US" dirty="0"/>
          </a:p>
        </p:txBody>
      </p:sp>
      <p:sp>
        <p:nvSpPr>
          <p:cNvPr id="3" name="Content Placeholder 2"/>
          <p:cNvSpPr>
            <a:spLocks noGrp="1"/>
          </p:cNvSpPr>
          <p:nvPr>
            <p:ph idx="1"/>
          </p:nvPr>
        </p:nvSpPr>
        <p:spPr>
          <a:xfrm>
            <a:off x="457200" y="1600200"/>
            <a:ext cx="8077200" cy="4648200"/>
          </a:xfrm>
        </p:spPr>
        <p:txBody>
          <a:bodyPr/>
          <a:lstStyle>
            <a:lvl1pPr>
              <a:buSzPct val="75000"/>
              <a:defRPr sz="2400"/>
            </a:lvl1pPr>
            <a:lvl2pPr>
              <a:lnSpc>
                <a:spcPct val="105000"/>
              </a:lnSpc>
              <a:defRPr sz="2000"/>
            </a:lvl2pPr>
            <a:lvl3pPr>
              <a:lnSpc>
                <a:spcPct val="105000"/>
              </a:lnSpc>
              <a:buSzPct val="75000"/>
              <a:defRPr sz="1600"/>
            </a:lvl3pPr>
            <a:lvl4pPr>
              <a:lnSpc>
                <a:spcPct val="105000"/>
              </a:lnSpc>
              <a:defRPr/>
            </a:lvl4pPr>
            <a:lvl5pPr>
              <a:lnSpc>
                <a:spcPct val="105000"/>
              </a:lnSpc>
              <a:defRPr/>
            </a:lvl5pPr>
          </a:lstStyle>
          <a:p>
            <a:pPr lvl="0"/>
            <a:r>
              <a:rPr lang="en-US" altLang="ko-KR" smtClean="0"/>
              <a:t>Click to edit Master text styles</a:t>
            </a:r>
          </a:p>
          <a:p>
            <a:pPr lvl="1"/>
            <a:r>
              <a:rPr lang="en-US" altLang="ko-KR" smtClean="0"/>
              <a:t>Second level</a:t>
            </a:r>
          </a:p>
          <a:p>
            <a:pPr lvl="2"/>
            <a:r>
              <a:rPr lang="en-US" altLang="ko-KR" smtClean="0"/>
              <a:t>Third level</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077200" cy="990600"/>
          </a:xfrm>
        </p:spPr>
        <p:txBody>
          <a:bodyPr/>
          <a:lstStyle/>
          <a:p>
            <a:r>
              <a:rPr lang="en-US" altLang="ko-KR" smtClean="0"/>
              <a:t>Click to edit Master title style</a:t>
            </a:r>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Feature">
    <p:spTree>
      <p:nvGrpSpPr>
        <p:cNvPr id="1" name=""/>
        <p:cNvGrpSpPr/>
        <p:nvPr/>
      </p:nvGrpSpPr>
      <p:grpSpPr>
        <a:xfrm>
          <a:off x="0" y="0"/>
          <a:ext cx="0" cy="0"/>
          <a:chOff x="0" y="0"/>
          <a:chExt cx="0" cy="0"/>
        </a:xfrm>
      </p:grpSpPr>
      <p:sp>
        <p:nvSpPr>
          <p:cNvPr id="10" name="Title 1"/>
          <p:cNvSpPr>
            <a:spLocks noGrp="1"/>
          </p:cNvSpPr>
          <p:nvPr>
            <p:ph type="title"/>
          </p:nvPr>
        </p:nvSpPr>
        <p:spPr>
          <a:xfrm>
            <a:off x="457200" y="457200"/>
            <a:ext cx="7086600" cy="990600"/>
          </a:xfrm>
        </p:spPr>
        <p:txBody>
          <a:bodyPr anchor="t" anchorCtr="0"/>
          <a:lstStyle>
            <a:lvl1pPr algn="l">
              <a:defRPr sz="2800" b="1">
                <a:solidFill>
                  <a:schemeClr val="tx2"/>
                </a:solidFill>
              </a:defRPr>
            </a:lvl1pPr>
          </a:lstStyle>
          <a:p>
            <a:r>
              <a:rPr lang="en-US" altLang="ko-KR" smtClean="0"/>
              <a:t>Click to edit Master title style</a:t>
            </a:r>
            <a:endParaRPr lang="en-US" dirty="0"/>
          </a:p>
        </p:txBody>
      </p:sp>
      <p:sp>
        <p:nvSpPr>
          <p:cNvPr id="11" name="Content Placeholder 2"/>
          <p:cNvSpPr>
            <a:spLocks noGrp="1"/>
          </p:cNvSpPr>
          <p:nvPr>
            <p:ph sz="half" idx="10" hasCustomPrompt="1"/>
          </p:nvPr>
        </p:nvSpPr>
        <p:spPr>
          <a:xfrm>
            <a:off x="457200" y="2819400"/>
            <a:ext cx="3810000" cy="3200400"/>
          </a:xfrm>
        </p:spPr>
        <p:txBody>
          <a:bodyPr/>
          <a:lstStyle>
            <a:lvl1pPr>
              <a:buClr>
                <a:srgbClr val="125687"/>
              </a:buClr>
              <a:buSzTx/>
              <a:defRPr sz="1800" baseline="0"/>
            </a:lvl1pPr>
            <a:lvl2pPr>
              <a:defRPr sz="1600"/>
            </a:lvl2pPr>
            <a:lvl3pPr>
              <a:buNone/>
              <a:defRPr sz="1600"/>
            </a:lvl3pPr>
            <a:lvl4pPr>
              <a:defRPr sz="1800"/>
            </a:lvl4pPr>
            <a:lvl5pPr>
              <a:defRPr sz="1800"/>
            </a:lvl5pPr>
            <a:lvl6pPr>
              <a:defRPr sz="1800"/>
            </a:lvl6pPr>
            <a:lvl7pPr>
              <a:defRPr sz="1800"/>
            </a:lvl7pPr>
            <a:lvl8pPr>
              <a:defRPr sz="1800"/>
            </a:lvl8pPr>
            <a:lvl9pPr>
              <a:defRPr sz="1800"/>
            </a:lvl9pPr>
          </a:lstStyle>
          <a:p>
            <a:pPr lvl="0">
              <a:buClr>
                <a:srgbClr val="125687"/>
              </a:buClr>
              <a:buSzTx/>
            </a:pPr>
            <a:r>
              <a:rPr lang="en-US" dirty="0" smtClean="0"/>
              <a:t>Click to add b</a:t>
            </a:r>
            <a:r>
              <a:rPr lang="en-US" sz="1800" dirty="0" smtClean="0">
                <a:solidFill>
                  <a:prstClr val="black"/>
                </a:solidFill>
              </a:rPr>
              <a:t>rief summary and benefits of feature (ideally three bullets)</a:t>
            </a:r>
          </a:p>
          <a:p>
            <a:pPr lvl="1"/>
            <a:r>
              <a:rPr lang="en-US" dirty="0" smtClean="0"/>
              <a:t>Second level</a:t>
            </a:r>
          </a:p>
        </p:txBody>
      </p:sp>
      <p:sp>
        <p:nvSpPr>
          <p:cNvPr id="13" name="Text Placeholder 11"/>
          <p:cNvSpPr>
            <a:spLocks noGrp="1"/>
          </p:cNvSpPr>
          <p:nvPr>
            <p:ph type="body" sz="quarter" idx="11" hasCustomPrompt="1"/>
          </p:nvPr>
        </p:nvSpPr>
        <p:spPr>
          <a:xfrm>
            <a:off x="457200" y="1600200"/>
            <a:ext cx="3810000" cy="838200"/>
          </a:xfrm>
        </p:spPr>
        <p:txBody>
          <a:bodyPr anchor="t"/>
          <a:lstStyle>
            <a:lvl1pPr marL="0" indent="0" algn="l">
              <a:buNone/>
              <a:defRPr sz="2000" b="1" baseline="0"/>
            </a:lvl1pPr>
          </a:lstStyle>
          <a:p>
            <a:pPr lvl="0"/>
            <a:r>
              <a:rPr lang="en-US" dirty="0" smtClean="0"/>
              <a:t>Click to add headline</a:t>
            </a:r>
            <a:r>
              <a:rPr lang="en-US" sz="2000" b="1" dirty="0" smtClean="0">
                <a:solidFill>
                  <a:prstClr val="black"/>
                </a:solidFill>
              </a:rPr>
              <a:t> providing value of feature</a:t>
            </a:r>
            <a:endParaRPr lang="en-US" dirty="0" smtClean="0"/>
          </a:p>
        </p:txBody>
      </p:sp>
      <p:sp>
        <p:nvSpPr>
          <p:cNvPr id="14" name="Text Placeholder 2"/>
          <p:cNvSpPr>
            <a:spLocks noGrp="1"/>
          </p:cNvSpPr>
          <p:nvPr>
            <p:ph type="body" sz="half" idx="12" hasCustomPrompt="1"/>
          </p:nvPr>
        </p:nvSpPr>
        <p:spPr>
          <a:xfrm>
            <a:off x="457200" y="6172200"/>
            <a:ext cx="4105275" cy="533400"/>
          </a:xfrm>
        </p:spPr>
        <p:txBody>
          <a:bodyPr anchor="b" anchorCtr="0"/>
          <a:lstStyle>
            <a:lvl1pPr marL="230188" indent="-228600">
              <a:buClrTx/>
              <a:buSzPct val="125000"/>
              <a:buFont typeface="Courier New" pitchFamily="49" charset="0"/>
              <a:buChar char="»"/>
              <a:defRPr sz="1600" b="0">
                <a:latin typeface="Courier New" pitchFamily="49" charset="0"/>
                <a:cs typeface="Courier New" pitchFamily="49" charset="0"/>
              </a:defRPr>
            </a:lvl1pPr>
          </a:lstStyle>
          <a:p>
            <a:pPr lvl="0"/>
            <a:r>
              <a:rPr lang="en-US" dirty="0" smtClean="0"/>
              <a:t>Click to add </a:t>
            </a:r>
            <a:r>
              <a:rPr lang="en-US" sz="1600" dirty="0" err="1" smtClean="0">
                <a:latin typeface="Courier New" pitchFamily="49" charset="0"/>
                <a:cs typeface="Courier New" pitchFamily="49" charset="0"/>
              </a:rPr>
              <a:t>product_demo_name</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22313" y="1914525"/>
            <a:ext cx="7772400" cy="1362075"/>
          </a:xfrm>
        </p:spPr>
        <p:txBody>
          <a:bodyPr anchor="t"/>
          <a:lstStyle>
            <a:lvl1pPr algn="ctr">
              <a:defRPr sz="3200" b="1" cap="none">
                <a:solidFill>
                  <a:schemeClr val="tx2"/>
                </a:solidFill>
              </a:defRPr>
            </a:lvl1pPr>
          </a:lstStyle>
          <a:p>
            <a:r>
              <a:rPr lang="en-US" dirty="0" smtClean="0"/>
              <a:t>Click to edit Section Header Title style</a:t>
            </a:r>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077200" cy="990600"/>
          </a:xfrm>
        </p:spPr>
        <p:txBody>
          <a:bodyPr/>
          <a:lstStyle>
            <a:lvl1pPr>
              <a:defRPr>
                <a:solidFill>
                  <a:schemeClr val="tx2"/>
                </a:solidFill>
              </a:defRPr>
            </a:lvl1pPr>
          </a:lstStyle>
          <a:p>
            <a:r>
              <a:rPr lang="en-US" altLang="ko-KR" smtClean="0"/>
              <a:t>Click to edit Master title style</a:t>
            </a:r>
            <a:endParaRPr lang="en-US" dirty="0"/>
          </a:p>
        </p:txBody>
      </p:sp>
      <p:sp>
        <p:nvSpPr>
          <p:cNvPr id="3" name="Content Placeholder 2"/>
          <p:cNvSpPr>
            <a:spLocks noGrp="1"/>
          </p:cNvSpPr>
          <p:nvPr>
            <p:ph sz="half" idx="1"/>
          </p:nvPr>
        </p:nvSpPr>
        <p:spPr>
          <a:xfrm>
            <a:off x="457200" y="1600200"/>
            <a:ext cx="3886200" cy="4648199"/>
          </a:xfrm>
        </p:spPr>
        <p:txBody>
          <a:bodyPr/>
          <a:lstStyle>
            <a:lvl1pPr>
              <a:defRPr sz="2400"/>
            </a:lvl1pPr>
            <a:lvl2pPr>
              <a:defRPr sz="2000"/>
            </a:lvl2pPr>
            <a:lvl3pPr>
              <a:defRPr sz="1600"/>
            </a:lvl3pPr>
            <a:lvl4pPr>
              <a:defRPr sz="1800"/>
            </a:lvl4pPr>
            <a:lvl5pPr>
              <a:defRPr sz="1800"/>
            </a:lvl5pPr>
            <a:lvl6pPr>
              <a:defRPr sz="1800"/>
            </a:lvl6pPr>
            <a:lvl7pPr>
              <a:defRPr sz="1800"/>
            </a:lvl7pPr>
            <a:lvl8pPr>
              <a:defRPr sz="1800"/>
            </a:lvl8pPr>
            <a:lvl9pPr>
              <a:defRPr sz="1800"/>
            </a:lvl9pPr>
          </a:lstStyle>
          <a:p>
            <a:pPr lvl="0"/>
            <a:r>
              <a:rPr lang="en-US" altLang="ko-KR" smtClean="0"/>
              <a:t>Click to edit Master text styles</a:t>
            </a:r>
          </a:p>
          <a:p>
            <a:pPr lvl="1"/>
            <a:r>
              <a:rPr lang="en-US" altLang="ko-KR" smtClean="0"/>
              <a:t>Second level</a:t>
            </a:r>
          </a:p>
          <a:p>
            <a:pPr lvl="2"/>
            <a:r>
              <a:rPr lang="en-US" altLang="ko-KR" smtClean="0"/>
              <a:t>Third level</a:t>
            </a:r>
          </a:p>
        </p:txBody>
      </p:sp>
      <p:sp>
        <p:nvSpPr>
          <p:cNvPr id="4" name="Content Placeholder 3"/>
          <p:cNvSpPr>
            <a:spLocks noGrp="1"/>
          </p:cNvSpPr>
          <p:nvPr>
            <p:ph sz="half" idx="2"/>
          </p:nvPr>
        </p:nvSpPr>
        <p:spPr>
          <a:xfrm>
            <a:off x="4648200" y="1600200"/>
            <a:ext cx="3886200" cy="4648199"/>
          </a:xfrm>
        </p:spPr>
        <p:txBody>
          <a:bodyPr/>
          <a:lstStyle>
            <a:lvl1pPr>
              <a:defRPr sz="2400"/>
            </a:lvl1pPr>
            <a:lvl2pPr>
              <a:defRPr sz="2000"/>
            </a:lvl2pPr>
            <a:lvl3pPr>
              <a:defRPr sz="1600"/>
            </a:lvl3pPr>
            <a:lvl4pPr>
              <a:defRPr sz="1800"/>
            </a:lvl4pPr>
            <a:lvl5pPr>
              <a:defRPr sz="1800"/>
            </a:lvl5pPr>
            <a:lvl6pPr>
              <a:defRPr sz="1800"/>
            </a:lvl6pPr>
            <a:lvl7pPr>
              <a:defRPr sz="1800"/>
            </a:lvl7pPr>
            <a:lvl8pPr>
              <a:defRPr sz="1800"/>
            </a:lvl8pPr>
            <a:lvl9pPr>
              <a:defRPr sz="1800"/>
            </a:lvl9pPr>
          </a:lstStyle>
          <a:p>
            <a:pPr lvl="0"/>
            <a:r>
              <a:rPr lang="en-US" altLang="ko-KR" smtClean="0"/>
              <a:t>Click to edit Master text styles</a:t>
            </a:r>
          </a:p>
          <a:p>
            <a:pPr lvl="1"/>
            <a:r>
              <a:rPr lang="en-US" altLang="ko-KR" smtClean="0"/>
              <a:t>Second level</a:t>
            </a:r>
          </a:p>
          <a:p>
            <a:pPr lvl="2"/>
            <a:r>
              <a:rPr lang="en-US" altLang="ko-KR" smtClean="0"/>
              <a:t>Third level</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4" name="Text Box 15"/>
          <p:cNvSpPr txBox="1">
            <a:spLocks noChangeArrowheads="1"/>
          </p:cNvSpPr>
          <p:nvPr userDrawn="1"/>
        </p:nvSpPr>
        <p:spPr bwMode="auto">
          <a:xfrm>
            <a:off x="455613" y="1600200"/>
            <a:ext cx="8074152" cy="4648200"/>
          </a:xfrm>
          <a:prstGeom prst="rect">
            <a:avLst/>
          </a:prstGeom>
          <a:noFill/>
          <a:ln w="9525">
            <a:noFill/>
            <a:miter lim="800000"/>
            <a:headEnd/>
            <a:tailEnd/>
          </a:ln>
          <a:effectLst/>
        </p:spPr>
        <p:txBody>
          <a:bodyPr wrap="none"/>
          <a:lstStyle/>
          <a:p>
            <a:pPr marL="341313" lvl="0" indent="-341313" eaLnBrk="0" hangingPunct="0">
              <a:buClr>
                <a:schemeClr val="tx2"/>
              </a:buClr>
              <a:buSzPct val="75000"/>
              <a:buFont typeface="Wingdings" pitchFamily="2" charset="2"/>
              <a:buChar char="§"/>
              <a:tabLst>
                <a:tab pos="457200" algn="l"/>
              </a:tabLst>
            </a:pPr>
            <a:r>
              <a:rPr lang="en-US" sz="2400" dirty="0" smtClean="0">
                <a:latin typeface="Arial" pitchFamily="34" charset="0"/>
                <a:cs typeface="Arial" pitchFamily="34" charset="0"/>
              </a:rPr>
              <a:t>Edit</a:t>
            </a:r>
            <a:r>
              <a:rPr lang="en-US" sz="2400" baseline="0" dirty="0" smtClean="0">
                <a:latin typeface="Arial" pitchFamily="34" charset="0"/>
                <a:cs typeface="Arial" pitchFamily="34" charset="0"/>
              </a:rPr>
              <a:t> in Slide Master view to e</a:t>
            </a:r>
            <a:r>
              <a:rPr lang="en-US" sz="2400" dirty="0" smtClean="0">
                <a:latin typeface="Arial" pitchFamily="34" charset="0"/>
                <a:cs typeface="Arial" pitchFamily="34" charset="0"/>
              </a:rPr>
              <a:t>nter agenda items</a:t>
            </a:r>
          </a:p>
          <a:p>
            <a:pPr marL="341313" lvl="0" indent="-341313" eaLnBrk="0" hangingPunct="0">
              <a:buClr>
                <a:schemeClr val="tx2"/>
              </a:buClr>
              <a:buSzPct val="75000"/>
              <a:buFont typeface="Wingdings" pitchFamily="2" charset="2"/>
              <a:buChar char="§"/>
              <a:tabLst>
                <a:tab pos="457200" algn="l"/>
              </a:tabLst>
            </a:pPr>
            <a:r>
              <a:rPr lang="en-US" sz="2400" dirty="0" smtClean="0">
                <a:latin typeface="Arial" pitchFamily="34" charset="0"/>
                <a:cs typeface="Arial" pitchFamily="34" charset="0"/>
              </a:rPr>
              <a:t>Bullet 2</a:t>
            </a:r>
          </a:p>
          <a:p>
            <a:pPr marL="341313" lvl="0" indent="-341313" eaLnBrk="0" hangingPunct="0">
              <a:buClr>
                <a:schemeClr val="tx2"/>
              </a:buClr>
              <a:buSzPct val="75000"/>
              <a:buFont typeface="Wingdings" pitchFamily="2" charset="2"/>
              <a:buChar char="§"/>
              <a:tabLst>
                <a:tab pos="457200" algn="l"/>
              </a:tabLst>
            </a:pPr>
            <a:r>
              <a:rPr lang="en-US" sz="2400" dirty="0" smtClean="0">
                <a:latin typeface="Arial" pitchFamily="34" charset="0"/>
                <a:cs typeface="Arial" pitchFamily="34" charset="0"/>
              </a:rPr>
              <a:t>Bullet</a:t>
            </a:r>
            <a:r>
              <a:rPr lang="en-US" sz="2400" baseline="0" dirty="0" smtClean="0">
                <a:latin typeface="Arial" pitchFamily="34" charset="0"/>
                <a:cs typeface="Arial" pitchFamily="34" charset="0"/>
              </a:rPr>
              <a:t> 3</a:t>
            </a:r>
          </a:p>
          <a:p>
            <a:pPr marL="341313" lvl="0" indent="-341313" eaLnBrk="0" hangingPunct="0">
              <a:buClr>
                <a:schemeClr val="tx2"/>
              </a:buClr>
              <a:buSzPct val="75000"/>
              <a:buFont typeface="Wingdings" pitchFamily="2" charset="2"/>
              <a:buChar char="§"/>
              <a:tabLst>
                <a:tab pos="457200" algn="l"/>
              </a:tabLst>
            </a:pPr>
            <a:r>
              <a:rPr lang="en-US" sz="2400" baseline="0" dirty="0" smtClean="0">
                <a:latin typeface="Arial" pitchFamily="34" charset="0"/>
                <a:cs typeface="Arial" pitchFamily="34" charset="0"/>
              </a:rPr>
              <a:t>Bullet 4</a:t>
            </a:r>
          </a:p>
          <a:p>
            <a:pPr marL="341313" lvl="0" indent="-341313" eaLnBrk="0" hangingPunct="0">
              <a:buClr>
                <a:schemeClr val="tx2"/>
              </a:buClr>
              <a:buSzPct val="75000"/>
              <a:buFont typeface="Wingdings" pitchFamily="2" charset="2"/>
              <a:buChar char="§"/>
              <a:tabLst>
                <a:tab pos="457200" algn="l"/>
              </a:tabLst>
            </a:pPr>
            <a:endParaRPr lang="en-US" sz="2400" dirty="0">
              <a:latin typeface="Arial" pitchFamily="34" charset="0"/>
              <a:cs typeface="Arial" pitchFamily="34" charset="0"/>
            </a:endParaRPr>
          </a:p>
        </p:txBody>
      </p:sp>
      <p:sp>
        <p:nvSpPr>
          <p:cNvPr id="5" name="Text Box 16"/>
          <p:cNvSpPr txBox="1">
            <a:spLocks noChangeArrowheads="1"/>
          </p:cNvSpPr>
          <p:nvPr userDrawn="1"/>
        </p:nvSpPr>
        <p:spPr bwMode="auto">
          <a:xfrm>
            <a:off x="455613" y="464695"/>
            <a:ext cx="8074152" cy="1143000"/>
          </a:xfrm>
          <a:prstGeom prst="rect">
            <a:avLst/>
          </a:prstGeom>
          <a:noFill/>
          <a:ln w="9525">
            <a:noFill/>
            <a:miter lim="800000"/>
            <a:headEnd/>
            <a:tailEnd/>
          </a:ln>
          <a:effectLst/>
        </p:spPr>
        <p:txBody>
          <a:bodyPr wrap="none"/>
          <a:lstStyle/>
          <a:p>
            <a:pPr marL="0" marR="0" indent="0" algn="l" defTabSz="914400" rtl="0" eaLnBrk="0" fontAlgn="auto" latinLnBrk="0" hangingPunct="0">
              <a:lnSpc>
                <a:spcPct val="100000"/>
              </a:lnSpc>
              <a:spcBef>
                <a:spcPts val="0"/>
              </a:spcBef>
              <a:spcAft>
                <a:spcPts val="0"/>
              </a:spcAft>
              <a:buClrTx/>
              <a:buSzTx/>
              <a:buFontTx/>
              <a:buNone/>
              <a:tabLst/>
              <a:defRPr/>
            </a:pPr>
            <a:r>
              <a:rPr lang="en-US" sz="2800" b="1" dirty="0" smtClean="0">
                <a:solidFill>
                  <a:schemeClr val="tx2"/>
                </a:solidFill>
                <a:latin typeface="Arial" pitchFamily="34" charset="0"/>
                <a:cs typeface="Arial" pitchFamily="34" charset="0"/>
              </a:rPr>
              <a:t>Edit in Slide</a:t>
            </a:r>
            <a:r>
              <a:rPr lang="en-US" sz="2800" b="1" baseline="0" dirty="0" smtClean="0">
                <a:solidFill>
                  <a:schemeClr val="tx2"/>
                </a:solidFill>
                <a:latin typeface="Arial" pitchFamily="34" charset="0"/>
                <a:cs typeface="Arial" pitchFamily="34" charset="0"/>
              </a:rPr>
              <a:t> Master view to e</a:t>
            </a:r>
            <a:r>
              <a:rPr lang="en-US" sz="2800" b="1" dirty="0" smtClean="0">
                <a:solidFill>
                  <a:schemeClr val="tx2"/>
                </a:solidFill>
                <a:latin typeface="Arial" pitchFamily="34" charset="0"/>
                <a:cs typeface="Arial" pitchFamily="34" charset="0"/>
              </a:rPr>
              <a:t>nter agenda</a:t>
            </a:r>
            <a:r>
              <a:rPr lang="en-US" sz="2800" b="1" baseline="0" dirty="0" smtClean="0">
                <a:solidFill>
                  <a:schemeClr val="tx2"/>
                </a:solidFill>
                <a:latin typeface="Arial" pitchFamily="34" charset="0"/>
                <a:cs typeface="Arial" pitchFamily="34" charset="0"/>
              </a:rPr>
              <a:t> title</a:t>
            </a:r>
            <a:endParaRPr lang="en-US" sz="2800" b="1" dirty="0" smtClean="0">
              <a:solidFill>
                <a:schemeClr val="tx2"/>
              </a:solidFill>
              <a:latin typeface="Arial" pitchFamily="34" charset="0"/>
              <a:cs typeface="Arial" pitchFamily="34" charset="0"/>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5613" y="719138"/>
            <a:ext cx="8382000" cy="1139825"/>
          </a:xfrm>
        </p:spPr>
        <p:txBody>
          <a:bodyPr/>
          <a:lstStyle/>
          <a:p>
            <a:r>
              <a:rPr lang="en-US" smtClean="0"/>
              <a:t>Click to edit Master title style</a:t>
            </a:r>
            <a:endParaRPr lang="en-US"/>
          </a:p>
        </p:txBody>
      </p:sp>
      <p:sp>
        <p:nvSpPr>
          <p:cNvPr id="3" name="Table Placeholder 2"/>
          <p:cNvSpPr>
            <a:spLocks noGrp="1"/>
          </p:cNvSpPr>
          <p:nvPr>
            <p:ph type="tbl" idx="1"/>
          </p:nvPr>
        </p:nvSpPr>
        <p:spPr>
          <a:xfrm>
            <a:off x="390525" y="1763713"/>
            <a:ext cx="8362950" cy="4419600"/>
          </a:xfrm>
        </p:spPr>
        <p:txBody>
          <a:bodyPr/>
          <a:lstStyle/>
          <a:p>
            <a:pPr lvl="0"/>
            <a:endParaRPr lang="en-US" noProof="0" smtClean="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457200"/>
            <a:ext cx="8077200" cy="990600"/>
          </a:xfrm>
          <a:prstGeom prst="rect">
            <a:avLst/>
          </a:prstGeom>
        </p:spPr>
        <p:txBody>
          <a:bodyPr vert="horz" lIns="91440" tIns="45720" rIns="91440" bIns="45720" rtlCol="0" anchor="t" anchorCtr="0">
            <a:noAutofit/>
          </a:bodyPr>
          <a:lstStyle/>
          <a:p>
            <a:r>
              <a:rPr lang="en-US" altLang="ko-KR" smtClean="0"/>
              <a:t>Click to edit Master title style</a:t>
            </a:r>
            <a:endParaRPr lang="en-US" dirty="0"/>
          </a:p>
        </p:txBody>
      </p:sp>
      <p:sp>
        <p:nvSpPr>
          <p:cNvPr id="3" name="Text Placeholder 2"/>
          <p:cNvSpPr>
            <a:spLocks noGrp="1"/>
          </p:cNvSpPr>
          <p:nvPr>
            <p:ph type="body" idx="1"/>
          </p:nvPr>
        </p:nvSpPr>
        <p:spPr>
          <a:xfrm>
            <a:off x="457200" y="1600200"/>
            <a:ext cx="8077200" cy="4648200"/>
          </a:xfrm>
          <a:prstGeom prst="rect">
            <a:avLst/>
          </a:prstGeom>
        </p:spPr>
        <p:txBody>
          <a:bodyPr vert="horz" lIns="91440" tIns="45720" rIns="91440" bIns="45720" rtlCol="0">
            <a:noAutofit/>
          </a:bodyPr>
          <a:lstStyle/>
          <a:p>
            <a:pPr lvl="0"/>
            <a:r>
              <a:rPr lang="en-US" dirty="0" smtClean="0"/>
              <a:t>Click to edit Master text styles</a:t>
            </a:r>
          </a:p>
          <a:p>
            <a:pPr lvl="1"/>
            <a:r>
              <a:rPr lang="en-US" dirty="0" smtClean="0"/>
              <a:t>Second level</a:t>
            </a:r>
          </a:p>
          <a:p>
            <a:pPr lvl="2"/>
            <a:r>
              <a:rPr lang="en-US" dirty="0" smtClean="0"/>
              <a:t>Third level</a:t>
            </a:r>
          </a:p>
        </p:txBody>
      </p:sp>
      <p:pic>
        <p:nvPicPr>
          <p:cNvPr id="9" name="Picture 8" descr="logo647.png"/>
          <p:cNvPicPr>
            <a:picLocks noChangeAspect="1"/>
          </p:cNvPicPr>
          <p:nvPr/>
        </p:nvPicPr>
        <p:blipFill>
          <a:blip r:embed="rId11" cstate="print"/>
          <a:stretch>
            <a:fillRect/>
          </a:stretch>
        </p:blipFill>
        <p:spPr>
          <a:xfrm>
            <a:off x="7474704" y="47715"/>
            <a:ext cx="1562100" cy="424983"/>
          </a:xfrm>
          <a:prstGeom prst="rect">
            <a:avLst/>
          </a:prstGeom>
        </p:spPr>
      </p:pic>
      <p:cxnSp>
        <p:nvCxnSpPr>
          <p:cNvPr id="11" name="Straight Connector 11"/>
          <p:cNvCxnSpPr/>
          <p:nvPr/>
        </p:nvCxnSpPr>
        <p:spPr>
          <a:xfrm rot="10800000" flipV="1">
            <a:off x="228600" y="246870"/>
            <a:ext cx="7016865" cy="270628"/>
          </a:xfrm>
          <a:prstGeom prst="bentConnector3">
            <a:avLst>
              <a:gd name="adj1" fmla="val 99917"/>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8686800" y="6484950"/>
            <a:ext cx="457200" cy="381001"/>
          </a:xfrm>
          <a:prstGeom prst="rect">
            <a:avLst/>
          </a:prstGeom>
          <a:noFill/>
          <a:ln w="12700">
            <a:noFill/>
          </a:ln>
        </p:spPr>
        <p:txBody>
          <a:bodyPr wrap="square" anchor="ctr">
            <a:noAutofit/>
          </a:bodyPr>
          <a:lstStyle/>
          <a:p>
            <a:pPr algn="ctr" eaLnBrk="0" latinLnBrk="0" hangingPunct="0"/>
            <a:fld id="{47FBD1EF-0801-4063-B668-C71608ACC70F}" type="slidenum">
              <a:rPr kumimoji="0" lang="en-US" sz="1200" b="1" i="0" u="none" strike="noStrike" kern="1200" cap="none" spc="0" normalizeH="0" baseline="0" noProof="0" smtClean="0">
                <a:ln>
                  <a:noFill/>
                </a:ln>
                <a:solidFill>
                  <a:schemeClr val="tx2"/>
                </a:solidFill>
                <a:effectLst/>
                <a:uLnTx/>
                <a:uFillTx/>
                <a:latin typeface="Arial" pitchFamily="34" charset="0"/>
                <a:ea typeface="+mn-ea"/>
                <a:cs typeface="Arial" pitchFamily="34" charset="0"/>
              </a:rPr>
              <a:pPr algn="ctr" eaLnBrk="0" latinLnBrk="0" hangingPunct="0"/>
              <a:t>‹#›</a:t>
            </a:fld>
            <a:endParaRPr lang="en-US" sz="1200" b="1" dirty="0">
              <a:solidFill>
                <a:schemeClr val="tx2"/>
              </a:solidFill>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62" r:id="rId3"/>
    <p:sldLayoutId id="2147483659" r:id="rId4"/>
    <p:sldLayoutId id="2147483663" r:id="rId5"/>
    <p:sldLayoutId id="2147483651" r:id="rId6"/>
    <p:sldLayoutId id="2147483652" r:id="rId7"/>
    <p:sldLayoutId id="2147483664" r:id="rId8"/>
    <p:sldLayoutId id="2147483666" r:id="rId9"/>
  </p:sldLayoutIdLst>
  <p:hf hdr="0" ftr="0" dt="0"/>
  <p:txStyles>
    <p:titleStyle>
      <a:lvl1pPr algn="l" defTabSz="914400" rtl="0" eaLnBrk="0" latinLnBrk="0" hangingPunct="0">
        <a:spcBef>
          <a:spcPct val="0"/>
        </a:spcBef>
        <a:buNone/>
        <a:defRPr sz="2800" b="1" kern="1200">
          <a:solidFill>
            <a:schemeClr val="tx2"/>
          </a:solidFill>
          <a:latin typeface="Arial" pitchFamily="34" charset="0"/>
          <a:ea typeface="+mj-ea"/>
          <a:cs typeface="Arial" pitchFamily="34" charset="0"/>
        </a:defRPr>
      </a:lvl1pPr>
    </p:titleStyle>
    <p:bodyStyle>
      <a:lvl1pPr marL="342900" indent="-342900" algn="l" defTabSz="914400" rtl="0" eaLnBrk="0" latinLnBrk="0" hangingPunct="0">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2950" indent="-285750" algn="l" defTabSz="914400" rtl="0" eaLnBrk="0" latinLnBrk="0" hangingPunct="0">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3000" indent="-228600" algn="l" defTabSz="914400" rtl="0" eaLnBrk="0" latinLnBrk="0" hangingPunct="0">
        <a:spcBef>
          <a:spcPct val="20000"/>
        </a:spcBef>
        <a:buClr>
          <a:schemeClr val="tx2"/>
        </a:buClr>
        <a:buSzPct val="75000"/>
        <a:buFont typeface="Wingdings" pitchFamily="2" charset="2"/>
        <a:buChar char="§"/>
        <a:defRPr sz="1600" kern="1200">
          <a:solidFill>
            <a:schemeClr val="tx1"/>
          </a:solidFill>
          <a:latin typeface="Arial" pitchFamily="34" charset="0"/>
          <a:ea typeface="+mn-ea"/>
          <a:cs typeface="Arial" pitchFamily="34" charset="0"/>
        </a:defRPr>
      </a:lvl3pPr>
      <a:lvl4pPr marL="1600200" indent="-228600" algn="l" defTabSz="914400" rtl="0" eaLnBrk="1" latinLnBrk="1" hangingPunct="1">
        <a:spcBef>
          <a:spcPct val="20000"/>
        </a:spcBef>
        <a:buFont typeface="Arial" pitchFamily="34" charset="0"/>
        <a:buNone/>
        <a:defRPr sz="1600" kern="1200">
          <a:solidFill>
            <a:schemeClr val="tx1"/>
          </a:solidFill>
          <a:latin typeface="Arial" pitchFamily="34" charset="0"/>
          <a:ea typeface="+mn-ea"/>
          <a:cs typeface="Arial" pitchFamily="34" charset="0"/>
        </a:defRPr>
      </a:lvl4pPr>
      <a:lvl5pPr marL="2057400" indent="-228600" algn="l" defTabSz="914400" rtl="0" eaLnBrk="1" latinLnBrk="1" hangingPunct="1">
        <a:spcBef>
          <a:spcPct val="20000"/>
        </a:spcBef>
        <a:buClr>
          <a:schemeClr val="tx2"/>
        </a:buClr>
        <a:buFont typeface="Arial" pitchFamily="34"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00.xml.rels><?xml version="1.0" encoding="UTF-8" standalone="yes"?>
<Relationships xmlns="http://schemas.openxmlformats.org/package/2006/relationships"><Relationship Id="rId8" Type="http://schemas.openxmlformats.org/officeDocument/2006/relationships/image" Target="../media/image109.jpeg"/><Relationship Id="rId3" Type="http://schemas.openxmlformats.org/officeDocument/2006/relationships/image" Target="../media/image104.jpeg"/><Relationship Id="rId7" Type="http://schemas.openxmlformats.org/officeDocument/2006/relationships/image" Target="../media/image108.jpeg"/><Relationship Id="rId2" Type="http://schemas.openxmlformats.org/officeDocument/2006/relationships/notesSlide" Target="../notesSlides/notesSlide62.xml"/><Relationship Id="rId1" Type="http://schemas.openxmlformats.org/officeDocument/2006/relationships/slideLayout" Target="../slideLayouts/slideLayout2.xml"/><Relationship Id="rId6" Type="http://schemas.openxmlformats.org/officeDocument/2006/relationships/image" Target="../media/image107.png"/><Relationship Id="rId5" Type="http://schemas.openxmlformats.org/officeDocument/2006/relationships/image" Target="../media/image106.jpeg"/><Relationship Id="rId4" Type="http://schemas.openxmlformats.org/officeDocument/2006/relationships/image" Target="../media/image105.png"/><Relationship Id="rId9" Type="http://schemas.openxmlformats.org/officeDocument/2006/relationships/image" Target="../media/image110.jpg"/></Relationships>
</file>

<file path=ppt/slides/_rels/slide101.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63.xml"/><Relationship Id="rId1" Type="http://schemas.openxmlformats.org/officeDocument/2006/relationships/slideLayout" Target="../slideLayouts/slideLayout3.xml"/><Relationship Id="rId5" Type="http://schemas.openxmlformats.org/officeDocument/2006/relationships/image" Target="../media/image113.png"/><Relationship Id="rId4" Type="http://schemas.openxmlformats.org/officeDocument/2006/relationships/image" Target="../media/image112.png"/></Relationships>
</file>

<file path=ppt/slides/_rels/slide102.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3.xml"/><Relationship Id="rId4" Type="http://schemas.openxmlformats.org/officeDocument/2006/relationships/hyperlink" Target="http://www.mathworks.com/aerospace-defense/aerodef_conf07/proceedings/MADC_2007_10_Miller_NGC.pdf" TargetMode="External"/></Relationships>
</file>

<file path=ppt/slides/_rels/slide104.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3.xml"/><Relationship Id="rId5" Type="http://schemas.openxmlformats.org/officeDocument/2006/relationships/image" Target="../media/image120.png"/><Relationship Id="rId4" Type="http://schemas.openxmlformats.org/officeDocument/2006/relationships/image" Target="../media/image119.png"/></Relationships>
</file>

<file path=ppt/slides/_rels/slide105.xml.rels><?xml version="1.0" encoding="UTF-8" standalone="yes"?>
<Relationships xmlns="http://schemas.openxmlformats.org/package/2006/relationships"><Relationship Id="rId3" Type="http://schemas.openxmlformats.org/officeDocument/2006/relationships/image" Target="../media/image121.jpeg"/><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image" Target="../media/image122.jpeg"/></Relationships>
</file>

<file path=ppt/slides/_rels/slide106.xml.rels><?xml version="1.0" encoding="UTF-8" standalone="yes"?>
<Relationships xmlns="http://schemas.openxmlformats.org/package/2006/relationships"><Relationship Id="rId3" Type="http://schemas.openxmlformats.org/officeDocument/2006/relationships/image" Target="../media/image104.jpeg"/><Relationship Id="rId2" Type="http://schemas.openxmlformats.org/officeDocument/2006/relationships/notesSlide" Target="../notesSlides/notesSlide65.xml"/><Relationship Id="rId1" Type="http://schemas.openxmlformats.org/officeDocument/2006/relationships/slideLayout" Target="../slideLayouts/slideLayout4.xml"/><Relationship Id="rId4" Type="http://schemas.openxmlformats.org/officeDocument/2006/relationships/hyperlink" Target="http://www.mathworks.com/company/newsletters/news_notes/oct06/bellhelicopter.html" TargetMode="External"/></Relationships>
</file>

<file path=ppt/slides/_rels/slide107.xml.rels><?xml version="1.0" encoding="UTF-8" standalone="yes"?>
<Relationships xmlns="http://schemas.openxmlformats.org/package/2006/relationships"><Relationship Id="rId3" Type="http://schemas.openxmlformats.org/officeDocument/2006/relationships/image" Target="../media/image108.jpeg"/><Relationship Id="rId2" Type="http://schemas.openxmlformats.org/officeDocument/2006/relationships/notesSlide" Target="../notesSlides/notesSlide66.xml"/><Relationship Id="rId1" Type="http://schemas.openxmlformats.org/officeDocument/2006/relationships/slideLayout" Target="../slideLayouts/slideLayout2.xml"/><Relationship Id="rId5" Type="http://schemas.openxmlformats.org/officeDocument/2006/relationships/hyperlink" Target="http://www.mathworks.com/company/user_stories/Design-Times-at-Honeywell-Cut-by-60.html" TargetMode="External"/><Relationship Id="rId4" Type="http://schemas.openxmlformats.org/officeDocument/2006/relationships/image" Target="../media/image109.jpeg"/></Relationships>
</file>

<file path=ppt/slides/_rels/slide108.xml.rels><?xml version="1.0" encoding="UTF-8" standalone="yes"?>
<Relationships xmlns="http://schemas.openxmlformats.org/package/2006/relationships"><Relationship Id="rId3" Type="http://schemas.openxmlformats.org/officeDocument/2006/relationships/hyperlink" Target="http://www.mathworks.com/company/user_stories/Airbus-Develops-Fuel-Management-System-for-the-A380-Using-Model-Based-Design.html" TargetMode="External"/><Relationship Id="rId2" Type="http://schemas.openxmlformats.org/officeDocument/2006/relationships/notesSlide" Target="../notesSlides/notesSlide67.xml"/><Relationship Id="rId1" Type="http://schemas.openxmlformats.org/officeDocument/2006/relationships/slideLayout" Target="../slideLayouts/slideLayout4.xml"/><Relationship Id="rId4" Type="http://schemas.openxmlformats.org/officeDocument/2006/relationships/image" Target="../media/image110.jpg"/></Relationships>
</file>

<file path=ppt/slides/_rels/slide109.xml.rels><?xml version="1.0" encoding="UTF-8" standalone="yes"?>
<Relationships xmlns="http://schemas.openxmlformats.org/package/2006/relationships"><Relationship Id="rId3" Type="http://schemas.openxmlformats.org/officeDocument/2006/relationships/hyperlink" Target="http://www.mathworks.com/company/user_stories/Eurocopter-Accelerates-Development-of-DO-178B-Certified-Software-with-Model-Based-Design.html?by=company" TargetMode="External"/><Relationship Id="rId2" Type="http://schemas.openxmlformats.org/officeDocument/2006/relationships/notesSlide" Target="../notesSlides/notesSlide68.xml"/><Relationship Id="rId1" Type="http://schemas.openxmlformats.org/officeDocument/2006/relationships/slideLayout" Target="../slideLayouts/slideLayout4.xml"/><Relationship Id="rId4" Type="http://schemas.openxmlformats.org/officeDocument/2006/relationships/image" Target="../media/image123.png"/></Relationships>
</file>

<file path=ppt/slides/_rels/slide1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hyperlink" Target="http://ti.arc.nasa.gov/m/profile/edenney/papers/Denney-BigSky-08.pdf" TargetMode="External"/><Relationship Id="rId1" Type="http://schemas.openxmlformats.org/officeDocument/2006/relationships/slideLayout" Target="../slideLayouts/slideLayout2.xml"/><Relationship Id="rId5" Type="http://schemas.openxmlformats.org/officeDocument/2006/relationships/image" Target="../media/image126.jpeg"/><Relationship Id="rId4" Type="http://schemas.openxmlformats.org/officeDocument/2006/relationships/image" Target="../media/image125.png"/></Relationships>
</file>

<file path=ppt/slides/_rels/slide111.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3.xml"/><Relationship Id="rId5" Type="http://schemas.openxmlformats.org/officeDocument/2006/relationships/image" Target="../media/image130.png"/><Relationship Id="rId4" Type="http://schemas.openxmlformats.org/officeDocument/2006/relationships/image" Target="../media/image129.png"/></Relationships>
</file>

<file path=ppt/slides/_rels/slide112.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7.xml"/><Relationship Id="rId5" Type="http://schemas.openxmlformats.org/officeDocument/2006/relationships/image" Target="../media/image130.png"/><Relationship Id="rId4" Type="http://schemas.openxmlformats.org/officeDocument/2006/relationships/image" Target="../media/image135.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5.xml.rels><?xml version="1.0" encoding="UTF-8" standalone="yes"?>
<Relationships xmlns="http://schemas.openxmlformats.org/package/2006/relationships"><Relationship Id="rId3" Type="http://schemas.openxmlformats.org/officeDocument/2006/relationships/hyperlink" Target="http://www.mathworks.com/company/user_stories/National-Aerospace-Laboratories-Proves-Benefits-of-Model-Based-Design-for-DO-178B-Flight-Software-Development.html?by=company" TargetMode="External"/><Relationship Id="rId2" Type="http://schemas.openxmlformats.org/officeDocument/2006/relationships/notesSlide" Target="../notesSlides/notesSlide69.xml"/><Relationship Id="rId1" Type="http://schemas.openxmlformats.org/officeDocument/2006/relationships/slideLayout" Target="../slideLayouts/slideLayout4.xml"/><Relationship Id="rId5" Type="http://schemas.openxmlformats.org/officeDocument/2006/relationships/image" Target="../media/image136.png"/><Relationship Id="rId4" Type="http://schemas.openxmlformats.org/officeDocument/2006/relationships/hyperlink" Target="http://www.mathworks.com/company/user_stories/National-Aerospace-Laboratories-Proves-Benefits-of-Model-Based-Design-for-DO-178B-Flight-Software-Development.html" TargetMode="External"/></Relationships>
</file>

<file path=ppt/slides/_rels/slide116.xml.rels><?xml version="1.0" encoding="UTF-8" standalone="yes"?>
<Relationships xmlns="http://schemas.openxmlformats.org/package/2006/relationships"><Relationship Id="rId3" Type="http://schemas.openxmlformats.org/officeDocument/2006/relationships/hyperlink" Target="http://www.mathworks.com/company/user_stories/Alenia-Aermacchi-Develops-Autopilot-Software-for-DO-178B-Level-A-Certification.html" TargetMode="External"/><Relationship Id="rId2" Type="http://schemas.openxmlformats.org/officeDocument/2006/relationships/notesSlide" Target="../notesSlides/notesSlide70.xml"/><Relationship Id="rId1" Type="http://schemas.openxmlformats.org/officeDocument/2006/relationships/slideLayout" Target="../slideLayouts/slideLayout4.xml"/><Relationship Id="rId4" Type="http://schemas.openxmlformats.org/officeDocument/2006/relationships/image" Target="../media/image137.emf"/></Relationships>
</file>

<file path=ppt/slides/_rels/slide117.xml.rels><?xml version="1.0" encoding="UTF-8" standalone="yes"?>
<Relationships xmlns="http://schemas.openxmlformats.org/package/2006/relationships"><Relationship Id="rId3" Type="http://schemas.openxmlformats.org/officeDocument/2006/relationships/hyperlink" Target="http://www.mathworks.com/company/newsletters/articles/developing-high-integrity-aircraft-approach-systems-in-accordance-with-do-178b-using-model-based-design.html" TargetMode="External"/><Relationship Id="rId2" Type="http://schemas.openxmlformats.org/officeDocument/2006/relationships/notesSlide" Target="../notesSlides/notesSlide71.xml"/><Relationship Id="rId1" Type="http://schemas.openxmlformats.org/officeDocument/2006/relationships/slideLayout" Target="../slideLayouts/slideLayout4.xml"/><Relationship Id="rId4" Type="http://schemas.openxmlformats.org/officeDocument/2006/relationships/image" Target="../media/image138.png"/></Relationships>
</file>

<file path=ppt/slides/_rels/slide118.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4.xml"/></Relationships>
</file>

<file path=ppt/slides/_rels/slide119.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8" Type="http://schemas.openxmlformats.org/officeDocument/2006/relationships/image" Target="../media/image19.jpeg"/><Relationship Id="rId13" Type="http://schemas.openxmlformats.org/officeDocument/2006/relationships/image" Target="../media/image24.png"/><Relationship Id="rId3" Type="http://schemas.openxmlformats.org/officeDocument/2006/relationships/image" Target="../media/image14.png"/><Relationship Id="rId7" Type="http://schemas.openxmlformats.org/officeDocument/2006/relationships/image" Target="../media/image18.wmf"/><Relationship Id="rId12" Type="http://schemas.openxmlformats.org/officeDocument/2006/relationships/image" Target="../media/image23.jpeg"/><Relationship Id="rId2" Type="http://schemas.openxmlformats.org/officeDocument/2006/relationships/notesSlide" Target="../notesSlides/notesSlide6.xml"/><Relationship Id="rId16" Type="http://schemas.openxmlformats.org/officeDocument/2006/relationships/image" Target="../media/image27.jpeg"/><Relationship Id="rId1" Type="http://schemas.openxmlformats.org/officeDocument/2006/relationships/slideLayout" Target="../slideLayouts/slideLayout2.xml"/><Relationship Id="rId6" Type="http://schemas.openxmlformats.org/officeDocument/2006/relationships/image" Target="../media/image17.png"/><Relationship Id="rId11" Type="http://schemas.openxmlformats.org/officeDocument/2006/relationships/image" Target="../media/image22.jpeg"/><Relationship Id="rId5" Type="http://schemas.openxmlformats.org/officeDocument/2006/relationships/image" Target="../media/image16.png"/><Relationship Id="rId15" Type="http://schemas.openxmlformats.org/officeDocument/2006/relationships/image" Target="../media/image2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jpeg"/><Relationship Id="rId14" Type="http://schemas.openxmlformats.org/officeDocument/2006/relationships/image" Target="../media/image2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5.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1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www.mathworks.com/company/newsroom/MathWorks-Offers-Support-for-DO-178C-with-Model-Based-Design.html" TargetMode="External"/><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4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slide" Target="slide18.xml"/><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50.jpeg"/><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image" Target="../media/image49.jpeg"/><Relationship Id="rId5" Type="http://schemas.openxmlformats.org/officeDocument/2006/relationships/image" Target="../media/image48.jpeg"/><Relationship Id="rId4" Type="http://schemas.openxmlformats.org/officeDocument/2006/relationships/image" Target="../media/image4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50.jpeg"/><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image" Target="../media/image49.jpeg"/><Relationship Id="rId5" Type="http://schemas.openxmlformats.org/officeDocument/2006/relationships/image" Target="../media/image48.jpeg"/><Relationship Id="rId4" Type="http://schemas.openxmlformats.org/officeDocument/2006/relationships/image" Target="../media/image47.png"/></Relationships>
</file>

<file path=ppt/slides/_rels/slide31.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image" Target="../media/image51.png"/></Relationships>
</file>

<file path=ppt/slides/_rels/slide33.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51.png"/></Relationships>
</file>

<file path=ppt/slides/_rels/slide3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image" Target="../media/image4.jpeg"/><Relationship Id="rId7" Type="http://schemas.openxmlformats.org/officeDocument/2006/relationships/image" Target="../media/image7.jpeg"/><Relationship Id="rId12" Type="http://schemas.openxmlformats.org/officeDocument/2006/relationships/image" Target="../media/image12.jpe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hyperlink" Target="http://www.buncefieldinvestigation.gov.uk/glossary.htm" TargetMode="External"/><Relationship Id="rId11" Type="http://schemas.openxmlformats.org/officeDocument/2006/relationships/image" Target="../media/image11.png"/><Relationship Id="rId5" Type="http://schemas.openxmlformats.org/officeDocument/2006/relationships/image" Target="../media/image6.jpeg"/><Relationship Id="rId10" Type="http://schemas.openxmlformats.org/officeDocument/2006/relationships/image" Target="../media/image10.jpeg"/><Relationship Id="rId4" Type="http://schemas.openxmlformats.org/officeDocument/2006/relationships/image" Target="../media/image5.jpeg"/><Relationship Id="rId9" Type="http://schemas.openxmlformats.org/officeDocument/2006/relationships/image" Target="../media/image9.jpeg"/></Relationships>
</file>

<file path=ppt/slides/_rels/slide4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54.wmf"/></Relationships>
</file>

<file path=ppt/slides/_rels/slide4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54.wmf"/></Relationships>
</file>

<file path=ppt/slides/_rels/slide4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58.png"/></Relationships>
</file>

<file path=ppt/slides/_rels/slide4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54.wmf"/><Relationship Id="rId2" Type="http://schemas.openxmlformats.org/officeDocument/2006/relationships/image" Target="../media/image51.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hyperlink" Target="http://www.mathworks.com/help/pdf_doc/simulink/hi_guidelines.pdf" TargetMode="External"/><Relationship Id="rId2" Type="http://schemas.openxmlformats.org/officeDocument/2006/relationships/notesSlide" Target="../notesSlides/notesSlide27.xml"/><Relationship Id="rId1" Type="http://schemas.openxmlformats.org/officeDocument/2006/relationships/slideLayout" Target="../slideLayouts/slideLayout3.xml"/><Relationship Id="rId5" Type="http://schemas.openxmlformats.org/officeDocument/2006/relationships/image" Target="../media/image61.png"/><Relationship Id="rId4" Type="http://schemas.openxmlformats.org/officeDocument/2006/relationships/image" Target="../media/image60.png"/></Relationships>
</file>

<file path=ppt/slides/_rels/slide5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1.xml"/><Relationship Id="rId1" Type="http://schemas.openxmlformats.org/officeDocument/2006/relationships/slideLayout" Target="../slideLayouts/slideLayout3.xml"/><Relationship Id="rId5" Type="http://schemas.openxmlformats.org/officeDocument/2006/relationships/image" Target="../media/image66.png"/><Relationship Id="rId4" Type="http://schemas.openxmlformats.org/officeDocument/2006/relationships/image" Target="../media/image65.png"/></Relationships>
</file>

<file path=ppt/slides/_rels/slide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6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72.png"/><Relationship Id="rId4" Type="http://schemas.openxmlformats.org/officeDocument/2006/relationships/image" Target="../media/image71.png"/></Relationships>
</file>

<file path=ppt/slides/_rels/slide63.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74.png"/><Relationship Id="rId7" Type="http://schemas.openxmlformats.org/officeDocument/2006/relationships/diagramColors" Target="../diagrams/colors1.xml"/><Relationship Id="rId2" Type="http://schemas.openxmlformats.org/officeDocument/2006/relationships/image" Target="../media/image73.png"/><Relationship Id="rId1" Type="http://schemas.openxmlformats.org/officeDocument/2006/relationships/slideLayout" Target="../slideLayouts/slideLayout3.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64.xml.rels><?xml version="1.0" encoding="UTF-8" standalone="yes"?>
<Relationships xmlns="http://schemas.openxmlformats.org/package/2006/relationships"><Relationship Id="rId3" Type="http://schemas.openxmlformats.org/officeDocument/2006/relationships/image" Target="../media/image75.tiff"/><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54.wmf"/></Relationships>
</file>

<file path=ppt/slides/_rels/slide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8" Type="http://schemas.openxmlformats.org/officeDocument/2006/relationships/oleObject" Target="../embeddings/oleObject3.bin"/><Relationship Id="rId13" Type="http://schemas.openxmlformats.org/officeDocument/2006/relationships/oleObject" Target="../embeddings/oleObject6.bin"/><Relationship Id="rId18" Type="http://schemas.openxmlformats.org/officeDocument/2006/relationships/image" Target="../media/image84.wmf"/><Relationship Id="rId3" Type="http://schemas.openxmlformats.org/officeDocument/2006/relationships/notesSlide" Target="../notesSlides/notesSlide40.xml"/><Relationship Id="rId7" Type="http://schemas.openxmlformats.org/officeDocument/2006/relationships/image" Target="../media/image79.wmf"/><Relationship Id="rId12" Type="http://schemas.openxmlformats.org/officeDocument/2006/relationships/oleObject" Target="../embeddings/oleObject5.bin"/><Relationship Id="rId17" Type="http://schemas.openxmlformats.org/officeDocument/2006/relationships/oleObject" Target="../embeddings/oleObject8.bin"/><Relationship Id="rId2" Type="http://schemas.openxmlformats.org/officeDocument/2006/relationships/slideLayout" Target="../slideLayouts/slideLayout2.xml"/><Relationship Id="rId16" Type="http://schemas.openxmlformats.org/officeDocument/2006/relationships/image" Target="../media/image83.wmf"/><Relationship Id="rId20" Type="http://schemas.openxmlformats.org/officeDocument/2006/relationships/image" Target="../media/image85.wmf"/><Relationship Id="rId1" Type="http://schemas.openxmlformats.org/officeDocument/2006/relationships/vmlDrawing" Target="../drawings/vmlDrawing1.vml"/><Relationship Id="rId6" Type="http://schemas.openxmlformats.org/officeDocument/2006/relationships/oleObject" Target="../embeddings/oleObject2.bin"/><Relationship Id="rId11" Type="http://schemas.openxmlformats.org/officeDocument/2006/relationships/image" Target="../media/image81.wmf"/><Relationship Id="rId5" Type="http://schemas.openxmlformats.org/officeDocument/2006/relationships/image" Target="../media/image78.wmf"/><Relationship Id="rId15" Type="http://schemas.openxmlformats.org/officeDocument/2006/relationships/oleObject" Target="../embeddings/oleObject7.bin"/><Relationship Id="rId10" Type="http://schemas.openxmlformats.org/officeDocument/2006/relationships/oleObject" Target="../embeddings/oleObject4.bin"/><Relationship Id="rId19" Type="http://schemas.openxmlformats.org/officeDocument/2006/relationships/oleObject" Target="../embeddings/oleObject9.bin"/><Relationship Id="rId4" Type="http://schemas.openxmlformats.org/officeDocument/2006/relationships/oleObject" Target="../embeddings/oleObject1.bin"/><Relationship Id="rId9" Type="http://schemas.openxmlformats.org/officeDocument/2006/relationships/image" Target="../media/image80.wmf"/><Relationship Id="rId14" Type="http://schemas.openxmlformats.org/officeDocument/2006/relationships/image" Target="../media/image82.wmf"/></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2.xml"/><Relationship Id="rId1" Type="http://schemas.openxmlformats.org/officeDocument/2006/relationships/slideLayout" Target="../slideLayouts/slideLayout3.xml"/><Relationship Id="rId4" Type="http://schemas.openxmlformats.org/officeDocument/2006/relationships/image" Target="../media/image54.wmf"/></Relationships>
</file>

<file path=ppt/slides/_rels/slide74.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43.xml"/><Relationship Id="rId1" Type="http://schemas.openxmlformats.org/officeDocument/2006/relationships/slideLayout" Target="../slideLayouts/slideLayout9.xml"/><Relationship Id="rId4" Type="http://schemas.openxmlformats.org/officeDocument/2006/relationships/image" Target="../media/image89.png"/></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54.wmf"/></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2.xml"/><Relationship Id="rId1" Type="http://schemas.openxmlformats.org/officeDocument/2006/relationships/tags" Target="../tags/tag1.xml"/><Relationship Id="rId5" Type="http://schemas.openxmlformats.org/officeDocument/2006/relationships/image" Target="../media/image93.png"/><Relationship Id="rId4" Type="http://schemas.openxmlformats.org/officeDocument/2006/relationships/image" Target="../media/image92.png"/></Relationships>
</file>

<file path=ppt/slides/_rels/slide87.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8" Type="http://schemas.openxmlformats.org/officeDocument/2006/relationships/image" Target="../media/image19.jpeg"/><Relationship Id="rId13" Type="http://schemas.openxmlformats.org/officeDocument/2006/relationships/image" Target="../media/image24.png"/><Relationship Id="rId3" Type="http://schemas.openxmlformats.org/officeDocument/2006/relationships/image" Target="../media/image14.png"/><Relationship Id="rId7" Type="http://schemas.openxmlformats.org/officeDocument/2006/relationships/image" Target="../media/image18.wmf"/><Relationship Id="rId12" Type="http://schemas.openxmlformats.org/officeDocument/2006/relationships/image" Target="../media/image23.jpeg"/><Relationship Id="rId2" Type="http://schemas.openxmlformats.org/officeDocument/2006/relationships/notesSlide" Target="../notesSlides/notesSlide4.xml"/><Relationship Id="rId16" Type="http://schemas.openxmlformats.org/officeDocument/2006/relationships/image" Target="../media/image27.jpeg"/><Relationship Id="rId1" Type="http://schemas.openxmlformats.org/officeDocument/2006/relationships/slideLayout" Target="../slideLayouts/slideLayout2.xml"/><Relationship Id="rId6" Type="http://schemas.openxmlformats.org/officeDocument/2006/relationships/image" Target="../media/image17.png"/><Relationship Id="rId11" Type="http://schemas.openxmlformats.org/officeDocument/2006/relationships/image" Target="../media/image22.jpeg"/><Relationship Id="rId5" Type="http://schemas.openxmlformats.org/officeDocument/2006/relationships/image" Target="../media/image16.png"/><Relationship Id="rId15" Type="http://schemas.openxmlformats.org/officeDocument/2006/relationships/image" Target="../media/image2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jpeg"/><Relationship Id="rId14" Type="http://schemas.openxmlformats.org/officeDocument/2006/relationships/image" Target="../media/image25.png"/></Relationships>
</file>

<file path=ppt/slides/_rels/slide9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54.wmf"/></Relationships>
</file>

<file path=ppt/slides/_rels/slide91.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54.xml"/><Relationship Id="rId1" Type="http://schemas.openxmlformats.org/officeDocument/2006/relationships/slideLayout" Target="../slideLayouts/slideLayout3.xml"/><Relationship Id="rId4" Type="http://schemas.openxmlformats.org/officeDocument/2006/relationships/image" Target="../media/image96.png"/></Relationships>
</file>

<file path=ppt/slides/_rels/slide92.xml.rels><?xml version="1.0" encoding="UTF-8" standalone="yes"?>
<Relationships xmlns="http://schemas.openxmlformats.org/package/2006/relationships"><Relationship Id="rId3" Type="http://schemas.openxmlformats.org/officeDocument/2006/relationships/image" Target="../media/image95.png"/><Relationship Id="rId7" Type="http://schemas.openxmlformats.org/officeDocument/2006/relationships/image" Target="../media/image96.png"/><Relationship Id="rId2" Type="http://schemas.openxmlformats.org/officeDocument/2006/relationships/notesSlide" Target="../notesSlides/notesSlide55.xml"/><Relationship Id="rId1" Type="http://schemas.openxmlformats.org/officeDocument/2006/relationships/slideLayout" Target="../slideLayouts/slideLayout3.xml"/><Relationship Id="rId6" Type="http://schemas.openxmlformats.org/officeDocument/2006/relationships/image" Target="../media/image99.gif"/><Relationship Id="rId5" Type="http://schemas.openxmlformats.org/officeDocument/2006/relationships/image" Target="../media/image98.png"/><Relationship Id="rId4" Type="http://schemas.openxmlformats.org/officeDocument/2006/relationships/image" Target="../media/image97.jpeg"/></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59.xml"/><Relationship Id="rId1" Type="http://schemas.openxmlformats.org/officeDocument/2006/relationships/slideLayout" Target="../slideLayouts/slideLayout2.xml"/><Relationship Id="rId5" Type="http://schemas.openxmlformats.org/officeDocument/2006/relationships/image" Target="../media/image103.png"/><Relationship Id="rId4" Type="http://schemas.openxmlformats.org/officeDocument/2006/relationships/image" Target="../media/image102.png"/></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ltLang="ko-KR" dirty="0" smtClean="0"/>
              <a:t>Model-Based Design for DO-178B/C</a:t>
            </a:r>
            <a:endParaRPr lang="en-US" dirty="0"/>
          </a:p>
        </p:txBody>
      </p:sp>
      <p:sp>
        <p:nvSpPr>
          <p:cNvPr id="3" name="Subtitle 2"/>
          <p:cNvSpPr>
            <a:spLocks noGrp="1"/>
          </p:cNvSpPr>
          <p:nvPr>
            <p:ph type="subTitle" idx="1"/>
          </p:nvPr>
        </p:nvSpPr>
        <p:spPr/>
        <p:txBody>
          <a:bodyPr/>
          <a:lstStyle/>
          <a:p>
            <a:r>
              <a:rPr lang="en-US" altLang="ko-KR" dirty="0" smtClean="0"/>
              <a:t>Presenter: Sang-Ho Yoon</a:t>
            </a:r>
          </a:p>
          <a:p>
            <a:r>
              <a:rPr lang="en-US" altLang="ko-KR" dirty="0" smtClean="0"/>
              <a:t>Senior Application Engineer</a:t>
            </a:r>
            <a:endParaRPr lang="en-US" altLang="ko-KR"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458200" cy="990600"/>
          </a:xfrm>
        </p:spPr>
        <p:txBody>
          <a:bodyPr/>
          <a:lstStyle/>
          <a:p>
            <a:pPr eaLnBrk="0" latinLnBrk="0" hangingPunct="0"/>
            <a:r>
              <a:rPr lang="en-US" dirty="0"/>
              <a:t>Systems </a:t>
            </a:r>
            <a:r>
              <a:rPr lang="en-US" dirty="0" smtClean="0"/>
              <a:t>Development : ARP 4754A – Dec. 2010</a:t>
            </a:r>
            <a:br>
              <a:rPr lang="en-US" dirty="0" smtClean="0"/>
            </a:br>
            <a:endParaRPr lang="en-US" sz="2400" dirty="0"/>
          </a:p>
        </p:txBody>
      </p:sp>
      <p:sp>
        <p:nvSpPr>
          <p:cNvPr id="4" name="Content Placeholder 3"/>
          <p:cNvSpPr>
            <a:spLocks noGrp="1"/>
          </p:cNvSpPr>
          <p:nvPr>
            <p:ph idx="1"/>
          </p:nvPr>
        </p:nvSpPr>
        <p:spPr>
          <a:xfrm>
            <a:off x="4538746" y="3429000"/>
            <a:ext cx="4452854" cy="3200400"/>
          </a:xfrm>
        </p:spPr>
        <p:txBody>
          <a:bodyPr/>
          <a:lstStyle/>
          <a:p>
            <a:pPr marL="0" indent="0" eaLnBrk="0" latinLnBrk="0" hangingPunct="0">
              <a:buNone/>
            </a:pPr>
            <a:r>
              <a:rPr lang="en-US" dirty="0" smtClean="0"/>
              <a:t>What’s new (since 1996)</a:t>
            </a:r>
          </a:p>
          <a:p>
            <a:pPr eaLnBrk="0" latinLnBrk="0" hangingPunct="0"/>
            <a:r>
              <a:rPr lang="en-US" dirty="0"/>
              <a:t>Clarifies applicability </a:t>
            </a:r>
            <a:r>
              <a:rPr lang="en-US" dirty="0" smtClean="0"/>
              <a:t>to any system using hardware </a:t>
            </a:r>
            <a:r>
              <a:rPr lang="en-US" dirty="0"/>
              <a:t>and software items </a:t>
            </a:r>
            <a:r>
              <a:rPr lang="en-US" dirty="0" smtClean="0"/>
              <a:t> </a:t>
            </a:r>
          </a:p>
          <a:p>
            <a:pPr eaLnBrk="0" latinLnBrk="0" hangingPunct="0"/>
            <a:r>
              <a:rPr lang="en-US" dirty="0" smtClean="0"/>
              <a:t>Introduces </a:t>
            </a:r>
            <a:r>
              <a:rPr lang="en-US" dirty="0" err="1" smtClean="0"/>
              <a:t>fDAL</a:t>
            </a:r>
            <a:r>
              <a:rPr lang="en-US" dirty="0" smtClean="0"/>
              <a:t> and </a:t>
            </a:r>
            <a:r>
              <a:rPr lang="en-US" dirty="0" err="1" smtClean="0"/>
              <a:t>iDAL</a:t>
            </a:r>
            <a:endParaRPr lang="en-US" dirty="0" smtClean="0"/>
          </a:p>
          <a:p>
            <a:pPr eaLnBrk="0" latinLnBrk="0" hangingPunct="0"/>
            <a:r>
              <a:rPr lang="en-US" dirty="0" smtClean="0"/>
              <a:t>More modeling </a:t>
            </a:r>
            <a:r>
              <a:rPr lang="en-US" dirty="0"/>
              <a:t>g</a:t>
            </a:r>
            <a:r>
              <a:rPr lang="en-US" dirty="0" smtClean="0"/>
              <a:t>uidance</a:t>
            </a:r>
            <a:endParaRPr lang="en-US" dirty="0"/>
          </a:p>
        </p:txBody>
      </p:sp>
      <p:pic>
        <p:nvPicPr>
          <p:cNvPr id="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8604" y="1891728"/>
            <a:ext cx="3947742" cy="478768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57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31937" y="1066800"/>
            <a:ext cx="5183487" cy="1802256"/>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88035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Picture 8"/>
          <p:cNvPicPr>
            <a:picLocks noChangeAspect="1" noChangeArrowheads="1"/>
          </p:cNvPicPr>
          <p:nvPr/>
        </p:nvPicPr>
        <p:blipFill>
          <a:blip r:embed="rId3" cstate="screen"/>
          <a:srcRect/>
          <a:stretch>
            <a:fillRect/>
          </a:stretch>
        </p:blipFill>
        <p:spPr bwMode="auto">
          <a:xfrm>
            <a:off x="6159088" y="3933855"/>
            <a:ext cx="2784475" cy="2089150"/>
          </a:xfrm>
          <a:prstGeom prst="rect">
            <a:avLst/>
          </a:prstGeom>
          <a:noFill/>
          <a:ln w="9525">
            <a:solidFill>
              <a:schemeClr val="tx2"/>
            </a:solidFill>
            <a:miter lim="800000"/>
            <a:headEnd/>
            <a:tailEnd/>
          </a:ln>
        </p:spPr>
      </p:pic>
      <p:pic>
        <p:nvPicPr>
          <p:cNvPr id="40" name="Picture 11" descr="img_ECU_1.jpg"/>
          <p:cNvPicPr>
            <a:picLocks noChangeAspect="1"/>
          </p:cNvPicPr>
          <p:nvPr/>
        </p:nvPicPr>
        <p:blipFill>
          <a:blip r:embed="rId4"/>
          <a:stretch>
            <a:fillRect/>
          </a:stretch>
        </p:blipFill>
        <p:spPr bwMode="auto">
          <a:xfrm>
            <a:off x="3375281" y="4006814"/>
            <a:ext cx="2412697" cy="1506401"/>
          </a:xfrm>
          <a:prstGeom prst="rect">
            <a:avLst/>
          </a:prstGeom>
          <a:noFill/>
          <a:ln w="9525">
            <a:solidFill>
              <a:srgbClr val="1A4680"/>
            </a:solidFill>
            <a:miter lim="800000"/>
            <a:headEnd/>
            <a:tailEnd/>
          </a:ln>
        </p:spPr>
      </p:pic>
      <p:pic>
        <p:nvPicPr>
          <p:cNvPr id="39" name="Picture 3"/>
          <p:cNvPicPr>
            <a:picLocks noChangeAspect="1" noChangeArrowheads="1"/>
          </p:cNvPicPr>
          <p:nvPr/>
        </p:nvPicPr>
        <p:blipFill>
          <a:blip r:embed="rId5"/>
          <a:srcRect l="5164" r="8064"/>
          <a:stretch>
            <a:fillRect/>
          </a:stretch>
        </p:blipFill>
        <p:spPr bwMode="auto">
          <a:xfrm>
            <a:off x="448907" y="3960169"/>
            <a:ext cx="2404185" cy="1661971"/>
          </a:xfrm>
          <a:prstGeom prst="rect">
            <a:avLst/>
          </a:prstGeom>
          <a:noFill/>
          <a:ln w="9525">
            <a:noFill/>
            <a:miter lim="800000"/>
            <a:headEnd/>
            <a:tailEnd/>
          </a:ln>
        </p:spPr>
      </p:pic>
      <p:pic>
        <p:nvPicPr>
          <p:cNvPr id="3074"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04798" y="1046466"/>
            <a:ext cx="1493058" cy="22282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385" name="Title 1"/>
          <p:cNvSpPr>
            <a:spLocks noGrp="1"/>
          </p:cNvSpPr>
          <p:nvPr>
            <p:ph type="title"/>
          </p:nvPr>
        </p:nvSpPr>
        <p:spPr>
          <a:xfrm>
            <a:off x="381000" y="381000"/>
            <a:ext cx="8686800" cy="990600"/>
          </a:xfrm>
        </p:spPr>
        <p:txBody>
          <a:bodyPr anchor="t"/>
          <a:lstStyle/>
          <a:p>
            <a:r>
              <a:rPr lang="en-US" dirty="0" smtClean="0">
                <a:latin typeface="Arial" charset="0"/>
                <a:cs typeface="Arial" charset="0"/>
              </a:rPr>
              <a:t>User Stories for Certified Commercial Aircraft</a:t>
            </a:r>
            <a:endParaRPr lang="en-US" dirty="0" smtClean="0">
              <a:effectLst/>
              <a:latin typeface="Arial" charset="0"/>
              <a:cs typeface="Arial" charset="0"/>
            </a:endParaRPr>
          </a:p>
        </p:txBody>
      </p:sp>
      <p:sp>
        <p:nvSpPr>
          <p:cNvPr id="16387" name="Rectangle 8"/>
          <p:cNvSpPr>
            <a:spLocks noChangeArrowheads="1"/>
          </p:cNvSpPr>
          <p:nvPr/>
        </p:nvSpPr>
        <p:spPr bwMode="auto">
          <a:xfrm>
            <a:off x="6019800" y="6099475"/>
            <a:ext cx="3124200" cy="523220"/>
          </a:xfrm>
          <a:prstGeom prst="rect">
            <a:avLst/>
          </a:prstGeom>
          <a:noFill/>
          <a:ln w="9525">
            <a:noFill/>
            <a:miter lim="800000"/>
            <a:headEnd/>
            <a:tailEnd/>
          </a:ln>
        </p:spPr>
        <p:txBody>
          <a:bodyPr>
            <a:spAutoFit/>
          </a:bodyPr>
          <a:lstStyle/>
          <a:p>
            <a:pPr algn="ctr" eaLnBrk="0" hangingPunct="0"/>
            <a:r>
              <a:rPr lang="en-US" sz="1400" dirty="0" smtClean="0"/>
              <a:t>Bell Helicopter USA</a:t>
            </a:r>
          </a:p>
          <a:p>
            <a:pPr algn="ctr" eaLnBrk="0" hangingPunct="0"/>
            <a:r>
              <a:rPr lang="en-US" sz="1400" dirty="0"/>
              <a:t>Civilian </a:t>
            </a:r>
            <a:r>
              <a:rPr lang="en-US" sz="1400" dirty="0" err="1"/>
              <a:t>Tiltrotor</a:t>
            </a:r>
            <a:endParaRPr lang="en-US" sz="1400" dirty="0"/>
          </a:p>
        </p:txBody>
      </p:sp>
      <p:sp>
        <p:nvSpPr>
          <p:cNvPr id="16389" name="Rectangle 10"/>
          <p:cNvSpPr>
            <a:spLocks noChangeArrowheads="1"/>
          </p:cNvSpPr>
          <p:nvPr/>
        </p:nvSpPr>
        <p:spPr bwMode="auto">
          <a:xfrm>
            <a:off x="266699" y="5610126"/>
            <a:ext cx="2590800" cy="523220"/>
          </a:xfrm>
          <a:prstGeom prst="rect">
            <a:avLst/>
          </a:prstGeom>
          <a:noFill/>
          <a:ln w="9525">
            <a:noFill/>
            <a:miter lim="800000"/>
            <a:headEnd/>
            <a:tailEnd/>
          </a:ln>
        </p:spPr>
        <p:txBody>
          <a:bodyPr>
            <a:spAutoFit/>
          </a:bodyPr>
          <a:lstStyle/>
          <a:p>
            <a:pPr algn="ctr" eaLnBrk="0" hangingPunct="0"/>
            <a:r>
              <a:rPr lang="en-US" sz="1400" dirty="0" err="1" smtClean="0"/>
              <a:t>Eurocopter</a:t>
            </a:r>
            <a:r>
              <a:rPr lang="en-US" sz="1400" dirty="0" smtClean="0"/>
              <a:t> France</a:t>
            </a:r>
          </a:p>
          <a:p>
            <a:pPr algn="ctr" eaLnBrk="0" hangingPunct="0"/>
            <a:r>
              <a:rPr lang="en-US" sz="1400" dirty="0" smtClean="0"/>
              <a:t>Air Conditioning </a:t>
            </a:r>
            <a:endParaRPr lang="en-US" sz="1400" dirty="0"/>
          </a:p>
        </p:txBody>
      </p:sp>
      <p:sp>
        <p:nvSpPr>
          <p:cNvPr id="16392" name="Rectangle 14"/>
          <p:cNvSpPr>
            <a:spLocks noChangeArrowheads="1"/>
          </p:cNvSpPr>
          <p:nvPr/>
        </p:nvSpPr>
        <p:spPr bwMode="auto">
          <a:xfrm>
            <a:off x="152400" y="3063875"/>
            <a:ext cx="2819400" cy="523875"/>
          </a:xfrm>
          <a:prstGeom prst="rect">
            <a:avLst/>
          </a:prstGeom>
          <a:noFill/>
          <a:ln w="9525">
            <a:noFill/>
            <a:miter lim="800000"/>
            <a:headEnd/>
            <a:tailEnd/>
          </a:ln>
        </p:spPr>
        <p:txBody>
          <a:bodyPr>
            <a:spAutoFit/>
          </a:bodyPr>
          <a:lstStyle/>
          <a:p>
            <a:pPr algn="ctr" eaLnBrk="0" hangingPunct="0"/>
            <a:r>
              <a:rPr lang="en-US" sz="1400" dirty="0"/>
              <a:t>Honeywell </a:t>
            </a:r>
            <a:r>
              <a:rPr lang="en-US" sz="1400" dirty="0" smtClean="0"/>
              <a:t>USA</a:t>
            </a:r>
            <a:endParaRPr lang="en-US" sz="1400" dirty="0"/>
          </a:p>
          <a:p>
            <a:pPr algn="ctr" eaLnBrk="0" hangingPunct="0"/>
            <a:r>
              <a:rPr lang="en-US" sz="1400" dirty="0"/>
              <a:t> </a:t>
            </a:r>
            <a:r>
              <a:rPr lang="en-US" sz="1400" dirty="0" smtClean="0"/>
              <a:t>Integrated Avionics</a:t>
            </a:r>
            <a:endParaRPr lang="en-US" sz="1400" dirty="0"/>
          </a:p>
        </p:txBody>
      </p:sp>
      <p:grpSp>
        <p:nvGrpSpPr>
          <p:cNvPr id="16394" name="Group 8"/>
          <p:cNvGrpSpPr>
            <a:grpSpLocks/>
          </p:cNvGrpSpPr>
          <p:nvPr/>
        </p:nvGrpSpPr>
        <p:grpSpPr bwMode="auto">
          <a:xfrm>
            <a:off x="430213" y="1138238"/>
            <a:ext cx="1973262" cy="1874837"/>
            <a:chOff x="3678" y="439"/>
            <a:chExt cx="1864" cy="1725"/>
          </a:xfrm>
        </p:grpSpPr>
        <p:pic>
          <p:nvPicPr>
            <p:cNvPr id="16402" name="Picture 6" descr="30a"/>
            <p:cNvPicPr>
              <a:picLocks noChangeAspect="1" noChangeArrowheads="1"/>
            </p:cNvPicPr>
            <p:nvPr/>
          </p:nvPicPr>
          <p:blipFill>
            <a:blip r:embed="rId7"/>
            <a:srcRect/>
            <a:stretch>
              <a:fillRect/>
            </a:stretch>
          </p:blipFill>
          <p:spPr bwMode="auto">
            <a:xfrm>
              <a:off x="3678" y="439"/>
              <a:ext cx="1508" cy="1088"/>
            </a:xfrm>
            <a:prstGeom prst="rect">
              <a:avLst/>
            </a:prstGeom>
            <a:noFill/>
            <a:ln w="9525">
              <a:solidFill>
                <a:schemeClr val="tx2"/>
              </a:solidFill>
              <a:miter lim="800000"/>
              <a:headEnd/>
              <a:tailEnd/>
            </a:ln>
          </p:spPr>
        </p:pic>
        <p:pic>
          <p:nvPicPr>
            <p:cNvPr id="16403" name="Picture 7" descr="30b"/>
            <p:cNvPicPr>
              <a:picLocks noChangeAspect="1" noChangeArrowheads="1"/>
            </p:cNvPicPr>
            <p:nvPr/>
          </p:nvPicPr>
          <p:blipFill>
            <a:blip r:embed="rId8"/>
            <a:srcRect/>
            <a:stretch>
              <a:fillRect/>
            </a:stretch>
          </p:blipFill>
          <p:spPr bwMode="auto">
            <a:xfrm>
              <a:off x="4144" y="1192"/>
              <a:ext cx="1398" cy="972"/>
            </a:xfrm>
            <a:prstGeom prst="rect">
              <a:avLst/>
            </a:prstGeom>
            <a:noFill/>
            <a:ln w="9525">
              <a:solidFill>
                <a:schemeClr val="tx2"/>
              </a:solidFill>
              <a:miter lim="800000"/>
              <a:headEnd/>
              <a:tailEnd/>
            </a:ln>
          </p:spPr>
        </p:pic>
      </p:grpSp>
      <p:sp>
        <p:nvSpPr>
          <p:cNvPr id="19" name="Rectangle 12"/>
          <p:cNvSpPr>
            <a:spLocks noChangeArrowheads="1"/>
          </p:cNvSpPr>
          <p:nvPr/>
        </p:nvSpPr>
        <p:spPr bwMode="auto">
          <a:xfrm>
            <a:off x="3452699" y="5622140"/>
            <a:ext cx="2286000" cy="523220"/>
          </a:xfrm>
          <a:prstGeom prst="rect">
            <a:avLst/>
          </a:prstGeom>
          <a:noFill/>
          <a:ln w="9525">
            <a:noFill/>
            <a:miter lim="800000"/>
            <a:headEnd/>
            <a:tailEnd/>
          </a:ln>
        </p:spPr>
        <p:txBody>
          <a:bodyPr>
            <a:spAutoFit/>
          </a:bodyPr>
          <a:lstStyle/>
          <a:p>
            <a:pPr algn="ctr" eaLnBrk="0" hangingPunct="0">
              <a:buNone/>
            </a:pPr>
            <a:r>
              <a:rPr lang="en-US" sz="1400" dirty="0" smtClean="0"/>
              <a:t>EADS USA and France</a:t>
            </a:r>
          </a:p>
          <a:p>
            <a:pPr algn="ctr" eaLnBrk="0" hangingPunct="0">
              <a:buNone/>
            </a:pPr>
            <a:r>
              <a:rPr lang="en-US" sz="1400" dirty="0" smtClean="0"/>
              <a:t>Motor Drive Unit</a:t>
            </a:r>
            <a:endParaRPr lang="en-US" sz="1400" dirty="0"/>
          </a:p>
        </p:txBody>
      </p:sp>
      <p:sp>
        <p:nvSpPr>
          <p:cNvPr id="27" name="Text Box 22"/>
          <p:cNvSpPr txBox="1">
            <a:spLocks noChangeArrowheads="1"/>
          </p:cNvSpPr>
          <p:nvPr/>
        </p:nvSpPr>
        <p:spPr bwMode="auto">
          <a:xfrm>
            <a:off x="3581400" y="2830551"/>
            <a:ext cx="2134954" cy="246221"/>
          </a:xfrm>
          <a:prstGeom prst="rect">
            <a:avLst/>
          </a:prstGeom>
          <a:solidFill>
            <a:schemeClr val="bg1"/>
          </a:solidFill>
          <a:ln w="9525">
            <a:noFill/>
            <a:miter lim="800000"/>
            <a:headEnd/>
            <a:tailEnd/>
          </a:ln>
        </p:spPr>
        <p:txBody>
          <a:bodyPr wrap="square" lIns="0" tIns="91440" rIns="0" bIns="0">
            <a:spAutoFit/>
          </a:bodyPr>
          <a:lstStyle/>
          <a:p>
            <a:r>
              <a:rPr lang="en-US" sz="1000" b="1" dirty="0" smtClean="0">
                <a:solidFill>
                  <a:srgbClr val="125687"/>
                </a:solidFill>
              </a:rPr>
              <a:t>.</a:t>
            </a:r>
            <a:endParaRPr lang="en-US" sz="1000" b="1" dirty="0">
              <a:solidFill>
                <a:schemeClr val="tx2"/>
              </a:solidFill>
            </a:endParaRPr>
          </a:p>
        </p:txBody>
      </p:sp>
      <p:grpSp>
        <p:nvGrpSpPr>
          <p:cNvPr id="30" name="Group 29"/>
          <p:cNvGrpSpPr/>
          <p:nvPr/>
        </p:nvGrpSpPr>
        <p:grpSpPr>
          <a:xfrm>
            <a:off x="3088693" y="1524000"/>
            <a:ext cx="2627661" cy="1642021"/>
            <a:chOff x="6239366" y="679670"/>
            <a:chExt cx="2627661" cy="1642021"/>
          </a:xfrm>
        </p:grpSpPr>
        <p:sp>
          <p:nvSpPr>
            <p:cNvPr id="31" name="Text Box 22"/>
            <p:cNvSpPr txBox="1">
              <a:spLocks noChangeArrowheads="1"/>
            </p:cNvSpPr>
            <p:nvPr/>
          </p:nvSpPr>
          <p:spPr bwMode="auto">
            <a:xfrm>
              <a:off x="6239366" y="2075470"/>
              <a:ext cx="2525340" cy="246221"/>
            </a:xfrm>
            <a:prstGeom prst="rect">
              <a:avLst/>
            </a:prstGeom>
            <a:solidFill>
              <a:schemeClr val="bg1"/>
            </a:solidFill>
            <a:ln w="9525">
              <a:noFill/>
              <a:miter lim="800000"/>
              <a:headEnd/>
              <a:tailEnd/>
            </a:ln>
          </p:spPr>
          <p:txBody>
            <a:bodyPr wrap="square" lIns="0" rIns="0">
              <a:spAutoFit/>
            </a:bodyPr>
            <a:lstStyle/>
            <a:p>
              <a:endParaRPr lang="en-US" sz="1000" b="1" dirty="0">
                <a:solidFill>
                  <a:schemeClr val="tx2"/>
                </a:solidFill>
              </a:endParaRPr>
            </a:p>
          </p:txBody>
        </p:sp>
        <p:pic>
          <p:nvPicPr>
            <p:cNvPr id="32" name="Picture 3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239366" y="679670"/>
              <a:ext cx="2627661" cy="1398291"/>
            </a:xfrm>
            <a:prstGeom prst="rect">
              <a:avLst/>
            </a:prstGeom>
            <a:ln>
              <a:solidFill>
                <a:schemeClr val="tx2"/>
              </a:solidFill>
            </a:ln>
          </p:spPr>
        </p:pic>
      </p:grpSp>
      <p:sp>
        <p:nvSpPr>
          <p:cNvPr id="33" name="Text Box 22"/>
          <p:cNvSpPr txBox="1">
            <a:spLocks noChangeArrowheads="1"/>
          </p:cNvSpPr>
          <p:nvPr/>
        </p:nvSpPr>
        <p:spPr bwMode="auto">
          <a:xfrm>
            <a:off x="3429000" y="2950574"/>
            <a:ext cx="2333398" cy="523220"/>
          </a:xfrm>
          <a:prstGeom prst="rect">
            <a:avLst/>
          </a:prstGeom>
          <a:solidFill>
            <a:schemeClr val="bg1"/>
          </a:solidFill>
          <a:ln w="9525">
            <a:noFill/>
            <a:miter lim="800000"/>
            <a:headEnd/>
            <a:tailEnd/>
          </a:ln>
        </p:spPr>
        <p:txBody>
          <a:bodyPr wrap="square" lIns="0" tIns="91440" rIns="0" bIns="0">
            <a:spAutoFit/>
          </a:bodyPr>
          <a:lstStyle/>
          <a:p>
            <a:pPr algn="ctr"/>
            <a:r>
              <a:rPr lang="en-US" sz="1400" dirty="0" smtClean="0"/>
              <a:t>Airbus UK and France</a:t>
            </a:r>
            <a:endParaRPr lang="en-US" sz="1400" dirty="0"/>
          </a:p>
          <a:p>
            <a:pPr algn="ctr"/>
            <a:r>
              <a:rPr lang="en-US" sz="1400" dirty="0"/>
              <a:t>Fuel Management Systems</a:t>
            </a:r>
          </a:p>
        </p:txBody>
      </p:sp>
      <p:grpSp>
        <p:nvGrpSpPr>
          <p:cNvPr id="4" name="Group 3"/>
          <p:cNvGrpSpPr/>
          <p:nvPr/>
        </p:nvGrpSpPr>
        <p:grpSpPr>
          <a:xfrm>
            <a:off x="746452" y="862741"/>
            <a:ext cx="7376026" cy="3271169"/>
            <a:chOff x="746452" y="862741"/>
            <a:chExt cx="7376026" cy="3271169"/>
          </a:xfrm>
        </p:grpSpPr>
        <p:grpSp>
          <p:nvGrpSpPr>
            <p:cNvPr id="3" name="Group 2"/>
            <p:cNvGrpSpPr/>
            <p:nvPr/>
          </p:nvGrpSpPr>
          <p:grpSpPr>
            <a:xfrm>
              <a:off x="746452" y="862741"/>
              <a:ext cx="7376026" cy="3271169"/>
              <a:chOff x="746452" y="862741"/>
              <a:chExt cx="7376026" cy="3271169"/>
            </a:xfrm>
          </p:grpSpPr>
          <p:sp>
            <p:nvSpPr>
              <p:cNvPr id="2" name="TextBox 1"/>
              <p:cNvSpPr txBox="1"/>
              <p:nvPr/>
            </p:nvSpPr>
            <p:spPr>
              <a:xfrm>
                <a:off x="746452" y="895290"/>
                <a:ext cx="1082348" cy="400110"/>
              </a:xfrm>
              <a:prstGeom prst="rect">
                <a:avLst/>
              </a:prstGeom>
              <a:solidFill>
                <a:schemeClr val="bg1"/>
              </a:solidFill>
              <a:ln>
                <a:solidFill>
                  <a:schemeClr val="tx2"/>
                </a:solidFill>
              </a:ln>
            </p:spPr>
            <p:txBody>
              <a:bodyPr wrap="none" rtlCol="0">
                <a:spAutoFit/>
              </a:bodyPr>
              <a:lstStyle/>
              <a:p>
                <a:r>
                  <a:rPr lang="en-US" sz="2000" b="1" dirty="0" smtClean="0">
                    <a:solidFill>
                      <a:srgbClr val="FF0000"/>
                    </a:solidFill>
                    <a:latin typeface="Arial" pitchFamily="34" charset="0"/>
                    <a:cs typeface="Arial" pitchFamily="34" charset="0"/>
                  </a:rPr>
                  <a:t>DO-178</a:t>
                </a:r>
                <a:endParaRPr lang="en-US" sz="2000" b="1" dirty="0">
                  <a:solidFill>
                    <a:srgbClr val="FF0000"/>
                  </a:solidFill>
                  <a:latin typeface="Arial" pitchFamily="34" charset="0"/>
                  <a:cs typeface="Arial" pitchFamily="34" charset="0"/>
                </a:endParaRPr>
              </a:p>
            </p:txBody>
          </p:sp>
          <p:sp>
            <p:nvSpPr>
              <p:cNvPr id="22" name="TextBox 21"/>
              <p:cNvSpPr txBox="1"/>
              <p:nvPr/>
            </p:nvSpPr>
            <p:spPr>
              <a:xfrm>
                <a:off x="6980175" y="862741"/>
                <a:ext cx="1142303" cy="400110"/>
              </a:xfrm>
              <a:prstGeom prst="rect">
                <a:avLst/>
              </a:prstGeom>
              <a:solidFill>
                <a:schemeClr val="bg1"/>
              </a:solidFill>
              <a:ln>
                <a:solidFill>
                  <a:schemeClr val="accent1"/>
                </a:solidFill>
              </a:ln>
            </p:spPr>
            <p:txBody>
              <a:bodyPr wrap="square" rtlCol="0">
                <a:spAutoFit/>
              </a:bodyPr>
              <a:lstStyle/>
              <a:p>
                <a:r>
                  <a:rPr lang="en-US" sz="2000" b="1" dirty="0" smtClean="0">
                    <a:solidFill>
                      <a:srgbClr val="FF0000"/>
                    </a:solidFill>
                    <a:latin typeface="Arial" pitchFamily="34" charset="0"/>
                    <a:cs typeface="Arial" pitchFamily="34" charset="0"/>
                  </a:rPr>
                  <a:t>DO-254</a:t>
                </a:r>
                <a:endParaRPr lang="en-US" sz="2000" b="1" dirty="0">
                  <a:solidFill>
                    <a:srgbClr val="FF0000"/>
                  </a:solidFill>
                  <a:latin typeface="Arial" pitchFamily="34" charset="0"/>
                  <a:cs typeface="Arial" pitchFamily="34" charset="0"/>
                </a:endParaRPr>
              </a:p>
            </p:txBody>
          </p:sp>
          <p:sp>
            <p:nvSpPr>
              <p:cNvPr id="25" name="TextBox 24"/>
              <p:cNvSpPr txBox="1"/>
              <p:nvPr/>
            </p:nvSpPr>
            <p:spPr>
              <a:xfrm>
                <a:off x="6853058" y="3723691"/>
                <a:ext cx="1082348" cy="400110"/>
              </a:xfrm>
              <a:prstGeom prst="rect">
                <a:avLst/>
              </a:prstGeom>
              <a:solidFill>
                <a:schemeClr val="bg1"/>
              </a:solidFill>
            </p:spPr>
            <p:txBody>
              <a:bodyPr wrap="none" rtlCol="0">
                <a:spAutoFit/>
              </a:bodyPr>
              <a:lstStyle/>
              <a:p>
                <a:r>
                  <a:rPr lang="en-US" sz="2000" b="1" dirty="0" smtClean="0">
                    <a:solidFill>
                      <a:srgbClr val="FF0000"/>
                    </a:solidFill>
                    <a:latin typeface="Arial" pitchFamily="34" charset="0"/>
                    <a:cs typeface="Arial" pitchFamily="34" charset="0"/>
                  </a:rPr>
                  <a:t>DO-178</a:t>
                </a:r>
                <a:endParaRPr lang="en-US" sz="2000" b="1" dirty="0">
                  <a:solidFill>
                    <a:srgbClr val="FF0000"/>
                  </a:solidFill>
                  <a:latin typeface="Arial" pitchFamily="34" charset="0"/>
                  <a:cs typeface="Arial" pitchFamily="34" charset="0"/>
                </a:endParaRPr>
              </a:p>
            </p:txBody>
          </p:sp>
          <p:sp>
            <p:nvSpPr>
              <p:cNvPr id="23" name="TextBox 22"/>
              <p:cNvSpPr txBox="1"/>
              <p:nvPr/>
            </p:nvSpPr>
            <p:spPr>
              <a:xfrm>
                <a:off x="898789" y="3723691"/>
                <a:ext cx="1082348" cy="400110"/>
              </a:xfrm>
              <a:prstGeom prst="rect">
                <a:avLst/>
              </a:prstGeom>
              <a:solidFill>
                <a:schemeClr val="bg1"/>
              </a:solidFill>
              <a:ln>
                <a:solidFill>
                  <a:schemeClr val="accent1"/>
                </a:solidFill>
              </a:ln>
            </p:spPr>
            <p:txBody>
              <a:bodyPr wrap="none" rtlCol="0">
                <a:spAutoFit/>
              </a:bodyPr>
              <a:lstStyle/>
              <a:p>
                <a:r>
                  <a:rPr lang="en-US" sz="2000" b="1" dirty="0" smtClean="0">
                    <a:solidFill>
                      <a:srgbClr val="FF0000"/>
                    </a:solidFill>
                    <a:latin typeface="Arial" pitchFamily="34" charset="0"/>
                    <a:cs typeface="Arial" pitchFamily="34" charset="0"/>
                  </a:rPr>
                  <a:t>DO-178</a:t>
                </a:r>
                <a:endParaRPr lang="en-US" sz="2000" b="1" dirty="0">
                  <a:solidFill>
                    <a:srgbClr val="FF0000"/>
                  </a:solidFill>
                  <a:latin typeface="Arial" pitchFamily="34" charset="0"/>
                  <a:cs typeface="Arial" pitchFamily="34" charset="0"/>
                </a:endParaRPr>
              </a:p>
            </p:txBody>
          </p:sp>
          <p:sp>
            <p:nvSpPr>
              <p:cNvPr id="24" name="TextBox 23"/>
              <p:cNvSpPr txBox="1"/>
              <p:nvPr/>
            </p:nvSpPr>
            <p:spPr>
              <a:xfrm>
                <a:off x="3887327" y="3733800"/>
                <a:ext cx="1082348" cy="400110"/>
              </a:xfrm>
              <a:prstGeom prst="rect">
                <a:avLst/>
              </a:prstGeom>
              <a:solidFill>
                <a:schemeClr val="bg1"/>
              </a:solidFill>
              <a:ln>
                <a:solidFill>
                  <a:schemeClr val="accent1"/>
                </a:solidFill>
              </a:ln>
            </p:spPr>
            <p:txBody>
              <a:bodyPr wrap="none" rtlCol="0">
                <a:spAutoFit/>
              </a:bodyPr>
              <a:lstStyle/>
              <a:p>
                <a:r>
                  <a:rPr lang="en-US" sz="2000" b="1" dirty="0" smtClean="0">
                    <a:solidFill>
                      <a:srgbClr val="FF0000"/>
                    </a:solidFill>
                    <a:latin typeface="Arial" pitchFamily="34" charset="0"/>
                    <a:cs typeface="Arial" pitchFamily="34" charset="0"/>
                  </a:rPr>
                  <a:t>DO-178</a:t>
                </a:r>
                <a:endParaRPr lang="en-US" sz="2000" b="1" dirty="0">
                  <a:solidFill>
                    <a:srgbClr val="FF0000"/>
                  </a:solidFill>
                  <a:latin typeface="Arial" pitchFamily="34" charset="0"/>
                  <a:cs typeface="Arial" pitchFamily="34" charset="0"/>
                </a:endParaRPr>
              </a:p>
            </p:txBody>
          </p:sp>
        </p:grpSp>
        <p:sp>
          <p:nvSpPr>
            <p:cNvPr id="34" name="TextBox 33"/>
            <p:cNvSpPr txBox="1"/>
            <p:nvPr/>
          </p:nvSpPr>
          <p:spPr>
            <a:xfrm>
              <a:off x="3768375" y="1288888"/>
              <a:ext cx="1383712" cy="400110"/>
            </a:xfrm>
            <a:prstGeom prst="rect">
              <a:avLst/>
            </a:prstGeom>
            <a:solidFill>
              <a:schemeClr val="bg1"/>
            </a:solidFill>
            <a:ln>
              <a:solidFill>
                <a:schemeClr val="accent1"/>
              </a:solidFill>
            </a:ln>
          </p:spPr>
          <p:txBody>
            <a:bodyPr wrap="none" rtlCol="0">
              <a:spAutoFit/>
            </a:bodyPr>
            <a:lstStyle/>
            <a:p>
              <a:r>
                <a:rPr lang="en-US" sz="2000" b="1" dirty="0" smtClean="0">
                  <a:solidFill>
                    <a:srgbClr val="FF0000"/>
                  </a:solidFill>
                  <a:latin typeface="Arial" pitchFamily="34" charset="0"/>
                  <a:cs typeface="Arial" pitchFamily="34" charset="0"/>
                </a:rPr>
                <a:t>ARP-4754</a:t>
              </a:r>
              <a:endParaRPr lang="en-US" sz="2000" b="1" dirty="0">
                <a:solidFill>
                  <a:srgbClr val="FF0000"/>
                </a:solidFill>
                <a:latin typeface="Arial" pitchFamily="34" charset="0"/>
                <a:cs typeface="Arial" pitchFamily="34" charset="0"/>
              </a:endParaRPr>
            </a:p>
          </p:txBody>
        </p:sp>
      </p:grpSp>
      <p:sp>
        <p:nvSpPr>
          <p:cNvPr id="38" name="Text Box 22"/>
          <p:cNvSpPr txBox="1">
            <a:spLocks noChangeArrowheads="1"/>
          </p:cNvSpPr>
          <p:nvPr/>
        </p:nvSpPr>
        <p:spPr bwMode="auto">
          <a:xfrm>
            <a:off x="6497518" y="3013075"/>
            <a:ext cx="2333398" cy="523220"/>
          </a:xfrm>
          <a:prstGeom prst="rect">
            <a:avLst/>
          </a:prstGeom>
          <a:solidFill>
            <a:schemeClr val="bg1"/>
          </a:solidFill>
          <a:ln w="9525">
            <a:noFill/>
            <a:miter lim="800000"/>
            <a:headEnd/>
            <a:tailEnd/>
          </a:ln>
        </p:spPr>
        <p:txBody>
          <a:bodyPr wrap="square" lIns="0" tIns="91440" rIns="0" bIns="0">
            <a:spAutoFit/>
          </a:bodyPr>
          <a:lstStyle/>
          <a:p>
            <a:pPr algn="ctr"/>
            <a:r>
              <a:rPr lang="en-US" sz="1400" dirty="0" smtClean="0"/>
              <a:t>BAE USA and UK</a:t>
            </a:r>
            <a:endParaRPr lang="en-US" sz="1400" dirty="0"/>
          </a:p>
          <a:p>
            <a:pPr algn="ctr"/>
            <a:r>
              <a:rPr lang="en-US" sz="1400" dirty="0" smtClean="0"/>
              <a:t>Flight Control Systems</a:t>
            </a:r>
            <a:endParaRPr lang="en-US" sz="1400" dirty="0"/>
          </a:p>
        </p:txBody>
      </p:sp>
    </p:spTree>
    <p:extLst>
      <p:ext uri="{BB962C8B-B14F-4D97-AF65-F5344CB8AC3E}">
        <p14:creationId xmlns:p14="http://schemas.microsoft.com/office/powerpoint/2010/main" val="392098940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Selex</a:t>
            </a:r>
            <a:r>
              <a:rPr lang="en-US" dirty="0" smtClean="0"/>
              <a:t> Flight Systems (March </a:t>
            </a:r>
            <a:r>
              <a:rPr lang="en-US" dirty="0"/>
              <a:t>2013</a:t>
            </a:r>
            <a:r>
              <a:rPr lang="en-US" dirty="0" smtClean="0"/>
              <a:t>)</a:t>
            </a:r>
            <a:endParaRPr lang="en-US" dirty="0"/>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1143000"/>
            <a:ext cx="4238625" cy="549534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2362200" y="3256427"/>
            <a:ext cx="1239442" cy="400110"/>
          </a:xfrm>
          <a:prstGeom prst="rect">
            <a:avLst/>
          </a:prstGeom>
          <a:solidFill>
            <a:schemeClr val="bg1"/>
          </a:solidFill>
          <a:ln w="57150">
            <a:solidFill>
              <a:srgbClr val="C00000"/>
            </a:solidFill>
          </a:ln>
        </p:spPr>
        <p:txBody>
          <a:bodyPr wrap="none" rtlCol="0">
            <a:spAutoFit/>
          </a:bodyPr>
          <a:lstStyle/>
          <a:p>
            <a:r>
              <a:rPr lang="en-US" sz="2000" b="1" dirty="0" smtClean="0">
                <a:solidFill>
                  <a:srgbClr val="FF0000"/>
                </a:solidFill>
                <a:latin typeface="Arial" pitchFamily="34" charset="0"/>
                <a:cs typeface="Arial" pitchFamily="34" charset="0"/>
              </a:rPr>
              <a:t>Systems</a:t>
            </a:r>
            <a:endParaRPr lang="en-US" sz="2000" b="1" dirty="0">
              <a:solidFill>
                <a:srgbClr val="FF0000"/>
              </a:solidFill>
              <a:latin typeface="Arial" pitchFamily="34" charset="0"/>
              <a:cs typeface="Arial" pitchFamily="34" charset="0"/>
            </a:endParaRPr>
          </a:p>
        </p:txBody>
      </p:sp>
      <p:sp>
        <p:nvSpPr>
          <p:cNvPr id="5" name="TextBox 4"/>
          <p:cNvSpPr txBox="1"/>
          <p:nvPr/>
        </p:nvSpPr>
        <p:spPr>
          <a:xfrm>
            <a:off x="1360777" y="4551827"/>
            <a:ext cx="1266693" cy="400110"/>
          </a:xfrm>
          <a:prstGeom prst="rect">
            <a:avLst/>
          </a:prstGeom>
          <a:solidFill>
            <a:schemeClr val="bg1"/>
          </a:solidFill>
          <a:ln w="57150">
            <a:solidFill>
              <a:srgbClr val="C00000"/>
            </a:solidFill>
          </a:ln>
        </p:spPr>
        <p:txBody>
          <a:bodyPr wrap="none" rtlCol="0">
            <a:spAutoFit/>
          </a:bodyPr>
          <a:lstStyle/>
          <a:p>
            <a:r>
              <a:rPr lang="en-US" sz="2000" b="1" dirty="0" smtClean="0">
                <a:solidFill>
                  <a:srgbClr val="FF0000"/>
                </a:solidFill>
                <a:latin typeface="Arial" pitchFamily="34" charset="0"/>
                <a:cs typeface="Arial" pitchFamily="34" charset="0"/>
              </a:rPr>
              <a:t>Software</a:t>
            </a:r>
            <a:endParaRPr lang="en-US" sz="2000" b="1" dirty="0">
              <a:solidFill>
                <a:srgbClr val="FF0000"/>
              </a:solidFill>
              <a:latin typeface="Arial" pitchFamily="34" charset="0"/>
              <a:cs typeface="Arial" pitchFamily="34" charset="0"/>
            </a:endParaRPr>
          </a:p>
        </p:txBody>
      </p:sp>
      <p:cxnSp>
        <p:nvCxnSpPr>
          <p:cNvPr id="6" name="Straight Arrow Connector 5"/>
          <p:cNvCxnSpPr/>
          <p:nvPr/>
        </p:nvCxnSpPr>
        <p:spPr>
          <a:xfrm flipH="1">
            <a:off x="2362200" y="3643635"/>
            <a:ext cx="607226" cy="908192"/>
          </a:xfrm>
          <a:prstGeom prst="straightConnector1">
            <a:avLst/>
          </a:prstGeom>
          <a:ln w="5715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3296842" y="4536823"/>
            <a:ext cx="1353256" cy="400110"/>
          </a:xfrm>
          <a:prstGeom prst="rect">
            <a:avLst/>
          </a:prstGeom>
          <a:solidFill>
            <a:schemeClr val="bg1"/>
          </a:solidFill>
          <a:ln w="57150">
            <a:solidFill>
              <a:srgbClr val="C00000"/>
            </a:solidFill>
          </a:ln>
        </p:spPr>
        <p:txBody>
          <a:bodyPr wrap="none" rtlCol="0">
            <a:spAutoFit/>
          </a:bodyPr>
          <a:lstStyle/>
          <a:p>
            <a:r>
              <a:rPr lang="en-US" sz="2000" b="1" dirty="0" smtClean="0">
                <a:solidFill>
                  <a:srgbClr val="FF0000"/>
                </a:solidFill>
                <a:latin typeface="Arial" pitchFamily="34" charset="0"/>
                <a:cs typeface="Arial" pitchFamily="34" charset="0"/>
              </a:rPr>
              <a:t>Hardware</a:t>
            </a:r>
            <a:endParaRPr lang="en-US" sz="2000" b="1" dirty="0">
              <a:solidFill>
                <a:srgbClr val="FF0000"/>
              </a:solidFill>
              <a:latin typeface="Arial" pitchFamily="34" charset="0"/>
              <a:cs typeface="Arial" pitchFamily="34" charset="0"/>
            </a:endParaRPr>
          </a:p>
        </p:txBody>
      </p:sp>
      <p:cxnSp>
        <p:nvCxnSpPr>
          <p:cNvPr id="8" name="Straight Arrow Connector 7"/>
          <p:cNvCxnSpPr/>
          <p:nvPr/>
        </p:nvCxnSpPr>
        <p:spPr>
          <a:xfrm>
            <a:off x="2969425" y="3643635"/>
            <a:ext cx="564550" cy="893188"/>
          </a:xfrm>
          <a:prstGeom prst="straightConnector1">
            <a:avLst/>
          </a:prstGeom>
          <a:ln w="5715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539755" y="6648840"/>
            <a:ext cx="6230170" cy="261610"/>
          </a:xfrm>
          <a:prstGeom prst="rect">
            <a:avLst/>
          </a:prstGeom>
        </p:spPr>
        <p:txBody>
          <a:bodyPr wrap="square">
            <a:spAutoFit/>
          </a:bodyPr>
          <a:lstStyle/>
          <a:p>
            <a:pPr>
              <a:defRPr/>
            </a:pPr>
            <a:r>
              <a:rPr lang="en-US" sz="1100" dirty="0"/>
              <a:t>http://www.mathworks.com/tagteam/75977_Concepts_to_Chips_SELEX_ES.pdf</a:t>
            </a:r>
          </a:p>
        </p:txBody>
      </p:sp>
      <p:pic>
        <p:nvPicPr>
          <p:cNvPr id="512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18314" y="1516288"/>
            <a:ext cx="3918744" cy="1966913"/>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4"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031708" y="4097731"/>
            <a:ext cx="3891956" cy="192895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TextBox 16"/>
          <p:cNvSpPr txBox="1"/>
          <p:nvPr/>
        </p:nvSpPr>
        <p:spPr>
          <a:xfrm>
            <a:off x="6744525" y="1116178"/>
            <a:ext cx="2153739" cy="400110"/>
          </a:xfrm>
          <a:prstGeom prst="rect">
            <a:avLst/>
          </a:prstGeom>
          <a:solidFill>
            <a:schemeClr val="bg1"/>
          </a:solidFill>
          <a:ln w="57150">
            <a:solidFill>
              <a:srgbClr val="C00000"/>
            </a:solidFill>
          </a:ln>
        </p:spPr>
        <p:txBody>
          <a:bodyPr wrap="square" rtlCol="0">
            <a:spAutoFit/>
          </a:bodyPr>
          <a:lstStyle/>
          <a:p>
            <a:r>
              <a:rPr lang="en-US" sz="2000" b="1" dirty="0" smtClean="0">
                <a:solidFill>
                  <a:srgbClr val="FF0000"/>
                </a:solidFill>
                <a:latin typeface="Arial" pitchFamily="34" charset="0"/>
                <a:cs typeface="Arial" pitchFamily="34" charset="0"/>
              </a:rPr>
              <a:t>Motor Control</a:t>
            </a:r>
            <a:endParaRPr lang="en-US" sz="2000" b="1" dirty="0">
              <a:solidFill>
                <a:srgbClr val="FF0000"/>
              </a:solidFill>
              <a:latin typeface="Arial" pitchFamily="34" charset="0"/>
              <a:cs typeface="Arial" pitchFamily="34" charset="0"/>
            </a:endParaRPr>
          </a:p>
        </p:txBody>
      </p:sp>
      <p:sp>
        <p:nvSpPr>
          <p:cNvPr id="19" name="TextBox 18"/>
          <p:cNvSpPr txBox="1"/>
          <p:nvPr/>
        </p:nvSpPr>
        <p:spPr>
          <a:xfrm>
            <a:off x="6922325" y="3790890"/>
            <a:ext cx="1993075" cy="400110"/>
          </a:xfrm>
          <a:prstGeom prst="rect">
            <a:avLst/>
          </a:prstGeom>
          <a:solidFill>
            <a:schemeClr val="bg1"/>
          </a:solidFill>
          <a:ln w="57150">
            <a:solidFill>
              <a:srgbClr val="C00000"/>
            </a:solidFill>
          </a:ln>
        </p:spPr>
        <p:txBody>
          <a:bodyPr wrap="square" rtlCol="0">
            <a:spAutoFit/>
          </a:bodyPr>
          <a:lstStyle/>
          <a:p>
            <a:r>
              <a:rPr lang="en-US" sz="2000" b="1" dirty="0" smtClean="0">
                <a:solidFill>
                  <a:srgbClr val="FF0000"/>
                </a:solidFill>
                <a:latin typeface="Arial" pitchFamily="34" charset="0"/>
                <a:cs typeface="Arial" pitchFamily="34" charset="0"/>
              </a:rPr>
              <a:t>Doppler Radar</a:t>
            </a:r>
            <a:endParaRPr lang="en-US" sz="2000" b="1" dirty="0">
              <a:solidFill>
                <a:srgbClr val="FF0000"/>
              </a:solidFill>
              <a:latin typeface="Arial" pitchFamily="34" charset="0"/>
              <a:cs typeface="Arial" pitchFamily="34" charset="0"/>
            </a:endParaRPr>
          </a:p>
        </p:txBody>
      </p:sp>
      <p:sp>
        <p:nvSpPr>
          <p:cNvPr id="3" name="TextBox 2"/>
          <p:cNvSpPr txBox="1"/>
          <p:nvPr/>
        </p:nvSpPr>
        <p:spPr>
          <a:xfrm>
            <a:off x="304800" y="2286000"/>
            <a:ext cx="1142172" cy="369332"/>
          </a:xfrm>
          <a:prstGeom prst="rect">
            <a:avLst/>
          </a:prstGeom>
          <a:solidFill>
            <a:schemeClr val="bg1"/>
          </a:solidFill>
          <a:ln>
            <a:solidFill>
              <a:schemeClr val="accent1"/>
            </a:solidFill>
          </a:ln>
        </p:spPr>
        <p:txBody>
          <a:bodyPr wrap="none" rtlCol="0">
            <a:spAutoFit/>
          </a:bodyPr>
          <a:lstStyle/>
          <a:p>
            <a:r>
              <a:rPr lang="en-US" b="1" dirty="0" smtClean="0">
                <a:solidFill>
                  <a:schemeClr val="tx2">
                    <a:lumMod val="75000"/>
                  </a:schemeClr>
                </a:solidFill>
                <a:latin typeface="Arial" pitchFamily="34" charset="0"/>
                <a:cs typeface="Arial" pitchFamily="34" charset="0"/>
              </a:rPr>
              <a:t>MATLAB</a:t>
            </a:r>
            <a:endParaRPr lang="en-US" b="1" dirty="0">
              <a:solidFill>
                <a:schemeClr val="tx2">
                  <a:lumMod val="75000"/>
                </a:schemeClr>
              </a:solidFill>
              <a:latin typeface="Arial" pitchFamily="34" charset="0"/>
              <a:cs typeface="Arial" pitchFamily="34" charset="0"/>
            </a:endParaRPr>
          </a:p>
        </p:txBody>
      </p:sp>
      <p:sp>
        <p:nvSpPr>
          <p:cNvPr id="20" name="TextBox 19"/>
          <p:cNvSpPr txBox="1"/>
          <p:nvPr/>
        </p:nvSpPr>
        <p:spPr>
          <a:xfrm>
            <a:off x="304800" y="2819400"/>
            <a:ext cx="1146468" cy="369332"/>
          </a:xfrm>
          <a:prstGeom prst="rect">
            <a:avLst/>
          </a:prstGeom>
          <a:solidFill>
            <a:schemeClr val="bg1"/>
          </a:solidFill>
          <a:ln>
            <a:solidFill>
              <a:schemeClr val="accent1"/>
            </a:solidFill>
          </a:ln>
        </p:spPr>
        <p:txBody>
          <a:bodyPr wrap="none" rtlCol="0">
            <a:spAutoFit/>
          </a:bodyPr>
          <a:lstStyle/>
          <a:p>
            <a:r>
              <a:rPr lang="en-US" b="1" dirty="0" smtClean="0">
                <a:solidFill>
                  <a:schemeClr val="tx2">
                    <a:lumMod val="75000"/>
                  </a:schemeClr>
                </a:solidFill>
                <a:latin typeface="Arial" pitchFamily="34" charset="0"/>
                <a:cs typeface="Arial" pitchFamily="34" charset="0"/>
              </a:rPr>
              <a:t>Simulink</a:t>
            </a:r>
            <a:endParaRPr lang="en-US" b="1" dirty="0">
              <a:solidFill>
                <a:schemeClr val="tx2">
                  <a:lumMod val="75000"/>
                </a:schemeClr>
              </a:solidFill>
              <a:latin typeface="Arial" pitchFamily="34" charset="0"/>
              <a:cs typeface="Arial" pitchFamily="34" charset="0"/>
            </a:endParaRPr>
          </a:p>
        </p:txBody>
      </p:sp>
      <p:sp>
        <p:nvSpPr>
          <p:cNvPr id="21" name="TextBox 20"/>
          <p:cNvSpPr txBox="1"/>
          <p:nvPr/>
        </p:nvSpPr>
        <p:spPr>
          <a:xfrm>
            <a:off x="304800" y="3494705"/>
            <a:ext cx="1428596" cy="646331"/>
          </a:xfrm>
          <a:prstGeom prst="rect">
            <a:avLst/>
          </a:prstGeom>
          <a:solidFill>
            <a:schemeClr val="bg1"/>
          </a:solidFill>
          <a:ln>
            <a:solidFill>
              <a:schemeClr val="accent1"/>
            </a:solidFill>
          </a:ln>
        </p:spPr>
        <p:txBody>
          <a:bodyPr wrap="none" rtlCol="0">
            <a:spAutoFit/>
          </a:bodyPr>
          <a:lstStyle/>
          <a:p>
            <a:r>
              <a:rPr lang="en-US" b="1" dirty="0" smtClean="0">
                <a:solidFill>
                  <a:schemeClr val="tx2">
                    <a:lumMod val="75000"/>
                  </a:schemeClr>
                </a:solidFill>
                <a:latin typeface="Arial" pitchFamily="34" charset="0"/>
                <a:cs typeface="Arial" pitchFamily="34" charset="0"/>
              </a:rPr>
              <a:t>Embedded </a:t>
            </a:r>
          </a:p>
          <a:p>
            <a:r>
              <a:rPr lang="en-US" b="1" dirty="0" smtClean="0">
                <a:solidFill>
                  <a:schemeClr val="tx2">
                    <a:lumMod val="75000"/>
                  </a:schemeClr>
                </a:solidFill>
                <a:latin typeface="Arial" pitchFamily="34" charset="0"/>
                <a:cs typeface="Arial" pitchFamily="34" charset="0"/>
              </a:rPr>
              <a:t>Coder</a:t>
            </a:r>
            <a:endParaRPr lang="en-US" b="1" dirty="0">
              <a:solidFill>
                <a:schemeClr val="tx2">
                  <a:lumMod val="75000"/>
                </a:schemeClr>
              </a:solidFill>
              <a:latin typeface="Arial" pitchFamily="34" charset="0"/>
              <a:cs typeface="Arial" pitchFamily="34" charset="0"/>
            </a:endParaRPr>
          </a:p>
        </p:txBody>
      </p:sp>
      <p:sp>
        <p:nvSpPr>
          <p:cNvPr id="22" name="TextBox 21"/>
          <p:cNvSpPr txBox="1"/>
          <p:nvPr/>
        </p:nvSpPr>
        <p:spPr>
          <a:xfrm>
            <a:off x="3581400" y="3706004"/>
            <a:ext cx="1385957" cy="369332"/>
          </a:xfrm>
          <a:prstGeom prst="rect">
            <a:avLst/>
          </a:prstGeom>
          <a:solidFill>
            <a:schemeClr val="bg1"/>
          </a:solidFill>
          <a:ln>
            <a:solidFill>
              <a:schemeClr val="accent1"/>
            </a:solidFill>
          </a:ln>
        </p:spPr>
        <p:txBody>
          <a:bodyPr wrap="none" rtlCol="0">
            <a:spAutoFit/>
          </a:bodyPr>
          <a:lstStyle/>
          <a:p>
            <a:r>
              <a:rPr lang="en-US" b="1" dirty="0" smtClean="0">
                <a:solidFill>
                  <a:schemeClr val="tx2">
                    <a:lumMod val="75000"/>
                  </a:schemeClr>
                </a:solidFill>
                <a:latin typeface="Arial" pitchFamily="34" charset="0"/>
                <a:cs typeface="Arial" pitchFamily="34" charset="0"/>
              </a:rPr>
              <a:t>HDL Coder</a:t>
            </a:r>
            <a:endParaRPr lang="en-US" b="1" dirty="0">
              <a:solidFill>
                <a:schemeClr val="tx2">
                  <a:lumMod val="75000"/>
                </a:schemeClr>
              </a:solidFill>
              <a:latin typeface="Arial" pitchFamily="34" charset="0"/>
              <a:cs typeface="Arial" pitchFamily="34" charset="0"/>
            </a:endParaRPr>
          </a:p>
        </p:txBody>
      </p:sp>
      <p:sp>
        <p:nvSpPr>
          <p:cNvPr id="24" name="TextBox 23"/>
          <p:cNvSpPr txBox="1"/>
          <p:nvPr/>
        </p:nvSpPr>
        <p:spPr>
          <a:xfrm>
            <a:off x="3736285" y="5257800"/>
            <a:ext cx="530915" cy="369332"/>
          </a:xfrm>
          <a:prstGeom prst="rect">
            <a:avLst/>
          </a:prstGeom>
          <a:solidFill>
            <a:schemeClr val="bg1"/>
          </a:solidFill>
          <a:ln>
            <a:solidFill>
              <a:schemeClr val="accent1"/>
            </a:solidFill>
          </a:ln>
        </p:spPr>
        <p:txBody>
          <a:bodyPr wrap="none" rtlCol="0">
            <a:spAutoFit/>
          </a:bodyPr>
          <a:lstStyle/>
          <a:p>
            <a:r>
              <a:rPr lang="en-US" b="1" dirty="0" smtClean="0">
                <a:solidFill>
                  <a:schemeClr val="tx2">
                    <a:lumMod val="75000"/>
                  </a:schemeClr>
                </a:solidFill>
                <a:latin typeface="Arial" pitchFamily="34" charset="0"/>
                <a:cs typeface="Arial" pitchFamily="34" charset="0"/>
              </a:rPr>
              <a:t>FIL</a:t>
            </a:r>
            <a:endParaRPr lang="en-US" b="1" dirty="0">
              <a:solidFill>
                <a:schemeClr val="tx2">
                  <a:lumMod val="75000"/>
                </a:schemeClr>
              </a:solidFill>
              <a:latin typeface="Arial" pitchFamily="34" charset="0"/>
              <a:cs typeface="Arial" pitchFamily="34" charset="0"/>
            </a:endParaRPr>
          </a:p>
        </p:txBody>
      </p:sp>
      <p:sp>
        <p:nvSpPr>
          <p:cNvPr id="25" name="TextBox 24"/>
          <p:cNvSpPr txBox="1"/>
          <p:nvPr/>
        </p:nvSpPr>
        <p:spPr>
          <a:xfrm>
            <a:off x="2740279" y="5842023"/>
            <a:ext cx="556563" cy="369332"/>
          </a:xfrm>
          <a:prstGeom prst="rect">
            <a:avLst/>
          </a:prstGeom>
          <a:solidFill>
            <a:schemeClr val="bg1"/>
          </a:solidFill>
          <a:ln>
            <a:solidFill>
              <a:schemeClr val="accent1"/>
            </a:solidFill>
          </a:ln>
        </p:spPr>
        <p:txBody>
          <a:bodyPr wrap="none" rtlCol="0">
            <a:spAutoFit/>
          </a:bodyPr>
          <a:lstStyle/>
          <a:p>
            <a:r>
              <a:rPr lang="en-US" b="1" dirty="0" smtClean="0">
                <a:solidFill>
                  <a:schemeClr val="tx2">
                    <a:lumMod val="75000"/>
                  </a:schemeClr>
                </a:solidFill>
                <a:latin typeface="Arial" pitchFamily="34" charset="0"/>
                <a:cs typeface="Arial" pitchFamily="34" charset="0"/>
              </a:rPr>
              <a:t>HIL</a:t>
            </a:r>
            <a:endParaRPr lang="en-US" b="1" dirty="0">
              <a:solidFill>
                <a:schemeClr val="tx2">
                  <a:lumMod val="75000"/>
                </a:schemeClr>
              </a:solidFill>
              <a:latin typeface="Arial" pitchFamily="34" charset="0"/>
              <a:cs typeface="Arial" pitchFamily="34" charset="0"/>
            </a:endParaRPr>
          </a:p>
        </p:txBody>
      </p:sp>
      <p:sp>
        <p:nvSpPr>
          <p:cNvPr id="26" name="TextBox 25"/>
          <p:cNvSpPr txBox="1"/>
          <p:nvPr/>
        </p:nvSpPr>
        <p:spPr>
          <a:xfrm>
            <a:off x="1787816" y="5295900"/>
            <a:ext cx="543739" cy="369332"/>
          </a:xfrm>
          <a:prstGeom prst="rect">
            <a:avLst/>
          </a:prstGeom>
          <a:solidFill>
            <a:schemeClr val="bg1"/>
          </a:solidFill>
          <a:ln>
            <a:solidFill>
              <a:schemeClr val="accent1"/>
            </a:solidFill>
          </a:ln>
        </p:spPr>
        <p:txBody>
          <a:bodyPr wrap="none" rtlCol="0">
            <a:spAutoFit/>
          </a:bodyPr>
          <a:lstStyle/>
          <a:p>
            <a:r>
              <a:rPr lang="en-US" b="1" dirty="0">
                <a:solidFill>
                  <a:schemeClr val="tx2">
                    <a:lumMod val="75000"/>
                  </a:schemeClr>
                </a:solidFill>
                <a:latin typeface="Arial" pitchFamily="34" charset="0"/>
                <a:cs typeface="Arial" pitchFamily="34" charset="0"/>
              </a:rPr>
              <a:t>P</a:t>
            </a:r>
            <a:r>
              <a:rPr lang="en-US" b="1" dirty="0" smtClean="0">
                <a:solidFill>
                  <a:schemeClr val="tx2">
                    <a:lumMod val="75000"/>
                  </a:schemeClr>
                </a:solidFill>
                <a:latin typeface="Arial" pitchFamily="34" charset="0"/>
                <a:cs typeface="Arial" pitchFamily="34" charset="0"/>
              </a:rPr>
              <a:t>IL</a:t>
            </a:r>
            <a:endParaRPr lang="en-US" b="1" dirty="0">
              <a:solidFill>
                <a:schemeClr val="tx2">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495430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26"/>
                                        </p:tgtEl>
                                        <p:attrNameLst>
                                          <p:attrName>style.visibility</p:attrName>
                                        </p:attrNameLst>
                                      </p:cBhvr>
                                      <p:to>
                                        <p:strVal val="visible"/>
                                      </p:to>
                                    </p:set>
                                    <p:animEffect transition="in" filter="fade">
                                      <p:cBhvr>
                                        <p:cTn id="24" dur="500"/>
                                        <p:tgtEl>
                                          <p:spTgt spid="26"/>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500"/>
                                        <p:tgtEl>
                                          <p:spTgt spid="3"/>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0"/>
                                        </p:tgtEl>
                                        <p:attrNameLst>
                                          <p:attrName>style.visibility</p:attrName>
                                        </p:attrNameLst>
                                      </p:cBhvr>
                                      <p:to>
                                        <p:strVal val="visible"/>
                                      </p:to>
                                    </p:set>
                                    <p:animEffect transition="in" filter="fade">
                                      <p:cBhvr>
                                        <p:cTn id="30" dur="500"/>
                                        <p:tgtEl>
                                          <p:spTgt spid="20"/>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1"/>
                                        </p:tgtEl>
                                        <p:attrNameLst>
                                          <p:attrName>style.visibility</p:attrName>
                                        </p:attrNameLst>
                                      </p:cBhvr>
                                      <p:to>
                                        <p:strVal val="visible"/>
                                      </p:to>
                                    </p:set>
                                    <p:animEffect transition="in" filter="fade">
                                      <p:cBhvr>
                                        <p:cTn id="33" dur="500"/>
                                        <p:tgtEl>
                                          <p:spTgt spid="21"/>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2"/>
                                        </p:tgtEl>
                                        <p:attrNameLst>
                                          <p:attrName>style.visibility</p:attrName>
                                        </p:attrNameLst>
                                      </p:cBhvr>
                                      <p:to>
                                        <p:strVal val="visible"/>
                                      </p:to>
                                    </p:set>
                                    <p:animEffect transition="in" filter="fade">
                                      <p:cBhvr>
                                        <p:cTn id="36" dur="500"/>
                                        <p:tgtEl>
                                          <p:spTgt spid="22"/>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4"/>
                                        </p:tgtEl>
                                        <p:attrNameLst>
                                          <p:attrName>style.visibility</p:attrName>
                                        </p:attrNameLst>
                                      </p:cBhvr>
                                      <p:to>
                                        <p:strVal val="visible"/>
                                      </p:to>
                                    </p:set>
                                    <p:animEffect transition="in" filter="fade">
                                      <p:cBhvr>
                                        <p:cTn id="39" dur="500"/>
                                        <p:tgtEl>
                                          <p:spTgt spid="24"/>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5"/>
                                        </p:tgtEl>
                                        <p:attrNameLst>
                                          <p:attrName>style.visibility</p:attrName>
                                        </p:attrNameLst>
                                      </p:cBhvr>
                                      <p:to>
                                        <p:strVal val="visible"/>
                                      </p:to>
                                    </p:set>
                                    <p:animEffect transition="in" filter="fade">
                                      <p:cBhvr>
                                        <p:cTn id="42"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animBg="1"/>
      <p:bldP spid="3" grpId="0" animBg="1"/>
      <p:bldP spid="20" grpId="0" animBg="1"/>
      <p:bldP spid="21" grpId="0" animBg="1"/>
      <p:bldP spid="22" grpId="0" animBg="1"/>
      <p:bldP spid="24" grpId="0" animBg="1"/>
      <p:bldP spid="25" grpId="0" animBg="1"/>
      <p:bldP spid="26" grpId="0" animBg="1"/>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3213" y="-236538"/>
            <a:ext cx="9752013" cy="7332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539755" y="6648840"/>
            <a:ext cx="6230170" cy="261610"/>
          </a:xfrm>
          <a:prstGeom prst="rect">
            <a:avLst/>
          </a:prstGeom>
        </p:spPr>
        <p:txBody>
          <a:bodyPr wrap="square">
            <a:spAutoFit/>
          </a:bodyPr>
          <a:lstStyle/>
          <a:p>
            <a:pPr>
              <a:defRPr/>
            </a:pPr>
            <a:r>
              <a:rPr lang="en-US" sz="1100" dirty="0"/>
              <a:t>http://www.mathworks.com/tagteam/75977_Concepts_to_Chips_SELEX_ES.pdf</a:t>
            </a:r>
          </a:p>
        </p:txBody>
      </p:sp>
    </p:spTree>
    <p:extLst>
      <p:ext uri="{BB962C8B-B14F-4D97-AF65-F5344CB8AC3E}">
        <p14:creationId xmlns:p14="http://schemas.microsoft.com/office/powerpoint/2010/main" val="2036051391"/>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Northrop Grumman – Code Generation History (1997)</a:t>
            </a:r>
            <a:endParaRPr 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1447800"/>
            <a:ext cx="4826000" cy="29846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7600" y="3479800"/>
            <a:ext cx="4759325" cy="268835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p:cNvSpPr/>
          <p:nvPr/>
        </p:nvSpPr>
        <p:spPr>
          <a:xfrm>
            <a:off x="546100" y="6386899"/>
            <a:ext cx="7883525" cy="461665"/>
          </a:xfrm>
          <a:prstGeom prst="rect">
            <a:avLst/>
          </a:prstGeom>
        </p:spPr>
        <p:txBody>
          <a:bodyPr wrap="square">
            <a:spAutoFit/>
          </a:bodyPr>
          <a:lstStyle/>
          <a:p>
            <a:r>
              <a:rPr lang="en-US" sz="1200" dirty="0">
                <a:hlinkClick r:id="rId4"/>
              </a:rPr>
              <a:t>http://</a:t>
            </a:r>
            <a:r>
              <a:rPr lang="en-US" sz="1200" dirty="0" smtClean="0">
                <a:hlinkClick r:id="rId4"/>
              </a:rPr>
              <a:t>www.mathworks.com/aerospace-defense/aerodef_conf07/proceedings/MADC_2007_10_Miller_NGC.pdf</a:t>
            </a:r>
            <a:endParaRPr lang="en-US" sz="1200" dirty="0" smtClean="0"/>
          </a:p>
          <a:p>
            <a:endParaRPr lang="en-US" sz="1200" dirty="0"/>
          </a:p>
        </p:txBody>
      </p:sp>
    </p:spTree>
    <p:extLst>
      <p:ext uri="{BB962C8B-B14F-4D97-AF65-F5344CB8AC3E}">
        <p14:creationId xmlns:p14="http://schemas.microsoft.com/office/powerpoint/2010/main" val="4128829438"/>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525986" cy="990600"/>
          </a:xfrm>
        </p:spPr>
        <p:txBody>
          <a:bodyPr/>
          <a:lstStyle/>
          <a:p>
            <a:r>
              <a:rPr lang="en-US" dirty="0" smtClean="0"/>
              <a:t>Honeywell Avionics – FAA Tools Forum (2004)</a:t>
            </a:r>
            <a:br>
              <a:rPr lang="en-US" dirty="0" smtClean="0"/>
            </a:br>
            <a:r>
              <a:rPr lang="en-US" sz="2400" dirty="0" smtClean="0"/>
              <a:t> </a:t>
            </a:r>
            <a:endParaRPr lang="en-US" sz="2400"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1006" y="1371600"/>
            <a:ext cx="6605588" cy="436158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20786" y="1800224"/>
            <a:ext cx="3962400" cy="297839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402431" y="6581001"/>
            <a:ext cx="7343776" cy="276999"/>
          </a:xfrm>
          <a:prstGeom prst="rect">
            <a:avLst/>
          </a:prstGeom>
        </p:spPr>
        <p:txBody>
          <a:bodyPr wrap="square">
            <a:spAutoFit/>
          </a:bodyPr>
          <a:lstStyle/>
          <a:p>
            <a:r>
              <a:rPr lang="en-US" sz="1200" dirty="0"/>
              <a:t>http://www.mathworks.ch/company/newsletters/aero_digest/aug04/Honeywells.pdf</a:t>
            </a:r>
          </a:p>
        </p:txBody>
      </p:sp>
      <p:pic>
        <p:nvPicPr>
          <p:cNvPr id="3077"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06348" y="3159002"/>
            <a:ext cx="3820584" cy="226218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6"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8600" y="2819037"/>
            <a:ext cx="9638735" cy="940767"/>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80642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76"/>
                                        </p:tgtEl>
                                        <p:attrNameLst>
                                          <p:attrName>style.visibility</p:attrName>
                                        </p:attrNameLst>
                                      </p:cBhvr>
                                      <p:to>
                                        <p:strVal val="visible"/>
                                      </p:to>
                                    </p:set>
                                    <p:animEffect transition="in" filter="fade">
                                      <p:cBhvr>
                                        <p:cTn id="7" dur="1500"/>
                                        <p:tgtEl>
                                          <p:spTgt spid="30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ChangeArrowheads="1"/>
          </p:cNvSpPr>
          <p:nvPr>
            <p:ph type="title"/>
          </p:nvPr>
        </p:nvSpPr>
        <p:spPr>
          <a:xfrm>
            <a:off x="384175" y="304800"/>
            <a:ext cx="8074026" cy="914400"/>
          </a:xfrm>
        </p:spPr>
        <p:txBody>
          <a:bodyPr/>
          <a:lstStyle/>
          <a:p>
            <a:r>
              <a:rPr lang="en-US" sz="2400" dirty="0" smtClean="0"/>
              <a:t>Lockheed Martin – F-35 JSF Flight Code from Embedded Coder (2004)</a:t>
            </a:r>
          </a:p>
        </p:txBody>
      </p:sp>
      <p:pic>
        <p:nvPicPr>
          <p:cNvPr id="84995" name="Picture 3" descr="f35"/>
          <p:cNvPicPr>
            <a:picLocks noChangeAspect="1" noChangeArrowheads="1"/>
          </p:cNvPicPr>
          <p:nvPr/>
        </p:nvPicPr>
        <p:blipFill>
          <a:blip r:embed="rId3" cstate="print"/>
          <a:srcRect/>
          <a:stretch>
            <a:fillRect/>
          </a:stretch>
        </p:blipFill>
        <p:spPr bwMode="auto">
          <a:xfrm>
            <a:off x="6781800" y="1638300"/>
            <a:ext cx="2209800" cy="4610100"/>
          </a:xfrm>
          <a:prstGeom prst="rect">
            <a:avLst/>
          </a:prstGeom>
          <a:noFill/>
          <a:ln w="9525">
            <a:noFill/>
            <a:miter lim="800000"/>
            <a:headEnd/>
            <a:tailEnd/>
          </a:ln>
        </p:spPr>
      </p:pic>
      <p:sp>
        <p:nvSpPr>
          <p:cNvPr id="84996" name="Text Box 4"/>
          <p:cNvSpPr txBox="1">
            <a:spLocks noChangeArrowheads="1"/>
          </p:cNvSpPr>
          <p:nvPr/>
        </p:nvSpPr>
        <p:spPr bwMode="auto">
          <a:xfrm>
            <a:off x="450850" y="6415088"/>
            <a:ext cx="7473950" cy="366712"/>
          </a:xfrm>
          <a:prstGeom prst="rect">
            <a:avLst/>
          </a:prstGeom>
          <a:noFill/>
          <a:ln w="9525" algn="ctr">
            <a:noFill/>
            <a:miter lim="800000"/>
            <a:headEnd/>
            <a:tailEnd/>
          </a:ln>
        </p:spPr>
        <p:txBody>
          <a:bodyPr wrap="none">
            <a:spAutoFit/>
          </a:bodyPr>
          <a:lstStyle/>
          <a:p>
            <a:pPr>
              <a:spcBef>
                <a:spcPct val="0"/>
              </a:spcBef>
              <a:buClrTx/>
              <a:buFontTx/>
              <a:buNone/>
            </a:pPr>
            <a:r>
              <a:rPr lang="en-US" sz="1800" b="1">
                <a:solidFill>
                  <a:schemeClr val="accent2"/>
                </a:solidFill>
              </a:rPr>
              <a:t>www.mathworks.com/industries/aerospace/miadc/symposium.html</a:t>
            </a:r>
          </a:p>
        </p:txBody>
      </p:sp>
      <p:pic>
        <p:nvPicPr>
          <p:cNvPr id="830469" name="Picture 5" descr="jsf"/>
          <p:cNvPicPr>
            <a:picLocks noChangeAspect="1" noChangeArrowheads="1"/>
          </p:cNvPicPr>
          <p:nvPr/>
        </p:nvPicPr>
        <p:blipFill>
          <a:blip r:embed="rId4" cstate="print"/>
          <a:srcRect/>
          <a:stretch>
            <a:fillRect/>
          </a:stretch>
        </p:blipFill>
        <p:spPr bwMode="auto">
          <a:xfrm>
            <a:off x="914400" y="1828800"/>
            <a:ext cx="5638800" cy="4240213"/>
          </a:xfrm>
          <a:prstGeom prst="rect">
            <a:avLst/>
          </a:prstGeom>
          <a:noFill/>
          <a:ln w="9525">
            <a:noFill/>
            <a:miter lim="800000"/>
            <a:headEnd/>
            <a:tailEnd/>
          </a:ln>
        </p:spPr>
      </p:pic>
      <p:sp>
        <p:nvSpPr>
          <p:cNvPr id="84998" name="Text Box 6"/>
          <p:cNvSpPr txBox="1">
            <a:spLocks noChangeArrowheads="1"/>
          </p:cNvSpPr>
          <p:nvPr/>
        </p:nvSpPr>
        <p:spPr bwMode="auto">
          <a:xfrm>
            <a:off x="415925" y="6172200"/>
            <a:ext cx="5146675" cy="385763"/>
          </a:xfrm>
          <a:prstGeom prst="rect">
            <a:avLst/>
          </a:prstGeom>
          <a:noFill/>
          <a:ln w="9525">
            <a:noFill/>
            <a:miter lim="800000"/>
            <a:headEnd/>
            <a:tailEnd/>
          </a:ln>
        </p:spPr>
        <p:txBody>
          <a:bodyPr wrap="none" lIns="109746" tIns="54873" rIns="109746" bIns="54873">
            <a:spAutoFit/>
          </a:bodyPr>
          <a:lstStyle/>
          <a:p>
            <a:pPr marL="342900" indent="-342900" algn="l">
              <a:spcBef>
                <a:spcPct val="50000"/>
              </a:spcBef>
              <a:spcAft>
                <a:spcPct val="10000"/>
              </a:spcAft>
              <a:buClrTx/>
              <a:buFontTx/>
              <a:buNone/>
            </a:pPr>
            <a:r>
              <a:rPr lang="en-US" sz="1800" b="1">
                <a:solidFill>
                  <a:schemeClr val="folHlink"/>
                </a:solidFill>
              </a:rPr>
              <a:t>MathWorks 2004 Aerospace User Conference</a:t>
            </a:r>
          </a:p>
        </p:txBody>
      </p:sp>
    </p:spTree>
    <p:extLst>
      <p:ext uri="{BB962C8B-B14F-4D97-AF65-F5344CB8AC3E}">
        <p14:creationId xmlns:p14="http://schemas.microsoft.com/office/powerpoint/2010/main" val="143378331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830469"/>
                                        </p:tgtEl>
                                        <p:attrNameLst>
                                          <p:attrName>style.visibility</p:attrName>
                                        </p:attrNameLst>
                                      </p:cBhvr>
                                      <p:to>
                                        <p:strVal val="visible"/>
                                      </p:to>
                                    </p:set>
                                    <p:animEffect transition="in" filter="dissolve">
                                      <p:cBhvr>
                                        <p:cTn id="7" dur="500"/>
                                        <p:tgtEl>
                                          <p:spTgt spid="8304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ChangeArrowheads="1"/>
          </p:cNvSpPr>
          <p:nvPr/>
        </p:nvSpPr>
        <p:spPr bwMode="auto">
          <a:xfrm>
            <a:off x="492125" y="838200"/>
            <a:ext cx="5110163" cy="1066800"/>
          </a:xfrm>
          <a:prstGeom prst="rect">
            <a:avLst/>
          </a:prstGeom>
          <a:noFill/>
          <a:ln w="9525">
            <a:noFill/>
            <a:miter lim="800000"/>
            <a:headEnd/>
            <a:tailEnd/>
          </a:ln>
        </p:spPr>
        <p:txBody>
          <a:bodyPr lIns="0" tIns="0" rIns="0" bIns="0"/>
          <a:lstStyle/>
          <a:p>
            <a:pPr eaLnBrk="0" hangingPunct="0"/>
            <a:r>
              <a:rPr lang="en-US" sz="2000" b="1" dirty="0">
                <a:solidFill>
                  <a:srgbClr val="154F8F"/>
                </a:solidFill>
              </a:rPr>
              <a:t>Bell Helicopter Develops the First Civilian </a:t>
            </a:r>
            <a:r>
              <a:rPr lang="en-US" sz="2000" b="1" dirty="0" err="1">
                <a:solidFill>
                  <a:srgbClr val="154F8F"/>
                </a:solidFill>
              </a:rPr>
              <a:t>Tiltrotor</a:t>
            </a:r>
            <a:r>
              <a:rPr lang="en-US" sz="2000" b="1" dirty="0">
                <a:solidFill>
                  <a:srgbClr val="154F8F"/>
                </a:solidFill>
              </a:rPr>
              <a:t>, Using Model-Based </a:t>
            </a:r>
            <a:r>
              <a:rPr lang="en-US" sz="2000" b="1" dirty="0" smtClean="0">
                <a:solidFill>
                  <a:srgbClr val="154F8F"/>
                </a:solidFill>
              </a:rPr>
              <a:t>Design (2006*)</a:t>
            </a:r>
            <a:endParaRPr lang="en-US" sz="2000" b="1" dirty="0">
              <a:solidFill>
                <a:srgbClr val="154F8F"/>
              </a:solidFill>
            </a:endParaRPr>
          </a:p>
        </p:txBody>
      </p:sp>
      <p:sp>
        <p:nvSpPr>
          <p:cNvPr id="53251" name="Rectangle 3"/>
          <p:cNvSpPr>
            <a:spLocks noChangeArrowheads="1"/>
          </p:cNvSpPr>
          <p:nvPr/>
        </p:nvSpPr>
        <p:spPr bwMode="auto">
          <a:xfrm>
            <a:off x="504825" y="1981200"/>
            <a:ext cx="4884738" cy="3890963"/>
          </a:xfrm>
          <a:prstGeom prst="rect">
            <a:avLst/>
          </a:prstGeom>
          <a:solidFill>
            <a:schemeClr val="bg1"/>
          </a:solidFill>
          <a:ln w="19050">
            <a:noFill/>
            <a:miter lim="800000"/>
            <a:headEnd/>
            <a:tailEnd/>
          </a:ln>
        </p:spPr>
        <p:txBody>
          <a:bodyPr lIns="0" tIns="0" rIns="0" bIns="0"/>
          <a:lstStyle/>
          <a:p>
            <a:pPr eaLnBrk="0" hangingPunct="0">
              <a:spcBef>
                <a:spcPct val="25000"/>
              </a:spcBef>
            </a:pPr>
            <a:r>
              <a:rPr lang="en-US" b="1" dirty="0">
                <a:solidFill>
                  <a:srgbClr val="215083"/>
                </a:solidFill>
              </a:rPr>
              <a:t>Challenge</a:t>
            </a:r>
          </a:p>
          <a:p>
            <a:pPr eaLnBrk="0" hangingPunct="0">
              <a:spcBef>
                <a:spcPct val="15000"/>
              </a:spcBef>
              <a:buClr>
                <a:srgbClr val="215083"/>
              </a:buClr>
              <a:buFont typeface="Wingdings" pitchFamily="2" charset="2"/>
              <a:buNone/>
            </a:pPr>
            <a:r>
              <a:rPr lang="en-US" sz="1500" dirty="0" smtClean="0">
                <a:cs typeface="Times New Roman" pitchFamily="18" charset="0"/>
              </a:rPr>
              <a:t>Design </a:t>
            </a:r>
            <a:r>
              <a:rPr lang="en-US" sz="1500" dirty="0">
                <a:cs typeface="Times New Roman" pitchFamily="18" charset="0"/>
              </a:rPr>
              <a:t>and build the BA609, the first and fastest commercially available </a:t>
            </a:r>
            <a:r>
              <a:rPr lang="en-US" sz="1500" dirty="0" err="1">
                <a:cs typeface="Times New Roman" pitchFamily="18" charset="0"/>
              </a:rPr>
              <a:t>tiltrotor</a:t>
            </a:r>
            <a:r>
              <a:rPr lang="en-US" sz="1500" dirty="0">
                <a:cs typeface="Times New Roman" pitchFamily="18" charset="0"/>
              </a:rPr>
              <a:t> aircraft in the world</a:t>
            </a:r>
          </a:p>
          <a:p>
            <a:pPr eaLnBrk="0" hangingPunct="0">
              <a:spcBef>
                <a:spcPct val="30000"/>
              </a:spcBef>
              <a:buClr>
                <a:srgbClr val="215083"/>
              </a:buClr>
              <a:buFont typeface="Wingdings" pitchFamily="2" charset="2"/>
              <a:buNone/>
            </a:pPr>
            <a:r>
              <a:rPr lang="en-US" b="1" dirty="0">
                <a:solidFill>
                  <a:srgbClr val="215083"/>
                </a:solidFill>
              </a:rPr>
              <a:t>Solution</a:t>
            </a:r>
          </a:p>
          <a:p>
            <a:pPr eaLnBrk="0" hangingPunct="0">
              <a:spcBef>
                <a:spcPct val="15000"/>
              </a:spcBef>
              <a:buClr>
                <a:srgbClr val="215083"/>
              </a:buClr>
              <a:buFont typeface="Wingdings" pitchFamily="2" charset="2"/>
              <a:buNone/>
            </a:pPr>
            <a:r>
              <a:rPr lang="en-US" sz="1500" dirty="0">
                <a:cs typeface="Times New Roman" pitchFamily="18" charset="0"/>
              </a:rPr>
              <a:t>Use Model-Based Design with MATLAB, Simulink, </a:t>
            </a:r>
            <a:r>
              <a:rPr lang="en-US" sz="1500" dirty="0" smtClean="0">
                <a:cs typeface="Times New Roman" pitchFamily="18" charset="0"/>
              </a:rPr>
              <a:t>and Simulink Coder to </a:t>
            </a:r>
            <a:r>
              <a:rPr lang="en-US" sz="1500" dirty="0">
                <a:cs typeface="Times New Roman" pitchFamily="18" charset="0"/>
              </a:rPr>
              <a:t>model, simulate, test, and verify designs</a:t>
            </a:r>
          </a:p>
          <a:p>
            <a:pPr eaLnBrk="0" hangingPunct="0">
              <a:spcBef>
                <a:spcPct val="30000"/>
              </a:spcBef>
              <a:buClr>
                <a:srgbClr val="215083"/>
              </a:buClr>
              <a:buFont typeface="Wingdings" pitchFamily="2" charset="2"/>
              <a:buNone/>
            </a:pPr>
            <a:r>
              <a:rPr lang="en-US" b="1" dirty="0">
                <a:solidFill>
                  <a:srgbClr val="215083"/>
                </a:solidFill>
              </a:rPr>
              <a:t>Results</a:t>
            </a:r>
          </a:p>
          <a:p>
            <a:pPr marL="339725" lvl="1" indent="-225425" eaLnBrk="0" hangingPunct="0">
              <a:spcBef>
                <a:spcPct val="15000"/>
              </a:spcBef>
              <a:buClr>
                <a:srgbClr val="215083"/>
              </a:buClr>
              <a:buFont typeface="Wingdings" pitchFamily="2" charset="2"/>
              <a:buChar char="§"/>
            </a:pPr>
            <a:r>
              <a:rPr lang="en-US" sz="1500" dirty="0">
                <a:cs typeface="Times New Roman" pitchFamily="18" charset="0"/>
              </a:rPr>
              <a:t>Full collaboration with suppliers via Simulink models</a:t>
            </a:r>
          </a:p>
          <a:p>
            <a:pPr marL="339725" lvl="1" indent="-225425" eaLnBrk="0" hangingPunct="0">
              <a:spcBef>
                <a:spcPct val="10000"/>
              </a:spcBef>
              <a:buClr>
                <a:srgbClr val="215083"/>
              </a:buClr>
              <a:buFont typeface="Wingdings" pitchFamily="2" charset="2"/>
              <a:buChar char="§"/>
            </a:pPr>
            <a:r>
              <a:rPr lang="en-US" sz="1500" dirty="0">
                <a:cs typeface="Times New Roman" pitchFamily="18" charset="0"/>
              </a:rPr>
              <a:t>Flight control system code generated automatically from models</a:t>
            </a:r>
          </a:p>
          <a:p>
            <a:pPr marL="339725" lvl="1" indent="-225425" eaLnBrk="0" hangingPunct="0">
              <a:spcBef>
                <a:spcPct val="10000"/>
              </a:spcBef>
              <a:buClr>
                <a:srgbClr val="215083"/>
              </a:buClr>
              <a:buFont typeface="Wingdings" pitchFamily="2" charset="2"/>
              <a:buChar char="§"/>
            </a:pPr>
            <a:r>
              <a:rPr lang="en-US" sz="1500" dirty="0">
                <a:cs typeface="Times New Roman" pitchFamily="18" charset="0"/>
              </a:rPr>
              <a:t>40% improvement in design and development time</a:t>
            </a:r>
          </a:p>
          <a:p>
            <a:pPr marL="339725" lvl="1" indent="-225425" eaLnBrk="0" hangingPunct="0">
              <a:spcBef>
                <a:spcPct val="10000"/>
              </a:spcBef>
              <a:buClr>
                <a:srgbClr val="215083"/>
              </a:buClr>
              <a:buFont typeface="Wingdings" pitchFamily="2" charset="2"/>
              <a:buChar char="§"/>
            </a:pPr>
            <a:r>
              <a:rPr lang="en-US" sz="1500" dirty="0">
                <a:cs typeface="Times New Roman" pitchFamily="18" charset="0"/>
              </a:rPr>
              <a:t>Flawless first flight, which went exactly like </a:t>
            </a:r>
            <a:r>
              <a:rPr lang="en-US" sz="1500" dirty="0" smtClean="0">
                <a:cs typeface="Times New Roman" pitchFamily="18" charset="0"/>
              </a:rPr>
              <a:t>the </a:t>
            </a:r>
            <a:r>
              <a:rPr lang="en-US" sz="1500" dirty="0">
                <a:cs typeface="Times New Roman" pitchFamily="18" charset="0"/>
              </a:rPr>
              <a:t>simulation</a:t>
            </a:r>
          </a:p>
        </p:txBody>
      </p:sp>
      <p:sp>
        <p:nvSpPr>
          <p:cNvPr id="53252" name="Rectangle 4"/>
          <p:cNvSpPr>
            <a:spLocks noChangeArrowheads="1"/>
          </p:cNvSpPr>
          <p:nvPr/>
        </p:nvSpPr>
        <p:spPr bwMode="auto">
          <a:xfrm>
            <a:off x="369888" y="1905000"/>
            <a:ext cx="8005762" cy="4192589"/>
          </a:xfrm>
          <a:prstGeom prst="rect">
            <a:avLst/>
          </a:prstGeom>
          <a:noFill/>
          <a:ln w="28575">
            <a:solidFill>
              <a:schemeClr val="tx2"/>
            </a:solidFill>
            <a:miter lim="800000"/>
            <a:headEnd/>
            <a:tailEnd/>
          </a:ln>
        </p:spPr>
        <p:txBody>
          <a:bodyPr wrap="none" anchor="ctr"/>
          <a:lstStyle/>
          <a:p>
            <a:pPr eaLnBrk="0" hangingPunct="0"/>
            <a:endParaRPr lang="en-US"/>
          </a:p>
        </p:txBody>
      </p:sp>
      <p:sp>
        <p:nvSpPr>
          <p:cNvPr id="264197" name="Rectangle 5"/>
          <p:cNvSpPr>
            <a:spLocks noChangeArrowheads="1"/>
          </p:cNvSpPr>
          <p:nvPr/>
        </p:nvSpPr>
        <p:spPr bwMode="auto">
          <a:xfrm>
            <a:off x="5483225" y="3602037"/>
            <a:ext cx="3375025" cy="2874963"/>
          </a:xfrm>
          <a:prstGeom prst="rect">
            <a:avLst/>
          </a:prstGeom>
          <a:gradFill rotWithShape="1">
            <a:gsLst>
              <a:gs pos="0">
                <a:srgbClr val="AEC7E2"/>
              </a:gs>
              <a:gs pos="50000">
                <a:srgbClr val="AEC7E2">
                  <a:gamma/>
                  <a:tint val="0"/>
                  <a:invGamma/>
                </a:srgbClr>
              </a:gs>
              <a:gs pos="100000">
                <a:srgbClr val="AEC7E2"/>
              </a:gs>
            </a:gsLst>
            <a:lin ang="2700000" scaled="1"/>
          </a:gradFill>
          <a:ln w="19050">
            <a:solidFill>
              <a:schemeClr val="tx2"/>
            </a:solidFill>
            <a:miter lim="800000"/>
            <a:headEnd/>
            <a:tailEnd/>
          </a:ln>
          <a:effectLst>
            <a:outerShdw dist="35921" dir="2700000" algn="ctr" rotWithShape="0">
              <a:schemeClr val="bg2">
                <a:alpha val="50000"/>
              </a:schemeClr>
            </a:outerShdw>
          </a:effectLst>
        </p:spPr>
        <p:txBody>
          <a:bodyPr lIns="182880" tIns="0" rIns="182880" bIns="0" anchor="ctr"/>
          <a:lstStyle/>
          <a:p>
            <a:pPr eaLnBrk="0" hangingPunct="0">
              <a:lnSpc>
                <a:spcPct val="130000"/>
              </a:lnSpc>
              <a:defRPr/>
            </a:pPr>
            <a:r>
              <a:rPr lang="en-US" sz="1400" b="1">
                <a:solidFill>
                  <a:schemeClr val="tx2"/>
                </a:solidFill>
                <a:ea typeface="Arial Unicode MS" pitchFamily="34" charset="-128"/>
                <a:cs typeface="Arial Unicode MS" pitchFamily="34" charset="-128"/>
              </a:rPr>
              <a:t>"Simulations and a rapid, iterative approach enabled us to minimize the unknowns and ensure that we had established enough margin that when we ran into a surprise we could continue to have a safe flight test program—and run it with unprecedented efficiency.”</a:t>
            </a:r>
          </a:p>
          <a:p>
            <a:pPr algn="r" eaLnBrk="0" hangingPunct="0">
              <a:lnSpc>
                <a:spcPct val="115000"/>
              </a:lnSpc>
              <a:spcBef>
                <a:spcPct val="25000"/>
              </a:spcBef>
              <a:defRPr/>
            </a:pPr>
            <a:r>
              <a:rPr lang="en-US" sz="1200" b="1">
                <a:solidFill>
                  <a:schemeClr val="tx2"/>
                </a:solidFill>
                <a:ea typeface="Arial Unicode MS" pitchFamily="34" charset="-128"/>
                <a:cs typeface="Arial Unicode MS" pitchFamily="34" charset="-128"/>
              </a:rPr>
              <a:t>David King</a:t>
            </a:r>
            <a:br>
              <a:rPr lang="en-US" sz="1200" b="1">
                <a:solidFill>
                  <a:schemeClr val="tx2"/>
                </a:solidFill>
                <a:ea typeface="Arial Unicode MS" pitchFamily="34" charset="-128"/>
                <a:cs typeface="Arial Unicode MS" pitchFamily="34" charset="-128"/>
              </a:rPr>
            </a:br>
            <a:r>
              <a:rPr lang="en-US" sz="1200" b="1">
                <a:solidFill>
                  <a:schemeClr val="tx2"/>
                </a:solidFill>
                <a:ea typeface="Arial Unicode MS" pitchFamily="34" charset="-128"/>
                <a:cs typeface="Arial Unicode MS" pitchFamily="34" charset="-128"/>
              </a:rPr>
              <a:t>Bell Helicopter</a:t>
            </a:r>
          </a:p>
        </p:txBody>
      </p:sp>
      <p:grpSp>
        <p:nvGrpSpPr>
          <p:cNvPr id="2" name="Group 10"/>
          <p:cNvGrpSpPr>
            <a:grpSpLocks/>
          </p:cNvGrpSpPr>
          <p:nvPr/>
        </p:nvGrpSpPr>
        <p:grpSpPr bwMode="auto">
          <a:xfrm>
            <a:off x="6062663" y="838200"/>
            <a:ext cx="2790825" cy="2290763"/>
            <a:chOff x="3819" y="536"/>
            <a:chExt cx="1758" cy="1443"/>
          </a:xfrm>
        </p:grpSpPr>
        <p:sp>
          <p:nvSpPr>
            <p:cNvPr id="53257" name="Text Box 7"/>
            <p:cNvSpPr txBox="1">
              <a:spLocks noChangeArrowheads="1"/>
            </p:cNvSpPr>
            <p:nvPr/>
          </p:nvSpPr>
          <p:spPr bwMode="auto">
            <a:xfrm>
              <a:off x="3819" y="1883"/>
              <a:ext cx="1527" cy="96"/>
            </a:xfrm>
            <a:prstGeom prst="rect">
              <a:avLst/>
            </a:prstGeom>
            <a:noFill/>
            <a:ln w="9525">
              <a:noFill/>
              <a:miter lim="800000"/>
              <a:headEnd/>
              <a:tailEnd/>
            </a:ln>
          </p:spPr>
          <p:txBody>
            <a:bodyPr lIns="0" tIns="0" rIns="0" bIns="0">
              <a:spAutoFit/>
            </a:bodyPr>
            <a:lstStyle/>
            <a:p>
              <a:pPr eaLnBrk="0" hangingPunct="0"/>
              <a:r>
                <a:rPr lang="en-US" sz="1000" b="1" dirty="0">
                  <a:solidFill>
                    <a:schemeClr val="tx2"/>
                  </a:solidFill>
                </a:rPr>
                <a:t>The BA609, flying in airplane mode.</a:t>
              </a:r>
            </a:p>
          </p:txBody>
        </p:sp>
        <p:pic>
          <p:nvPicPr>
            <p:cNvPr id="53258" name="Picture 8"/>
            <p:cNvPicPr>
              <a:picLocks noChangeAspect="1" noChangeArrowheads="1"/>
            </p:cNvPicPr>
            <p:nvPr/>
          </p:nvPicPr>
          <p:blipFill>
            <a:blip r:embed="rId3" cstate="screen"/>
            <a:srcRect/>
            <a:stretch>
              <a:fillRect/>
            </a:stretch>
          </p:blipFill>
          <p:spPr bwMode="auto">
            <a:xfrm>
              <a:off x="3823" y="536"/>
              <a:ext cx="1754" cy="1316"/>
            </a:xfrm>
            <a:prstGeom prst="rect">
              <a:avLst/>
            </a:prstGeom>
            <a:noFill/>
            <a:ln w="9525">
              <a:solidFill>
                <a:schemeClr val="tx2"/>
              </a:solidFill>
              <a:miter lim="800000"/>
              <a:headEnd/>
              <a:tailEnd/>
            </a:ln>
          </p:spPr>
        </p:pic>
      </p:grpSp>
      <p:sp>
        <p:nvSpPr>
          <p:cNvPr id="53256" name="Text Box 11"/>
          <p:cNvSpPr txBox="1">
            <a:spLocks noChangeArrowheads="1"/>
          </p:cNvSpPr>
          <p:nvPr/>
        </p:nvSpPr>
        <p:spPr bwMode="auto">
          <a:xfrm>
            <a:off x="269875" y="6284913"/>
            <a:ext cx="1584325" cy="244475"/>
          </a:xfrm>
          <a:prstGeom prst="rect">
            <a:avLst/>
          </a:prstGeom>
          <a:noFill/>
          <a:ln w="9525">
            <a:noFill/>
            <a:miter lim="800000"/>
            <a:headEnd/>
            <a:tailEnd/>
          </a:ln>
        </p:spPr>
        <p:txBody>
          <a:bodyPr>
            <a:spAutoFit/>
          </a:bodyPr>
          <a:lstStyle/>
          <a:p>
            <a:pPr eaLnBrk="0" hangingPunct="0"/>
            <a:r>
              <a:rPr lang="en-US" sz="1000" dirty="0">
                <a:hlinkClick r:id="rId4"/>
              </a:rPr>
              <a:t>Link to </a:t>
            </a:r>
            <a:r>
              <a:rPr lang="en-US" sz="1000" dirty="0" smtClean="0">
                <a:hlinkClick r:id="rId4"/>
              </a:rPr>
              <a:t>article</a:t>
            </a:r>
            <a:endParaRPr lang="en-US" sz="1000" dirty="0"/>
          </a:p>
        </p:txBody>
      </p:sp>
    </p:spTree>
    <p:extLst>
      <p:ext uri="{BB962C8B-B14F-4D97-AF65-F5344CB8AC3E}">
        <p14:creationId xmlns:p14="http://schemas.microsoft.com/office/powerpoint/2010/main" val="2422913213"/>
      </p:ext>
    </p:extLst>
  </p:cSld>
  <p:clrMapOvr>
    <a:masterClrMapping/>
  </p:clrMapOvr>
  <p:transition/>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ChangeArrowheads="1"/>
          </p:cNvSpPr>
          <p:nvPr/>
        </p:nvSpPr>
        <p:spPr bwMode="auto">
          <a:xfrm>
            <a:off x="400368" y="1752601"/>
            <a:ext cx="8005762" cy="3809999"/>
          </a:xfrm>
          <a:prstGeom prst="rect">
            <a:avLst/>
          </a:prstGeom>
          <a:noFill/>
          <a:ln w="28575">
            <a:solidFill>
              <a:schemeClr val="tx2"/>
            </a:solidFill>
            <a:miter lim="800000"/>
            <a:headEnd/>
            <a:tailEnd/>
          </a:ln>
        </p:spPr>
        <p:txBody>
          <a:bodyPr wrap="none" anchor="ctr"/>
          <a:lstStyle/>
          <a:p>
            <a:pPr eaLnBrk="0" hangingPunct="0"/>
            <a:endParaRPr lang="en-US"/>
          </a:p>
        </p:txBody>
      </p:sp>
      <p:sp>
        <p:nvSpPr>
          <p:cNvPr id="65539" name="Rectangle 3"/>
          <p:cNvSpPr>
            <a:spLocks noChangeArrowheads="1"/>
          </p:cNvSpPr>
          <p:nvPr/>
        </p:nvSpPr>
        <p:spPr bwMode="auto">
          <a:xfrm>
            <a:off x="527050" y="1844040"/>
            <a:ext cx="4845050" cy="3149600"/>
          </a:xfrm>
          <a:prstGeom prst="rect">
            <a:avLst/>
          </a:prstGeom>
          <a:solidFill>
            <a:schemeClr val="bg1"/>
          </a:solidFill>
          <a:ln w="19050">
            <a:noFill/>
            <a:miter lim="800000"/>
            <a:headEnd/>
            <a:tailEnd/>
          </a:ln>
        </p:spPr>
        <p:txBody>
          <a:bodyPr lIns="0" tIns="0" rIns="0" bIns="0"/>
          <a:lstStyle/>
          <a:p>
            <a:pPr eaLnBrk="0" hangingPunct="0">
              <a:spcBef>
                <a:spcPct val="25000"/>
              </a:spcBef>
            </a:pPr>
            <a:r>
              <a:rPr lang="en-US" b="1" dirty="0">
                <a:solidFill>
                  <a:srgbClr val="215083"/>
                </a:solidFill>
              </a:rPr>
              <a:t>Challenge</a:t>
            </a:r>
          </a:p>
          <a:p>
            <a:pPr eaLnBrk="0" hangingPunct="0">
              <a:spcBef>
                <a:spcPct val="10000"/>
              </a:spcBef>
              <a:buClr>
                <a:srgbClr val="215083"/>
              </a:buClr>
              <a:buFont typeface="Wingdings" pitchFamily="2" charset="2"/>
              <a:buNone/>
            </a:pPr>
            <a:r>
              <a:rPr lang="en-US" sz="1500" dirty="0" smtClean="0"/>
              <a:t>Update </a:t>
            </a:r>
            <a:r>
              <a:rPr lang="en-US" sz="1500" dirty="0"/>
              <a:t>a flight control system while reducing development time and costs</a:t>
            </a:r>
          </a:p>
          <a:p>
            <a:pPr eaLnBrk="0" hangingPunct="0">
              <a:spcBef>
                <a:spcPct val="30000"/>
              </a:spcBef>
              <a:buClr>
                <a:srgbClr val="215083"/>
              </a:buClr>
              <a:buFont typeface="Wingdings" pitchFamily="2" charset="2"/>
              <a:buNone/>
            </a:pPr>
            <a:r>
              <a:rPr lang="en-US" b="1" dirty="0">
                <a:solidFill>
                  <a:srgbClr val="215083"/>
                </a:solidFill>
              </a:rPr>
              <a:t>Solution</a:t>
            </a:r>
          </a:p>
          <a:p>
            <a:pPr eaLnBrk="0" hangingPunct="0">
              <a:spcBef>
                <a:spcPct val="10000"/>
              </a:spcBef>
              <a:buClr>
                <a:srgbClr val="215083"/>
              </a:buClr>
              <a:buFont typeface="Wingdings" pitchFamily="2" charset="2"/>
              <a:buNone/>
            </a:pPr>
            <a:r>
              <a:rPr lang="en-US" sz="1500" dirty="0"/>
              <a:t>Use design tools from </a:t>
            </a:r>
            <a:r>
              <a:rPr lang="en-US" sz="1500" dirty="0" smtClean="0"/>
              <a:t>MathWorks </a:t>
            </a:r>
            <a:r>
              <a:rPr lang="en-US" sz="1500" dirty="0"/>
              <a:t>to enable one </a:t>
            </a:r>
            <a:r>
              <a:rPr lang="en-US" sz="1500" dirty="0" smtClean="0"/>
              <a:t/>
            </a:r>
            <a:br>
              <a:rPr lang="en-US" sz="1500" dirty="0" smtClean="0"/>
            </a:br>
            <a:r>
              <a:rPr lang="en-US" sz="1500" dirty="0" smtClean="0"/>
              <a:t>team to </a:t>
            </a:r>
            <a:r>
              <a:rPr lang="en-US" sz="1500" dirty="0"/>
              <a:t>design, model, and simulate the flight-control laws </a:t>
            </a:r>
            <a:r>
              <a:rPr lang="en-US" sz="1500" dirty="0" smtClean="0"/>
              <a:t>and </a:t>
            </a:r>
            <a:r>
              <a:rPr lang="en-US" sz="1500" dirty="0"/>
              <a:t>automatically generate flight-ready code</a:t>
            </a:r>
          </a:p>
          <a:p>
            <a:pPr eaLnBrk="0" hangingPunct="0">
              <a:spcBef>
                <a:spcPct val="30000"/>
              </a:spcBef>
              <a:buClr>
                <a:srgbClr val="215083"/>
              </a:buClr>
              <a:buFont typeface="Wingdings" pitchFamily="2" charset="2"/>
              <a:buNone/>
            </a:pPr>
            <a:r>
              <a:rPr lang="en-US" b="1" dirty="0">
                <a:solidFill>
                  <a:srgbClr val="215083"/>
                </a:solidFill>
              </a:rPr>
              <a:t>Results</a:t>
            </a:r>
          </a:p>
          <a:p>
            <a:pPr marL="339725" lvl="1" indent="-225425" eaLnBrk="0" hangingPunct="0">
              <a:spcBef>
                <a:spcPct val="10000"/>
              </a:spcBef>
              <a:buClr>
                <a:srgbClr val="215083"/>
              </a:buClr>
              <a:buFont typeface="Wingdings" pitchFamily="2" charset="2"/>
              <a:buChar char=""/>
            </a:pPr>
            <a:r>
              <a:rPr lang="en-US" sz="1500" dirty="0"/>
              <a:t>A five-to-one improvement in productivity</a:t>
            </a:r>
          </a:p>
          <a:p>
            <a:pPr marL="339725" lvl="1" indent="-225425" eaLnBrk="0" hangingPunct="0">
              <a:spcBef>
                <a:spcPct val="10000"/>
              </a:spcBef>
              <a:buClr>
                <a:srgbClr val="215083"/>
              </a:buClr>
              <a:buFont typeface="Wingdings" pitchFamily="2" charset="2"/>
              <a:buChar char=""/>
            </a:pPr>
            <a:r>
              <a:rPr lang="en-US" sz="1500" dirty="0"/>
              <a:t>Highly accurate, reusable code</a:t>
            </a:r>
          </a:p>
          <a:p>
            <a:pPr marL="339725" lvl="1" indent="-225425" eaLnBrk="0" hangingPunct="0">
              <a:spcBef>
                <a:spcPct val="10000"/>
              </a:spcBef>
              <a:buClr>
                <a:srgbClr val="215083"/>
              </a:buClr>
              <a:buFont typeface="Wingdings" pitchFamily="2" charset="2"/>
              <a:buChar char=""/>
            </a:pPr>
            <a:r>
              <a:rPr lang="en-US" sz="1500" dirty="0"/>
              <a:t>A superior product</a:t>
            </a:r>
          </a:p>
        </p:txBody>
      </p:sp>
      <p:sp>
        <p:nvSpPr>
          <p:cNvPr id="364548" name="Rectangle 4"/>
          <p:cNvSpPr>
            <a:spLocks noChangeArrowheads="1"/>
          </p:cNvSpPr>
          <p:nvPr/>
        </p:nvSpPr>
        <p:spPr bwMode="auto">
          <a:xfrm>
            <a:off x="5254625" y="3810000"/>
            <a:ext cx="3536950" cy="2549525"/>
          </a:xfrm>
          <a:prstGeom prst="rect">
            <a:avLst/>
          </a:prstGeom>
          <a:gradFill rotWithShape="1">
            <a:gsLst>
              <a:gs pos="0">
                <a:srgbClr val="AEC7E2"/>
              </a:gs>
              <a:gs pos="50000">
                <a:srgbClr val="AEC7E2">
                  <a:gamma/>
                  <a:tint val="0"/>
                  <a:invGamma/>
                </a:srgbClr>
              </a:gs>
              <a:gs pos="100000">
                <a:srgbClr val="AEC7E2"/>
              </a:gs>
            </a:gsLst>
            <a:lin ang="2700000" scaled="1"/>
          </a:gradFill>
          <a:ln w="19050">
            <a:solidFill>
              <a:schemeClr val="tx2"/>
            </a:solidFill>
            <a:miter lim="800000"/>
            <a:headEnd/>
            <a:tailEnd/>
          </a:ln>
          <a:effectLst>
            <a:outerShdw dist="35921" dir="2700000" algn="ctr" rotWithShape="0">
              <a:schemeClr val="bg2">
                <a:alpha val="50000"/>
              </a:schemeClr>
            </a:outerShdw>
          </a:effectLst>
        </p:spPr>
        <p:txBody>
          <a:bodyPr lIns="182880" tIns="0" rIns="182880" bIns="0" anchor="ctr"/>
          <a:lstStyle/>
          <a:p>
            <a:pPr eaLnBrk="0" hangingPunct="0">
              <a:lnSpc>
                <a:spcPct val="130000"/>
              </a:lnSpc>
              <a:defRPr/>
            </a:pPr>
            <a:r>
              <a:rPr lang="en-US" sz="1400" b="1" dirty="0">
                <a:solidFill>
                  <a:schemeClr val="tx2"/>
                </a:solidFill>
                <a:ea typeface="Arial Unicode MS" pitchFamily="34" charset="-128"/>
                <a:cs typeface="Arial Unicode MS" pitchFamily="34" charset="-128"/>
              </a:rPr>
              <a:t>“[Using Simulink</a:t>
            </a:r>
            <a:r>
              <a:rPr lang="en-US" sz="1400" b="1" dirty="0">
                <a:solidFill>
                  <a:schemeClr val="tx2"/>
                </a:solidFill>
                <a:ea typeface="Arial Unicode MS" pitchFamily="34" charset="-128"/>
                <a:cs typeface="Arial" charset="0"/>
              </a:rPr>
              <a:t> and </a:t>
            </a:r>
            <a:r>
              <a:rPr lang="en-US" sz="1400" b="1" dirty="0" smtClean="0">
                <a:solidFill>
                  <a:schemeClr val="tx2"/>
                </a:solidFill>
                <a:ea typeface="Arial Unicode MS" pitchFamily="34" charset="-128"/>
                <a:cs typeface="Arial" charset="0"/>
              </a:rPr>
              <a:t>Simulink Coder] </a:t>
            </a:r>
            <a:r>
              <a:rPr lang="en-US" sz="1400" b="1" dirty="0">
                <a:solidFill>
                  <a:schemeClr val="tx2"/>
                </a:solidFill>
                <a:ea typeface="Arial Unicode MS" pitchFamily="34" charset="-128"/>
                <a:cs typeface="Arial" charset="0"/>
              </a:rPr>
              <a:t>we found we could do in half a day what previously took a week or more… It is pretty easy to see at least five-to-one improvement over the way we used to work.</a:t>
            </a:r>
            <a:r>
              <a:rPr lang="en-US" sz="1400" b="1" dirty="0">
                <a:solidFill>
                  <a:schemeClr val="tx2"/>
                </a:solidFill>
                <a:ea typeface="Arial Unicode MS" pitchFamily="34" charset="-128"/>
                <a:cs typeface="Arial Unicode MS" pitchFamily="34" charset="-128"/>
              </a:rPr>
              <a:t>” </a:t>
            </a:r>
            <a:r>
              <a:rPr lang="en-US" sz="400" b="1" dirty="0">
                <a:solidFill>
                  <a:schemeClr val="tx2"/>
                </a:solidFill>
                <a:ea typeface="Arial Unicode MS" pitchFamily="34" charset="-128"/>
                <a:cs typeface="Arial Unicode MS" pitchFamily="34" charset="-128"/>
              </a:rPr>
              <a:t> </a:t>
            </a:r>
          </a:p>
          <a:p>
            <a:pPr algn="r" eaLnBrk="0" hangingPunct="0">
              <a:lnSpc>
                <a:spcPct val="115000"/>
              </a:lnSpc>
              <a:spcBef>
                <a:spcPts val="360"/>
              </a:spcBef>
              <a:defRPr/>
            </a:pPr>
            <a:r>
              <a:rPr lang="en-US" sz="1200" b="1" dirty="0">
                <a:solidFill>
                  <a:schemeClr val="tx2"/>
                </a:solidFill>
                <a:ea typeface="Arial Unicode MS" pitchFamily="34" charset="-128"/>
                <a:cs typeface="Arial Unicode MS" pitchFamily="34" charset="-128"/>
              </a:rPr>
              <a:t>Wayne King</a:t>
            </a:r>
          </a:p>
          <a:p>
            <a:pPr algn="r" eaLnBrk="0" hangingPunct="0">
              <a:lnSpc>
                <a:spcPct val="115000"/>
              </a:lnSpc>
              <a:defRPr/>
            </a:pPr>
            <a:r>
              <a:rPr lang="en-US" sz="1200" b="1" dirty="0">
                <a:solidFill>
                  <a:schemeClr val="tx2"/>
                </a:solidFill>
                <a:ea typeface="Arial Unicode MS" pitchFamily="34" charset="-128"/>
                <a:cs typeface="Arial Unicode MS" pitchFamily="34" charset="-128"/>
              </a:rPr>
              <a:t>Honeywell Commercial Aviation Systems</a:t>
            </a:r>
          </a:p>
        </p:txBody>
      </p:sp>
      <p:sp>
        <p:nvSpPr>
          <p:cNvPr id="65541" name="Rectangle 5"/>
          <p:cNvSpPr>
            <a:spLocks noGrp="1" noChangeArrowheads="1"/>
          </p:cNvSpPr>
          <p:nvPr>
            <p:ph type="title"/>
          </p:nvPr>
        </p:nvSpPr>
        <p:spPr>
          <a:xfrm>
            <a:off x="445770" y="866775"/>
            <a:ext cx="5048250" cy="581025"/>
          </a:xfrm>
        </p:spPr>
        <p:txBody>
          <a:bodyPr/>
          <a:lstStyle/>
          <a:p>
            <a:r>
              <a:rPr lang="en-US" sz="2000" dirty="0" smtClean="0"/>
              <a:t>Design Times at Honeywell Cut by 60%</a:t>
            </a:r>
            <a:br>
              <a:rPr lang="en-US" sz="2000" dirty="0" smtClean="0"/>
            </a:br>
            <a:r>
              <a:rPr lang="en-US" sz="2000" dirty="0" smtClean="0"/>
              <a:t>(1998*)</a:t>
            </a:r>
          </a:p>
        </p:txBody>
      </p:sp>
      <p:grpSp>
        <p:nvGrpSpPr>
          <p:cNvPr id="2" name="Group 8"/>
          <p:cNvGrpSpPr>
            <a:grpSpLocks/>
          </p:cNvGrpSpPr>
          <p:nvPr/>
        </p:nvGrpSpPr>
        <p:grpSpPr bwMode="auto">
          <a:xfrm>
            <a:off x="5838825" y="533400"/>
            <a:ext cx="2959100" cy="2738437"/>
            <a:chOff x="3678" y="439"/>
            <a:chExt cx="1864" cy="1725"/>
          </a:xfrm>
        </p:grpSpPr>
        <p:pic>
          <p:nvPicPr>
            <p:cNvPr id="65544" name="Picture 6" descr="30a"/>
            <p:cNvPicPr>
              <a:picLocks noChangeAspect="1" noChangeArrowheads="1"/>
            </p:cNvPicPr>
            <p:nvPr/>
          </p:nvPicPr>
          <p:blipFill>
            <a:blip r:embed="rId3" cstate="screen"/>
            <a:srcRect/>
            <a:stretch>
              <a:fillRect/>
            </a:stretch>
          </p:blipFill>
          <p:spPr bwMode="auto">
            <a:xfrm>
              <a:off x="3678" y="439"/>
              <a:ext cx="1508" cy="1088"/>
            </a:xfrm>
            <a:prstGeom prst="rect">
              <a:avLst/>
            </a:prstGeom>
            <a:noFill/>
            <a:ln w="9525">
              <a:solidFill>
                <a:schemeClr val="tx2"/>
              </a:solidFill>
              <a:miter lim="800000"/>
              <a:headEnd/>
              <a:tailEnd/>
            </a:ln>
          </p:spPr>
        </p:pic>
        <p:pic>
          <p:nvPicPr>
            <p:cNvPr id="65545" name="Picture 7" descr="30b"/>
            <p:cNvPicPr>
              <a:picLocks noChangeAspect="1" noChangeArrowheads="1"/>
            </p:cNvPicPr>
            <p:nvPr/>
          </p:nvPicPr>
          <p:blipFill>
            <a:blip r:embed="rId4" cstate="screen"/>
            <a:srcRect/>
            <a:stretch>
              <a:fillRect/>
            </a:stretch>
          </p:blipFill>
          <p:spPr bwMode="auto">
            <a:xfrm>
              <a:off x="4144" y="1192"/>
              <a:ext cx="1398" cy="972"/>
            </a:xfrm>
            <a:prstGeom prst="rect">
              <a:avLst/>
            </a:prstGeom>
            <a:noFill/>
            <a:ln w="9525">
              <a:solidFill>
                <a:schemeClr val="tx2"/>
              </a:solidFill>
              <a:miter lim="800000"/>
              <a:headEnd/>
              <a:tailEnd/>
            </a:ln>
          </p:spPr>
        </p:pic>
      </p:grpSp>
      <p:sp>
        <p:nvSpPr>
          <p:cNvPr id="65543" name="Text Box 9"/>
          <p:cNvSpPr txBox="1">
            <a:spLocks noChangeArrowheads="1"/>
          </p:cNvSpPr>
          <p:nvPr/>
        </p:nvSpPr>
        <p:spPr bwMode="auto">
          <a:xfrm>
            <a:off x="269875" y="6284913"/>
            <a:ext cx="1270000" cy="244475"/>
          </a:xfrm>
          <a:prstGeom prst="rect">
            <a:avLst/>
          </a:prstGeom>
          <a:noFill/>
          <a:ln w="9525">
            <a:noFill/>
            <a:miter lim="800000"/>
            <a:headEnd/>
            <a:tailEnd/>
          </a:ln>
        </p:spPr>
        <p:txBody>
          <a:bodyPr>
            <a:spAutoFit/>
          </a:bodyPr>
          <a:lstStyle/>
          <a:p>
            <a:pPr eaLnBrk="0" hangingPunct="0"/>
            <a:r>
              <a:rPr lang="en-US" sz="1000" dirty="0">
                <a:hlinkClick r:id="rId5"/>
              </a:rPr>
              <a:t>Link to user story</a:t>
            </a:r>
            <a:endParaRPr lang="en-US" sz="1000" dirty="0"/>
          </a:p>
        </p:txBody>
      </p:sp>
    </p:spTree>
    <p:extLst>
      <p:ext uri="{BB962C8B-B14F-4D97-AF65-F5344CB8AC3E}">
        <p14:creationId xmlns:p14="http://schemas.microsoft.com/office/powerpoint/2010/main" val="1175030362"/>
      </p:ext>
    </p:extLst>
  </p:cSld>
  <p:clrMapOvr>
    <a:masterClrMapping/>
  </p:clrMapOvr>
  <p:transition/>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Rectangle 15"/>
          <p:cNvSpPr>
            <a:spLocks noChangeArrowheads="1"/>
          </p:cNvSpPr>
          <p:nvPr/>
        </p:nvSpPr>
        <p:spPr bwMode="auto">
          <a:xfrm>
            <a:off x="369889" y="608254"/>
            <a:ext cx="5649912" cy="1098550"/>
          </a:xfrm>
          <a:prstGeom prst="rect">
            <a:avLst/>
          </a:prstGeom>
          <a:noFill/>
          <a:ln w="9525">
            <a:noFill/>
            <a:miter lim="800000"/>
            <a:headEnd/>
            <a:tailEnd/>
          </a:ln>
        </p:spPr>
        <p:txBody>
          <a:bodyPr lIns="0" tIns="0" rIns="0" bIns="0"/>
          <a:lstStyle/>
          <a:p>
            <a:r>
              <a:rPr lang="en-US" sz="2000" b="1" dirty="0">
                <a:solidFill>
                  <a:schemeClr val="tx2"/>
                </a:solidFill>
              </a:rPr>
              <a:t>Airbus Develops Fuel Management System for the A380 Using Model-Based </a:t>
            </a:r>
            <a:r>
              <a:rPr lang="en-US" sz="2000" b="1" dirty="0" smtClean="0">
                <a:solidFill>
                  <a:schemeClr val="tx2"/>
                </a:solidFill>
              </a:rPr>
              <a:t>Design (2013*)</a:t>
            </a:r>
            <a:endParaRPr lang="en-US" sz="2000" b="1" dirty="0">
              <a:solidFill>
                <a:schemeClr val="tx2"/>
              </a:solidFill>
            </a:endParaRPr>
          </a:p>
        </p:txBody>
      </p:sp>
      <p:sp>
        <p:nvSpPr>
          <p:cNvPr id="12290" name="Rectangle 16"/>
          <p:cNvSpPr>
            <a:spLocks noChangeArrowheads="1"/>
          </p:cNvSpPr>
          <p:nvPr/>
        </p:nvSpPr>
        <p:spPr bwMode="auto">
          <a:xfrm>
            <a:off x="511175" y="1988841"/>
            <a:ext cx="5212953" cy="3888432"/>
          </a:xfrm>
          <a:prstGeom prst="rect">
            <a:avLst/>
          </a:prstGeom>
          <a:solidFill>
            <a:schemeClr val="bg1"/>
          </a:solidFill>
          <a:ln w="19050">
            <a:noFill/>
            <a:miter lim="800000"/>
            <a:headEnd/>
            <a:tailEnd/>
          </a:ln>
        </p:spPr>
        <p:txBody>
          <a:bodyPr lIns="0" tIns="0" rIns="0" bIns="0"/>
          <a:lstStyle/>
          <a:p>
            <a:r>
              <a:rPr lang="en-US" sz="1600" b="1" dirty="0">
                <a:solidFill>
                  <a:schemeClr val="tx2"/>
                </a:solidFill>
              </a:rPr>
              <a:t>Challenge</a:t>
            </a:r>
            <a:endParaRPr lang="en-US" sz="1600" dirty="0"/>
          </a:p>
          <a:p>
            <a:pPr>
              <a:spcBef>
                <a:spcPts val="180"/>
              </a:spcBef>
              <a:buClr>
                <a:srgbClr val="215083"/>
              </a:buClr>
            </a:pPr>
            <a:r>
              <a:rPr lang="en-US" sz="1500" dirty="0"/>
              <a:t>Develop a controller for the Airbus A380 fuel management system </a:t>
            </a:r>
            <a:endParaRPr lang="en-US" sz="1500" dirty="0" smtClean="0"/>
          </a:p>
          <a:p>
            <a:pPr>
              <a:spcBef>
                <a:spcPts val="648"/>
              </a:spcBef>
              <a:buClr>
                <a:srgbClr val="215083"/>
              </a:buClr>
            </a:pPr>
            <a:r>
              <a:rPr lang="en-US" sz="1600" b="1" dirty="0" smtClean="0">
                <a:solidFill>
                  <a:schemeClr val="tx2"/>
                </a:solidFill>
              </a:rPr>
              <a:t>Solution </a:t>
            </a:r>
            <a:endParaRPr lang="en-US" sz="1600" b="1" dirty="0">
              <a:solidFill>
                <a:schemeClr val="tx2"/>
              </a:solidFill>
            </a:endParaRPr>
          </a:p>
          <a:p>
            <a:pPr>
              <a:spcBef>
                <a:spcPts val="180"/>
              </a:spcBef>
              <a:buClr>
                <a:schemeClr val="tx2"/>
              </a:buClr>
              <a:buSzPct val="90000"/>
            </a:pPr>
            <a:r>
              <a:rPr lang="en-US" sz="1500" dirty="0"/>
              <a:t>Use MATLAB, Simulink, and </a:t>
            </a:r>
            <a:r>
              <a:rPr lang="en-US" sz="1500" dirty="0" err="1"/>
              <a:t>Stateflow</a:t>
            </a:r>
            <a:r>
              <a:rPr lang="en-US" sz="1500" dirty="0"/>
              <a:t> for Model-Based Design to model and simulate the control logic, </a:t>
            </a:r>
            <a:r>
              <a:rPr lang="en-US" sz="1500" dirty="0" smtClean="0"/>
              <a:t/>
            </a:r>
            <a:br>
              <a:rPr lang="en-US" sz="1500" dirty="0" smtClean="0"/>
            </a:br>
            <a:r>
              <a:rPr lang="en-US" sz="1500" dirty="0" smtClean="0"/>
              <a:t>communicate </a:t>
            </a:r>
            <a:r>
              <a:rPr lang="en-US" sz="1500" dirty="0"/>
              <a:t>the functional specification, and accelerate </a:t>
            </a:r>
            <a:r>
              <a:rPr lang="en-US" sz="1500" dirty="0" smtClean="0"/>
              <a:t/>
            </a:r>
            <a:br>
              <a:rPr lang="en-US" sz="1500" dirty="0" smtClean="0"/>
            </a:br>
            <a:r>
              <a:rPr lang="en-US" sz="1500" dirty="0" smtClean="0"/>
              <a:t>the </a:t>
            </a:r>
            <a:r>
              <a:rPr lang="en-US" sz="1500" dirty="0"/>
              <a:t>development of </a:t>
            </a:r>
            <a:r>
              <a:rPr lang="en-US" sz="1500" dirty="0" smtClean="0"/>
              <a:t>simulators</a:t>
            </a:r>
          </a:p>
          <a:p>
            <a:pPr>
              <a:spcBef>
                <a:spcPts val="648"/>
              </a:spcBef>
              <a:buClr>
                <a:schemeClr val="tx2"/>
              </a:buClr>
              <a:buSzPct val="90000"/>
            </a:pPr>
            <a:r>
              <a:rPr lang="en-US" sz="1600" b="1" dirty="0" smtClean="0">
                <a:solidFill>
                  <a:schemeClr val="tx2"/>
                </a:solidFill>
              </a:rPr>
              <a:t>Results</a:t>
            </a:r>
            <a:endParaRPr lang="en-US" sz="1600" b="1" dirty="0">
              <a:solidFill>
                <a:schemeClr val="tx2"/>
              </a:solidFill>
            </a:endParaRPr>
          </a:p>
          <a:p>
            <a:pPr marL="166688" indent="-166688">
              <a:spcBef>
                <a:spcPts val="300"/>
              </a:spcBef>
              <a:buClr>
                <a:schemeClr val="tx2"/>
              </a:buClr>
              <a:buSzPct val="75000"/>
              <a:buFont typeface="Wingdings" pitchFamily="2" charset="2"/>
              <a:buChar char="§"/>
            </a:pPr>
            <a:r>
              <a:rPr lang="en-US" sz="1500" dirty="0"/>
              <a:t>Months of development time </a:t>
            </a:r>
            <a:r>
              <a:rPr lang="en-US" sz="1500" dirty="0" smtClean="0"/>
              <a:t>eliminated </a:t>
            </a:r>
          </a:p>
          <a:p>
            <a:pPr marL="166688" indent="-166688">
              <a:spcBef>
                <a:spcPts val="300"/>
              </a:spcBef>
              <a:buClr>
                <a:schemeClr val="tx2"/>
              </a:buClr>
              <a:buSzPct val="75000"/>
              <a:buFont typeface="Wingdings" pitchFamily="2" charset="2"/>
              <a:buChar char="§"/>
            </a:pPr>
            <a:r>
              <a:rPr lang="en-GB" sz="1500" dirty="0"/>
              <a:t>Models reused throughout </a:t>
            </a:r>
            <a:r>
              <a:rPr lang="en-GB" sz="1500" dirty="0" smtClean="0"/>
              <a:t>development </a:t>
            </a:r>
          </a:p>
          <a:p>
            <a:pPr marL="166688" indent="-166688">
              <a:spcBef>
                <a:spcPts val="300"/>
              </a:spcBef>
              <a:buClr>
                <a:schemeClr val="tx2"/>
              </a:buClr>
              <a:buSzPct val="75000"/>
              <a:buFont typeface="Wingdings" pitchFamily="2" charset="2"/>
              <a:buChar char="§"/>
            </a:pPr>
            <a:r>
              <a:rPr lang="en-US" sz="1500" dirty="0"/>
              <a:t>Additional complexity handled without staff </a:t>
            </a:r>
            <a:r>
              <a:rPr lang="en-US" sz="1500" dirty="0" smtClean="0"/>
              <a:t>increases</a:t>
            </a:r>
            <a:endParaRPr lang="en-US" sz="1500" dirty="0"/>
          </a:p>
        </p:txBody>
      </p:sp>
      <p:sp>
        <p:nvSpPr>
          <p:cNvPr id="12291" name="Rectangle 17"/>
          <p:cNvSpPr>
            <a:spLocks noChangeArrowheads="1"/>
          </p:cNvSpPr>
          <p:nvPr/>
        </p:nvSpPr>
        <p:spPr bwMode="auto">
          <a:xfrm>
            <a:off x="369889" y="1688849"/>
            <a:ext cx="8090543" cy="4044407"/>
          </a:xfrm>
          <a:prstGeom prst="rect">
            <a:avLst/>
          </a:prstGeom>
          <a:noFill/>
          <a:ln w="28575">
            <a:solidFill>
              <a:schemeClr val="tx2"/>
            </a:solidFill>
            <a:miter lim="800000"/>
            <a:headEnd/>
            <a:tailEnd/>
          </a:ln>
        </p:spPr>
        <p:txBody>
          <a:bodyPr wrap="none" anchor="ctr"/>
          <a:lstStyle/>
          <a:p>
            <a:endParaRPr lang="fr-FR"/>
          </a:p>
        </p:txBody>
      </p:sp>
      <p:sp>
        <p:nvSpPr>
          <p:cNvPr id="217106" name="Rectangle 18"/>
          <p:cNvSpPr>
            <a:spLocks noChangeArrowheads="1"/>
          </p:cNvSpPr>
          <p:nvPr/>
        </p:nvSpPr>
        <p:spPr bwMode="auto">
          <a:xfrm>
            <a:off x="5593503" y="3200400"/>
            <a:ext cx="3275856" cy="3243272"/>
          </a:xfrm>
          <a:prstGeom prst="rect">
            <a:avLst/>
          </a:prstGeom>
          <a:gradFill rotWithShape="1">
            <a:gsLst>
              <a:gs pos="0">
                <a:srgbClr val="AEC7E2"/>
              </a:gs>
              <a:gs pos="50000">
                <a:srgbClr val="AEC7E2">
                  <a:gamma/>
                  <a:tint val="0"/>
                  <a:invGamma/>
                </a:srgbClr>
              </a:gs>
              <a:gs pos="100000">
                <a:srgbClr val="AEC7E2"/>
              </a:gs>
            </a:gsLst>
            <a:lin ang="2700000" scaled="1"/>
          </a:gradFill>
          <a:ln w="19050">
            <a:solidFill>
              <a:schemeClr val="tx2"/>
            </a:solidFill>
            <a:miter lim="800000"/>
            <a:headEnd/>
            <a:tailEnd/>
          </a:ln>
          <a:effectLst/>
        </p:spPr>
        <p:txBody>
          <a:bodyPr lIns="182880" tIns="182880" rIns="182880" bIns="0" anchor="t" anchorCtr="0"/>
          <a:lstStyle/>
          <a:p>
            <a:pPr>
              <a:lnSpc>
                <a:spcPct val="130000"/>
              </a:lnSpc>
            </a:pPr>
            <a:r>
              <a:rPr lang="en-US" sz="1400" b="1" dirty="0">
                <a:solidFill>
                  <a:schemeClr val="tx2"/>
                </a:solidFill>
              </a:rPr>
              <a:t>“The Simulink and Stateflow models enabled us to validate requirements early and communicate the functional specification to our suppliers, complementing the written requirements in conformance with ARP </a:t>
            </a:r>
            <a:r>
              <a:rPr lang="en-US" sz="1400" b="1" dirty="0" smtClean="0">
                <a:solidFill>
                  <a:schemeClr val="tx2"/>
                </a:solidFill>
              </a:rPr>
              <a:t>4754.”</a:t>
            </a:r>
            <a:endParaRPr lang="en-US" sz="1400" b="1" dirty="0">
              <a:solidFill>
                <a:schemeClr val="tx2"/>
              </a:solidFill>
            </a:endParaRPr>
          </a:p>
          <a:p>
            <a:pPr algn="r">
              <a:lnSpc>
                <a:spcPct val="114000"/>
              </a:lnSpc>
              <a:spcBef>
                <a:spcPts val="360"/>
              </a:spcBef>
            </a:pPr>
            <a:r>
              <a:rPr lang="en-GB" sz="1200" b="1" dirty="0" smtClean="0">
                <a:solidFill>
                  <a:schemeClr val="tx2"/>
                </a:solidFill>
              </a:rPr>
              <a:t>Christopher Slack</a:t>
            </a:r>
            <a:br>
              <a:rPr lang="en-GB" sz="1200" b="1" dirty="0" smtClean="0">
                <a:solidFill>
                  <a:schemeClr val="tx2"/>
                </a:solidFill>
              </a:rPr>
            </a:br>
            <a:r>
              <a:rPr lang="en-GB" sz="1200" b="1" dirty="0" smtClean="0">
                <a:solidFill>
                  <a:schemeClr val="tx2"/>
                </a:solidFill>
              </a:rPr>
              <a:t>Airbus</a:t>
            </a:r>
            <a:endParaRPr lang="en-US" sz="1200" b="1" dirty="0">
              <a:solidFill>
                <a:schemeClr val="tx2"/>
              </a:solidFill>
              <a:ea typeface="Arial Unicode MS" pitchFamily="34" charset="-128"/>
              <a:cs typeface="Arial Unicode MS" pitchFamily="34" charset="-128"/>
            </a:endParaRPr>
          </a:p>
        </p:txBody>
      </p:sp>
      <p:sp>
        <p:nvSpPr>
          <p:cNvPr id="12" name="Text Box 37"/>
          <p:cNvSpPr txBox="1">
            <a:spLocks noChangeArrowheads="1"/>
          </p:cNvSpPr>
          <p:nvPr/>
        </p:nvSpPr>
        <p:spPr bwMode="auto">
          <a:xfrm>
            <a:off x="269875" y="6284913"/>
            <a:ext cx="1270000" cy="246221"/>
          </a:xfrm>
          <a:prstGeom prst="rect">
            <a:avLst/>
          </a:prstGeom>
          <a:noFill/>
          <a:ln w="9525">
            <a:noFill/>
            <a:miter lim="800000"/>
            <a:headEnd/>
            <a:tailEnd/>
          </a:ln>
        </p:spPr>
        <p:txBody>
          <a:bodyPr>
            <a:spAutoFit/>
          </a:bodyPr>
          <a:lstStyle/>
          <a:p>
            <a:r>
              <a:rPr lang="en-US" sz="1000" dirty="0">
                <a:hlinkClick r:id="rId3"/>
              </a:rPr>
              <a:t>Link to </a:t>
            </a:r>
            <a:r>
              <a:rPr lang="en-US" sz="1000">
                <a:hlinkClick r:id="rId3"/>
              </a:rPr>
              <a:t>user </a:t>
            </a:r>
            <a:r>
              <a:rPr lang="en-US" sz="1000" smtClean="0">
                <a:hlinkClick r:id="rId3"/>
              </a:rPr>
              <a:t>story</a:t>
            </a:r>
            <a:endParaRPr lang="en-US" sz="1000" dirty="0"/>
          </a:p>
        </p:txBody>
      </p:sp>
      <p:grpSp>
        <p:nvGrpSpPr>
          <p:cNvPr id="7" name="Group 6"/>
          <p:cNvGrpSpPr/>
          <p:nvPr/>
        </p:nvGrpSpPr>
        <p:grpSpPr>
          <a:xfrm>
            <a:off x="6239366" y="679670"/>
            <a:ext cx="2627661" cy="1795910"/>
            <a:chOff x="6239366" y="679670"/>
            <a:chExt cx="2627661" cy="1795910"/>
          </a:xfrm>
        </p:grpSpPr>
        <p:sp>
          <p:nvSpPr>
            <p:cNvPr id="12294" name="Text Box 22"/>
            <p:cNvSpPr txBox="1">
              <a:spLocks noChangeArrowheads="1"/>
            </p:cNvSpPr>
            <p:nvPr/>
          </p:nvSpPr>
          <p:spPr bwMode="auto">
            <a:xfrm>
              <a:off x="6239366" y="2075470"/>
              <a:ext cx="2525340" cy="400110"/>
            </a:xfrm>
            <a:prstGeom prst="rect">
              <a:avLst/>
            </a:prstGeom>
            <a:solidFill>
              <a:schemeClr val="bg1"/>
            </a:solidFill>
            <a:ln w="9525">
              <a:noFill/>
              <a:miter lim="800000"/>
              <a:headEnd/>
              <a:tailEnd/>
            </a:ln>
          </p:spPr>
          <p:txBody>
            <a:bodyPr wrap="square" lIns="0" rIns="0">
              <a:spAutoFit/>
            </a:bodyPr>
            <a:lstStyle/>
            <a:p>
              <a:r>
                <a:rPr lang="en-US" sz="1000" b="1" dirty="0" smtClean="0">
                  <a:solidFill>
                    <a:schemeClr val="tx2"/>
                  </a:solidFill>
                </a:rPr>
                <a:t>Airbus A380</a:t>
              </a:r>
              <a:r>
                <a:rPr lang="en-US" sz="1000" b="1" smtClean="0">
                  <a:solidFill>
                    <a:schemeClr val="tx2"/>
                  </a:solidFill>
                </a:rPr>
                <a:t>, the </a:t>
              </a:r>
              <a:r>
                <a:rPr lang="en-US" sz="1000" b="1" dirty="0" smtClean="0">
                  <a:solidFill>
                    <a:schemeClr val="tx2"/>
                  </a:solidFill>
                </a:rPr>
                <a:t>world’s largest </a:t>
              </a:r>
              <a:r>
                <a:rPr lang="en-US" sz="1000" b="1" smtClean="0">
                  <a:solidFill>
                    <a:schemeClr val="tx2"/>
                  </a:solidFill>
                </a:rPr>
                <a:t>commercial aircraft.</a:t>
              </a:r>
              <a:endParaRPr lang="en-US" sz="1000" b="1" dirty="0">
                <a:solidFill>
                  <a:schemeClr val="tx2"/>
                </a:solidFill>
              </a:endParaRP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39366" y="679670"/>
              <a:ext cx="2627661" cy="1398291"/>
            </a:xfrm>
            <a:prstGeom prst="rect">
              <a:avLst/>
            </a:prstGeom>
            <a:ln>
              <a:solidFill>
                <a:schemeClr val="tx2"/>
              </a:solidFill>
            </a:ln>
          </p:spPr>
        </p:pic>
      </p:grpSp>
    </p:spTree>
    <p:extLst>
      <p:ext uri="{BB962C8B-B14F-4D97-AF65-F5344CB8AC3E}">
        <p14:creationId xmlns:p14="http://schemas.microsoft.com/office/powerpoint/2010/main" val="1672429502"/>
      </p:ext>
    </p:extLst>
  </p:cSld>
  <p:clrMapOvr>
    <a:masterClrMapping/>
  </p:clrMapOvr>
  <p:transition/>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Rectangle 16"/>
          <p:cNvSpPr>
            <a:spLocks noChangeArrowheads="1"/>
          </p:cNvSpPr>
          <p:nvPr/>
        </p:nvSpPr>
        <p:spPr bwMode="auto">
          <a:xfrm>
            <a:off x="497151" y="2280058"/>
            <a:ext cx="4836849" cy="3282542"/>
          </a:xfrm>
          <a:prstGeom prst="rect">
            <a:avLst/>
          </a:prstGeom>
          <a:solidFill>
            <a:schemeClr val="bg1"/>
          </a:solidFill>
          <a:ln w="19050">
            <a:noFill/>
            <a:miter lim="800000"/>
            <a:headEnd/>
            <a:tailEnd/>
          </a:ln>
        </p:spPr>
        <p:txBody>
          <a:bodyPr lIns="0" tIns="0" rIns="0" bIns="0"/>
          <a:lstStyle/>
          <a:p>
            <a:r>
              <a:rPr lang="en-US" b="1" dirty="0" smtClean="0">
                <a:solidFill>
                  <a:srgbClr val="215083"/>
                </a:solidFill>
              </a:rPr>
              <a:t>Challenge</a:t>
            </a:r>
            <a:endParaRPr lang="en-US" b="1" dirty="0">
              <a:solidFill>
                <a:srgbClr val="215083"/>
              </a:solidFill>
            </a:endParaRPr>
          </a:p>
          <a:p>
            <a:r>
              <a:rPr lang="en-US" sz="1500" dirty="0" smtClean="0"/>
              <a:t>Speed </a:t>
            </a:r>
            <a:r>
              <a:rPr lang="en-US" sz="1500" dirty="0"/>
              <a:t>the development, validation, </a:t>
            </a:r>
            <a:r>
              <a:rPr lang="en-US" sz="1500" dirty="0" smtClean="0"/>
              <a:t>and verification </a:t>
            </a:r>
            <a:r>
              <a:rPr lang="en-US" sz="1500" dirty="0"/>
              <a:t>of DO-178B certified </a:t>
            </a:r>
            <a:r>
              <a:rPr lang="en-US" sz="1500" dirty="0" smtClean="0"/>
              <a:t>helicopter flight </a:t>
            </a:r>
            <a:r>
              <a:rPr lang="en-US" sz="1500" dirty="0"/>
              <a:t>software</a:t>
            </a:r>
            <a:r>
              <a:rPr lang="en-US" sz="1500" dirty="0" smtClean="0">
                <a:cs typeface="Times New Roman" pitchFamily="18" charset="0"/>
              </a:rPr>
              <a:t> </a:t>
            </a:r>
          </a:p>
          <a:p>
            <a:pPr>
              <a:spcBef>
                <a:spcPct val="30000"/>
              </a:spcBef>
              <a:buClr>
                <a:srgbClr val="215083"/>
              </a:buClr>
              <a:buFont typeface="Wingdings" pitchFamily="2" charset="2"/>
              <a:buNone/>
            </a:pPr>
            <a:r>
              <a:rPr lang="en-US" b="1" dirty="0" smtClean="0">
                <a:solidFill>
                  <a:srgbClr val="215083"/>
                </a:solidFill>
              </a:rPr>
              <a:t>Solution</a:t>
            </a:r>
          </a:p>
          <a:p>
            <a:r>
              <a:rPr lang="en-US" sz="1500" dirty="0" smtClean="0"/>
              <a:t>Use </a:t>
            </a:r>
            <a:r>
              <a:rPr lang="en-US" sz="1500" dirty="0"/>
              <a:t>Model-Based Design to model </a:t>
            </a:r>
            <a:r>
              <a:rPr lang="en-US" sz="1500" dirty="0" smtClean="0"/>
              <a:t>the system </a:t>
            </a:r>
            <a:r>
              <a:rPr lang="en-US" sz="1500" dirty="0"/>
              <a:t>design and software design, </a:t>
            </a:r>
            <a:r>
              <a:rPr lang="en-US" sz="1500" dirty="0" smtClean="0"/>
              <a:t>and to </a:t>
            </a:r>
            <a:r>
              <a:rPr lang="en-US" sz="1500" dirty="0"/>
              <a:t>generate flight </a:t>
            </a:r>
            <a:r>
              <a:rPr lang="en-US" sz="1500" dirty="0" smtClean="0"/>
              <a:t>code</a:t>
            </a:r>
            <a:endParaRPr lang="en-US" sz="1500" dirty="0"/>
          </a:p>
          <a:p>
            <a:pPr>
              <a:spcBef>
                <a:spcPct val="30000"/>
              </a:spcBef>
              <a:buClr>
                <a:srgbClr val="215083"/>
              </a:buClr>
              <a:buFont typeface="Wingdings" pitchFamily="2" charset="2"/>
              <a:buNone/>
            </a:pPr>
            <a:r>
              <a:rPr lang="en-US" b="1" dirty="0">
                <a:solidFill>
                  <a:srgbClr val="215083"/>
                </a:solidFill>
              </a:rPr>
              <a:t>Results</a:t>
            </a:r>
          </a:p>
          <a:p>
            <a:pPr marL="339725" lvl="1" indent="-225425">
              <a:spcBef>
                <a:spcPct val="10000"/>
              </a:spcBef>
              <a:buClr>
                <a:srgbClr val="215083"/>
              </a:buClr>
              <a:buFont typeface="Wingdings" pitchFamily="2" charset="2"/>
              <a:buChar char="§"/>
            </a:pPr>
            <a:r>
              <a:rPr lang="en-US" sz="1500" dirty="0" smtClean="0"/>
              <a:t>Software </a:t>
            </a:r>
            <a:r>
              <a:rPr lang="en-US" sz="1500" dirty="0"/>
              <a:t>testing time cut by two-thirds</a:t>
            </a:r>
            <a:endParaRPr lang="en-US" sz="1500" dirty="0">
              <a:cs typeface="Times New Roman" pitchFamily="18" charset="0"/>
            </a:endParaRPr>
          </a:p>
          <a:p>
            <a:pPr marL="339725" lvl="1" indent="-225425">
              <a:spcBef>
                <a:spcPct val="10000"/>
              </a:spcBef>
              <a:buClr>
                <a:srgbClr val="215083"/>
              </a:buClr>
              <a:buFont typeface="Wingdings" pitchFamily="2" charset="2"/>
              <a:buChar char="§"/>
            </a:pPr>
            <a:r>
              <a:rPr lang="en-US" sz="1500" dirty="0" smtClean="0"/>
              <a:t>Requirements </a:t>
            </a:r>
            <a:r>
              <a:rPr lang="en-US" sz="1500" dirty="0"/>
              <a:t>stabilized </a:t>
            </a:r>
            <a:r>
              <a:rPr lang="en-US" sz="1500" dirty="0" smtClean="0"/>
              <a:t>earlier</a:t>
            </a:r>
            <a:endParaRPr lang="en-US" sz="1500" dirty="0">
              <a:cs typeface="Times New Roman" pitchFamily="18" charset="0"/>
            </a:endParaRPr>
          </a:p>
          <a:p>
            <a:pPr marL="339725" lvl="1" indent="-225425">
              <a:spcBef>
                <a:spcPct val="10000"/>
              </a:spcBef>
              <a:buClr>
                <a:srgbClr val="215083"/>
              </a:buClr>
              <a:buFont typeface="Wingdings" pitchFamily="2" charset="2"/>
              <a:buChar char="§"/>
            </a:pPr>
            <a:r>
              <a:rPr lang="en-US" sz="1500" dirty="0" smtClean="0"/>
              <a:t>Certified </a:t>
            </a:r>
            <a:r>
              <a:rPr lang="en-US" sz="1500" dirty="0"/>
              <a:t>flight software </a:t>
            </a:r>
            <a:r>
              <a:rPr lang="en-US" sz="1500" dirty="0" smtClean="0"/>
              <a:t>automatically generated</a:t>
            </a:r>
            <a:endParaRPr lang="en-US" sz="1500" dirty="0"/>
          </a:p>
          <a:p>
            <a:endParaRPr lang="en-US" dirty="0">
              <a:cs typeface="Times New Roman" pitchFamily="18" charset="0"/>
            </a:endParaRPr>
          </a:p>
        </p:txBody>
      </p:sp>
      <p:sp>
        <p:nvSpPr>
          <p:cNvPr id="11" name="Rectangle 17"/>
          <p:cNvSpPr>
            <a:spLocks noChangeArrowheads="1"/>
          </p:cNvSpPr>
          <p:nvPr/>
        </p:nvSpPr>
        <p:spPr bwMode="auto">
          <a:xfrm>
            <a:off x="369888" y="2181225"/>
            <a:ext cx="8005762" cy="3076575"/>
          </a:xfrm>
          <a:prstGeom prst="rect">
            <a:avLst/>
          </a:prstGeom>
          <a:noFill/>
          <a:ln w="28575">
            <a:solidFill>
              <a:schemeClr val="tx2"/>
            </a:solidFill>
            <a:miter lim="800000"/>
            <a:headEnd/>
            <a:tailEnd/>
          </a:ln>
        </p:spPr>
        <p:txBody>
          <a:bodyPr wrap="none" anchor="ctr"/>
          <a:lstStyle/>
          <a:p>
            <a:endParaRPr lang="en-US"/>
          </a:p>
        </p:txBody>
      </p:sp>
      <p:sp>
        <p:nvSpPr>
          <p:cNvPr id="3074" name="Rectangle 15"/>
          <p:cNvSpPr>
            <a:spLocks noChangeArrowheads="1"/>
          </p:cNvSpPr>
          <p:nvPr/>
        </p:nvSpPr>
        <p:spPr bwMode="auto">
          <a:xfrm>
            <a:off x="488075" y="838200"/>
            <a:ext cx="5826306" cy="1066800"/>
          </a:xfrm>
          <a:prstGeom prst="rect">
            <a:avLst/>
          </a:prstGeom>
          <a:noFill/>
          <a:ln w="9525">
            <a:noFill/>
            <a:miter lim="800000"/>
            <a:headEnd/>
            <a:tailEnd/>
          </a:ln>
        </p:spPr>
        <p:txBody>
          <a:bodyPr lIns="0" tIns="0" rIns="0" bIns="0"/>
          <a:lstStyle/>
          <a:p>
            <a:r>
              <a:rPr lang="en-US" sz="2400" b="1" dirty="0" err="1">
                <a:solidFill>
                  <a:schemeClr val="tx2"/>
                </a:solidFill>
              </a:rPr>
              <a:t>Eurocopter</a:t>
            </a:r>
            <a:r>
              <a:rPr lang="en-US" sz="2400" b="1" dirty="0">
                <a:solidFill>
                  <a:schemeClr val="tx2"/>
                </a:solidFill>
              </a:rPr>
              <a:t> Accelerates Development </a:t>
            </a:r>
            <a:br>
              <a:rPr lang="en-US" sz="2400" b="1" dirty="0">
                <a:solidFill>
                  <a:schemeClr val="tx2"/>
                </a:solidFill>
              </a:rPr>
            </a:br>
            <a:r>
              <a:rPr lang="en-US" sz="2400" b="1" dirty="0">
                <a:solidFill>
                  <a:schemeClr val="tx2"/>
                </a:solidFill>
              </a:rPr>
              <a:t>of DO-178B Certified Software with </a:t>
            </a:r>
            <a:br>
              <a:rPr lang="en-US" sz="2400" b="1" dirty="0">
                <a:solidFill>
                  <a:schemeClr val="tx2"/>
                </a:solidFill>
              </a:rPr>
            </a:br>
            <a:r>
              <a:rPr lang="en-US" sz="2400" b="1" dirty="0">
                <a:solidFill>
                  <a:schemeClr val="tx2"/>
                </a:solidFill>
              </a:rPr>
              <a:t>Model-Based </a:t>
            </a:r>
            <a:r>
              <a:rPr lang="en-US" sz="2400" b="1" dirty="0" smtClean="0">
                <a:solidFill>
                  <a:schemeClr val="tx2"/>
                </a:solidFill>
              </a:rPr>
              <a:t>Design (2013)</a:t>
            </a:r>
            <a:endParaRPr lang="en-US" sz="2400" dirty="0">
              <a:solidFill>
                <a:schemeClr val="tx2"/>
              </a:solidFill>
            </a:endParaRPr>
          </a:p>
          <a:p>
            <a:endParaRPr lang="en-US" sz="2400" b="1" dirty="0">
              <a:solidFill>
                <a:schemeClr val="tx2"/>
              </a:solidFill>
            </a:endParaRPr>
          </a:p>
        </p:txBody>
      </p:sp>
      <p:sp>
        <p:nvSpPr>
          <p:cNvPr id="217106" name="Rectangle 18"/>
          <p:cNvSpPr>
            <a:spLocks noChangeArrowheads="1"/>
          </p:cNvSpPr>
          <p:nvPr/>
        </p:nvSpPr>
        <p:spPr bwMode="auto">
          <a:xfrm>
            <a:off x="5638800" y="2895600"/>
            <a:ext cx="3352800" cy="3157250"/>
          </a:xfrm>
          <a:prstGeom prst="rect">
            <a:avLst/>
          </a:prstGeom>
          <a:gradFill rotWithShape="1">
            <a:gsLst>
              <a:gs pos="0">
                <a:srgbClr val="AEC7E2"/>
              </a:gs>
              <a:gs pos="50000">
                <a:srgbClr val="AEC7E2">
                  <a:gamma/>
                  <a:tint val="0"/>
                  <a:invGamma/>
                </a:srgbClr>
              </a:gs>
              <a:gs pos="100000">
                <a:srgbClr val="AEC7E2"/>
              </a:gs>
            </a:gsLst>
            <a:lin ang="2700000" scaled="1"/>
          </a:gradFill>
          <a:ln w="19050">
            <a:solidFill>
              <a:schemeClr val="tx2"/>
            </a:solidFill>
            <a:miter lim="800000"/>
            <a:headEnd/>
            <a:tailEnd/>
          </a:ln>
          <a:effectLst>
            <a:outerShdw dist="35921" dir="2700000" algn="ctr" rotWithShape="0">
              <a:schemeClr val="bg2">
                <a:alpha val="50000"/>
              </a:schemeClr>
            </a:outerShdw>
          </a:effectLst>
        </p:spPr>
        <p:txBody>
          <a:bodyPr lIns="182880" tIns="0" rIns="182880" bIns="0" anchor="ctr"/>
          <a:lstStyle/>
          <a:p>
            <a:pPr>
              <a:lnSpc>
                <a:spcPct val="120000"/>
              </a:lnSpc>
              <a:defRPr/>
            </a:pPr>
            <a:r>
              <a:rPr lang="en-US" sz="1400" b="1" dirty="0" smtClean="0">
                <a:solidFill>
                  <a:schemeClr val="tx2"/>
                </a:solidFill>
                <a:ea typeface="Arial Unicode MS" pitchFamily="34" charset="-128"/>
                <a:cs typeface="Arial Unicode MS" pitchFamily="34" charset="-128"/>
              </a:rPr>
              <a:t>“</a:t>
            </a:r>
            <a:r>
              <a:rPr lang="en-US" sz="1400" b="1" dirty="0" smtClean="0">
                <a:solidFill>
                  <a:schemeClr val="tx2"/>
                </a:solidFill>
              </a:rPr>
              <a:t>We </a:t>
            </a:r>
            <a:r>
              <a:rPr lang="en-US" sz="1400" b="1" dirty="0">
                <a:solidFill>
                  <a:schemeClr val="tx2"/>
                </a:solidFill>
              </a:rPr>
              <a:t>use our system design model in Simulink for ARP4754 to establish stable, objective requirements. We save time by using the model as the basis for our software design model for DO-178—from which we generate flight code—and reusing validation tests for software verification</a:t>
            </a:r>
            <a:r>
              <a:rPr lang="en-US" sz="1400" b="1" dirty="0" smtClean="0">
                <a:solidFill>
                  <a:schemeClr val="tx2"/>
                </a:solidFill>
                <a:ea typeface="Arial Unicode MS" pitchFamily="34" charset="-128"/>
                <a:cs typeface="Arial Unicode MS" pitchFamily="34" charset="-128"/>
              </a:rPr>
              <a:t>.”</a:t>
            </a:r>
            <a:endParaRPr lang="en-US" sz="1400" b="1" dirty="0">
              <a:solidFill>
                <a:schemeClr val="tx2"/>
              </a:solidFill>
              <a:ea typeface="Arial Unicode MS" pitchFamily="34" charset="-128"/>
              <a:cs typeface="Arial Unicode MS" pitchFamily="34" charset="-128"/>
            </a:endParaRPr>
          </a:p>
          <a:p>
            <a:pPr algn="r">
              <a:lnSpc>
                <a:spcPct val="115000"/>
              </a:lnSpc>
              <a:spcBef>
                <a:spcPct val="25000"/>
              </a:spcBef>
              <a:defRPr/>
            </a:pPr>
            <a:r>
              <a:rPr lang="en-US" sz="1400" b="1" dirty="0">
                <a:solidFill>
                  <a:schemeClr val="tx2"/>
                </a:solidFill>
                <a:ea typeface="Arial Unicode MS" pitchFamily="34" charset="-128"/>
                <a:cs typeface="Arial Unicode MS" pitchFamily="34" charset="-128"/>
              </a:rPr>
              <a:t>	</a:t>
            </a:r>
            <a:r>
              <a:rPr lang="en-US" sz="1200" b="1" dirty="0">
                <a:solidFill>
                  <a:schemeClr val="tx2"/>
                </a:solidFill>
              </a:rPr>
              <a:t>Ronald </a:t>
            </a:r>
            <a:r>
              <a:rPr lang="en-US" sz="1200" b="1" dirty="0" err="1">
                <a:solidFill>
                  <a:schemeClr val="tx2"/>
                </a:solidFill>
              </a:rPr>
              <a:t>Blanrue</a:t>
            </a:r>
            <a:r>
              <a:rPr lang="en-US" sz="1200" b="1" dirty="0">
                <a:solidFill>
                  <a:schemeClr val="tx2"/>
                </a:solidFill>
                <a:ea typeface="Arial Unicode MS" pitchFamily="34" charset="-128"/>
                <a:cs typeface="Arial Unicode MS" pitchFamily="34" charset="-128"/>
              </a:rPr>
              <a:t/>
            </a:r>
            <a:br>
              <a:rPr lang="en-US" sz="1200" b="1" dirty="0">
                <a:solidFill>
                  <a:schemeClr val="tx2"/>
                </a:solidFill>
                <a:ea typeface="Arial Unicode MS" pitchFamily="34" charset="-128"/>
                <a:cs typeface="Arial Unicode MS" pitchFamily="34" charset="-128"/>
              </a:rPr>
            </a:br>
            <a:r>
              <a:rPr lang="en-US" sz="1200" b="1" dirty="0" err="1" smtClean="0">
                <a:solidFill>
                  <a:schemeClr val="tx2"/>
                </a:solidFill>
                <a:ea typeface="Arial Unicode MS" pitchFamily="34" charset="-128"/>
                <a:cs typeface="Arial Unicode MS" pitchFamily="34" charset="-128"/>
              </a:rPr>
              <a:t>Eurocopter</a:t>
            </a:r>
            <a:endParaRPr lang="en-US" sz="1200" b="1" dirty="0">
              <a:solidFill>
                <a:schemeClr val="tx2"/>
              </a:solidFill>
              <a:ea typeface="Arial Unicode MS" pitchFamily="34" charset="-128"/>
              <a:cs typeface="Arial Unicode MS" pitchFamily="34" charset="-128"/>
            </a:endParaRPr>
          </a:p>
        </p:txBody>
      </p:sp>
      <p:sp>
        <p:nvSpPr>
          <p:cNvPr id="3078" name="Text Box 22"/>
          <p:cNvSpPr txBox="1">
            <a:spLocks noChangeArrowheads="1"/>
          </p:cNvSpPr>
          <p:nvPr/>
        </p:nvSpPr>
        <p:spPr bwMode="auto">
          <a:xfrm>
            <a:off x="6272817" y="2508044"/>
            <a:ext cx="2553394" cy="292388"/>
          </a:xfrm>
          <a:prstGeom prst="rect">
            <a:avLst/>
          </a:prstGeom>
          <a:solidFill>
            <a:schemeClr val="bg1"/>
          </a:solidFill>
          <a:ln w="9525">
            <a:noFill/>
            <a:miter lim="800000"/>
            <a:headEnd/>
            <a:tailEnd/>
          </a:ln>
        </p:spPr>
        <p:txBody>
          <a:bodyPr wrap="square" lIns="0" tIns="91440" rIns="0" bIns="45720">
            <a:spAutoFit/>
          </a:bodyPr>
          <a:lstStyle/>
          <a:p>
            <a:r>
              <a:rPr lang="en-US" sz="1000" b="1" dirty="0" smtClean="0">
                <a:solidFill>
                  <a:schemeClr val="tx2"/>
                </a:solidFill>
              </a:rPr>
              <a:t>The </a:t>
            </a:r>
            <a:r>
              <a:rPr lang="en-US" sz="1000" b="1" dirty="0" err="1">
                <a:solidFill>
                  <a:schemeClr val="tx2"/>
                </a:solidFill>
              </a:rPr>
              <a:t>Eurocopter</a:t>
            </a:r>
            <a:r>
              <a:rPr lang="en-US" sz="1000" b="1" dirty="0">
                <a:solidFill>
                  <a:schemeClr val="tx2"/>
                </a:solidFill>
              </a:rPr>
              <a:t> EC130 helicopter</a:t>
            </a:r>
            <a:r>
              <a:rPr lang="en-US" sz="1000" b="1" dirty="0" smtClean="0">
                <a:solidFill>
                  <a:schemeClr val="tx2"/>
                </a:solidFill>
              </a:rPr>
              <a:t>.</a:t>
            </a:r>
            <a:endParaRPr lang="en-US" sz="1000" b="1" dirty="0">
              <a:solidFill>
                <a:schemeClr val="tx2"/>
              </a:solidFill>
            </a:endParaRPr>
          </a:p>
        </p:txBody>
      </p:sp>
      <p:sp>
        <p:nvSpPr>
          <p:cNvPr id="8" name="Text Box 37"/>
          <p:cNvSpPr txBox="1">
            <a:spLocks noChangeArrowheads="1"/>
          </p:cNvSpPr>
          <p:nvPr/>
        </p:nvSpPr>
        <p:spPr bwMode="auto">
          <a:xfrm>
            <a:off x="269875" y="6457333"/>
            <a:ext cx="1270000" cy="244475"/>
          </a:xfrm>
          <a:prstGeom prst="rect">
            <a:avLst/>
          </a:prstGeom>
          <a:noFill/>
          <a:ln w="9525">
            <a:noFill/>
            <a:miter lim="800000"/>
            <a:headEnd/>
            <a:tailEnd/>
          </a:ln>
        </p:spPr>
        <p:txBody>
          <a:bodyPr>
            <a:spAutoFit/>
          </a:bodyPr>
          <a:lstStyle/>
          <a:p>
            <a:r>
              <a:rPr lang="en-US" sz="1000" dirty="0" smtClean="0">
                <a:hlinkClick r:id="rId3"/>
              </a:rPr>
              <a:t>Link to </a:t>
            </a:r>
            <a:r>
              <a:rPr lang="en-US" sz="1000" dirty="0">
                <a:hlinkClick r:id="rId3"/>
              </a:rPr>
              <a:t>user story</a:t>
            </a:r>
            <a:endParaRPr lang="en-US" sz="1000" dirty="0"/>
          </a:p>
        </p:txBody>
      </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14381" y="597414"/>
            <a:ext cx="2553394" cy="1919146"/>
          </a:xfrm>
          <a:prstGeom prst="rect">
            <a:avLst/>
          </a:prstGeom>
          <a:noFill/>
          <a:ln w="28575">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83168235"/>
      </p:ext>
    </p:extLst>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5" name="Picture 3"/>
          <p:cNvPicPr>
            <a:picLocks noChangeAspect="1" noChangeArrowheads="1"/>
          </p:cNvPicPr>
          <p:nvPr/>
        </p:nvPicPr>
        <p:blipFill>
          <a:blip r:embed="rId2"/>
          <a:srcRect/>
          <a:stretch>
            <a:fillRect/>
          </a:stretch>
        </p:blipFill>
        <p:spPr bwMode="auto">
          <a:xfrm>
            <a:off x="1213024" y="1203326"/>
            <a:ext cx="6940376" cy="5349874"/>
          </a:xfrm>
          <a:prstGeom prst="rect">
            <a:avLst/>
          </a:prstGeom>
          <a:noFill/>
          <a:ln w="9525">
            <a:solidFill>
              <a:schemeClr val="tx1"/>
            </a:solidFill>
            <a:miter lim="800000"/>
            <a:headEnd/>
            <a:tailEnd/>
          </a:ln>
        </p:spPr>
      </p:pic>
      <p:sp>
        <p:nvSpPr>
          <p:cNvPr id="2" name="Title 1"/>
          <p:cNvSpPr>
            <a:spLocks noGrp="1"/>
          </p:cNvSpPr>
          <p:nvPr>
            <p:ph type="title"/>
          </p:nvPr>
        </p:nvSpPr>
        <p:spPr/>
        <p:txBody>
          <a:bodyPr/>
          <a:lstStyle/>
          <a:p>
            <a:r>
              <a:rPr lang="en-US" dirty="0" smtClean="0"/>
              <a:t>ARP 4754A: System Engineering for </a:t>
            </a:r>
            <a:r>
              <a:rPr lang="en-US" dirty="0"/>
              <a:t>E</a:t>
            </a:r>
            <a:r>
              <a:rPr lang="en-US" dirty="0" smtClean="0"/>
              <a:t>veryone </a:t>
            </a:r>
            <a:endParaRPr lang="en-US" dirty="0"/>
          </a:p>
        </p:txBody>
      </p:sp>
      <p:grpSp>
        <p:nvGrpSpPr>
          <p:cNvPr id="3" name="Group 2"/>
          <p:cNvGrpSpPr/>
          <p:nvPr/>
        </p:nvGrpSpPr>
        <p:grpSpPr>
          <a:xfrm>
            <a:off x="2667000" y="3276600"/>
            <a:ext cx="3639256" cy="2384286"/>
            <a:chOff x="2667000" y="3276600"/>
            <a:chExt cx="3639256" cy="2384286"/>
          </a:xfrm>
        </p:grpSpPr>
        <p:sp>
          <p:nvSpPr>
            <p:cNvPr id="4" name="TextBox 3"/>
            <p:cNvSpPr txBox="1"/>
            <p:nvPr/>
          </p:nvSpPr>
          <p:spPr>
            <a:xfrm>
              <a:off x="3818759" y="3276600"/>
              <a:ext cx="1364668" cy="707886"/>
            </a:xfrm>
            <a:prstGeom prst="rect">
              <a:avLst/>
            </a:prstGeom>
            <a:solidFill>
              <a:schemeClr val="bg1"/>
            </a:solidFill>
            <a:ln w="57150">
              <a:solidFill>
                <a:srgbClr val="C00000"/>
              </a:solidFill>
            </a:ln>
          </p:spPr>
          <p:txBody>
            <a:bodyPr wrap="none" rtlCol="0">
              <a:spAutoFit/>
            </a:bodyPr>
            <a:lstStyle/>
            <a:p>
              <a:pPr algn="ctr"/>
              <a:r>
                <a:rPr lang="en-US" sz="2000" b="1" dirty="0" smtClean="0">
                  <a:solidFill>
                    <a:srgbClr val="FF0000"/>
                  </a:solidFill>
                  <a:latin typeface="Arial" pitchFamily="34" charset="0"/>
                  <a:cs typeface="Arial" pitchFamily="34" charset="0"/>
                </a:rPr>
                <a:t>Systems</a:t>
              </a:r>
            </a:p>
            <a:p>
              <a:pPr algn="ctr"/>
              <a:r>
                <a:rPr lang="en-US" sz="2000" b="1" dirty="0" smtClean="0">
                  <a:solidFill>
                    <a:srgbClr val="FF0000"/>
                  </a:solidFill>
                  <a:latin typeface="Arial" pitchFamily="34" charset="0"/>
                  <a:cs typeface="Arial" pitchFamily="34" charset="0"/>
                </a:rPr>
                <a:t>ARP 4754</a:t>
              </a:r>
              <a:endParaRPr lang="en-US" sz="2000" b="1" dirty="0">
                <a:solidFill>
                  <a:srgbClr val="FF0000"/>
                </a:solidFill>
                <a:latin typeface="Arial" pitchFamily="34" charset="0"/>
                <a:cs typeface="Arial" pitchFamily="34" charset="0"/>
              </a:endParaRPr>
            </a:p>
          </p:txBody>
        </p:sp>
        <p:sp>
          <p:nvSpPr>
            <p:cNvPr id="5" name="TextBox 4"/>
            <p:cNvSpPr txBox="1"/>
            <p:nvPr/>
          </p:nvSpPr>
          <p:spPr>
            <a:xfrm>
              <a:off x="4953000" y="4930113"/>
              <a:ext cx="1353256" cy="707886"/>
            </a:xfrm>
            <a:prstGeom prst="rect">
              <a:avLst/>
            </a:prstGeom>
            <a:solidFill>
              <a:schemeClr val="bg1"/>
            </a:solidFill>
            <a:ln w="57150">
              <a:solidFill>
                <a:srgbClr val="C00000"/>
              </a:solidFill>
            </a:ln>
          </p:spPr>
          <p:txBody>
            <a:bodyPr wrap="none" rtlCol="0">
              <a:spAutoFit/>
            </a:bodyPr>
            <a:lstStyle/>
            <a:p>
              <a:pPr algn="ctr"/>
              <a:r>
                <a:rPr lang="en-US" sz="2000" b="1" dirty="0" smtClean="0">
                  <a:solidFill>
                    <a:srgbClr val="FF0000"/>
                  </a:solidFill>
                  <a:latin typeface="Arial" pitchFamily="34" charset="0"/>
                  <a:cs typeface="Arial" pitchFamily="34" charset="0"/>
                </a:rPr>
                <a:t>Hardware</a:t>
              </a:r>
            </a:p>
            <a:p>
              <a:pPr algn="ctr"/>
              <a:r>
                <a:rPr lang="en-US" sz="2000" b="1" dirty="0" smtClean="0">
                  <a:solidFill>
                    <a:srgbClr val="FF0000"/>
                  </a:solidFill>
                  <a:latin typeface="Arial" pitchFamily="34" charset="0"/>
                  <a:cs typeface="Arial" pitchFamily="34" charset="0"/>
                </a:rPr>
                <a:t>DO-254</a:t>
              </a:r>
              <a:endParaRPr lang="en-US" sz="2000" b="1" dirty="0">
                <a:solidFill>
                  <a:srgbClr val="FF0000"/>
                </a:solidFill>
                <a:latin typeface="Arial" pitchFamily="34" charset="0"/>
                <a:cs typeface="Arial" pitchFamily="34" charset="0"/>
              </a:endParaRPr>
            </a:p>
          </p:txBody>
        </p:sp>
        <p:cxnSp>
          <p:nvCxnSpPr>
            <p:cNvPr id="6" name="Straight Arrow Connector 5"/>
            <p:cNvCxnSpPr/>
            <p:nvPr/>
          </p:nvCxnSpPr>
          <p:spPr>
            <a:xfrm flipH="1">
              <a:off x="3820823" y="4044808"/>
              <a:ext cx="607226" cy="908192"/>
            </a:xfrm>
            <a:prstGeom prst="straightConnector1">
              <a:avLst/>
            </a:prstGeom>
            <a:ln w="5715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2667000" y="4953000"/>
              <a:ext cx="1266693" cy="707886"/>
            </a:xfrm>
            <a:prstGeom prst="rect">
              <a:avLst/>
            </a:prstGeom>
            <a:solidFill>
              <a:schemeClr val="bg1"/>
            </a:solidFill>
            <a:ln w="57150">
              <a:solidFill>
                <a:srgbClr val="C00000"/>
              </a:solidFill>
            </a:ln>
          </p:spPr>
          <p:txBody>
            <a:bodyPr wrap="none" rtlCol="0">
              <a:spAutoFit/>
            </a:bodyPr>
            <a:lstStyle/>
            <a:p>
              <a:pPr algn="ctr"/>
              <a:r>
                <a:rPr lang="en-US" sz="2000" b="1" dirty="0" smtClean="0">
                  <a:solidFill>
                    <a:srgbClr val="FF0000"/>
                  </a:solidFill>
                  <a:latin typeface="Arial" pitchFamily="34" charset="0"/>
                  <a:cs typeface="Arial" pitchFamily="34" charset="0"/>
                </a:rPr>
                <a:t>Software</a:t>
              </a:r>
              <a:endParaRPr lang="en-US" sz="2000" b="1" dirty="0">
                <a:solidFill>
                  <a:srgbClr val="FF0000"/>
                </a:solidFill>
                <a:latin typeface="Arial" pitchFamily="34" charset="0"/>
                <a:cs typeface="Arial" pitchFamily="34" charset="0"/>
              </a:endParaRPr>
            </a:p>
            <a:p>
              <a:pPr algn="ctr"/>
              <a:r>
                <a:rPr lang="en-US" sz="2000" b="1" dirty="0" smtClean="0">
                  <a:solidFill>
                    <a:srgbClr val="FF0000"/>
                  </a:solidFill>
                  <a:latin typeface="Arial" pitchFamily="34" charset="0"/>
                  <a:cs typeface="Arial" pitchFamily="34" charset="0"/>
                </a:rPr>
                <a:t>DO-178</a:t>
              </a:r>
            </a:p>
          </p:txBody>
        </p:sp>
        <p:cxnSp>
          <p:nvCxnSpPr>
            <p:cNvPr id="8" name="Straight Arrow Connector 7"/>
            <p:cNvCxnSpPr/>
            <p:nvPr/>
          </p:nvCxnSpPr>
          <p:spPr>
            <a:xfrm>
              <a:off x="4428048" y="4044808"/>
              <a:ext cx="564550" cy="893188"/>
            </a:xfrm>
            <a:prstGeom prst="straightConnector1">
              <a:avLst/>
            </a:prstGeom>
            <a:ln w="57150">
              <a:solidFill>
                <a:srgbClr val="C00000"/>
              </a:solidFill>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244755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7088234" cy="990600"/>
          </a:xfrm>
        </p:spPr>
        <p:txBody>
          <a:bodyPr/>
          <a:lstStyle/>
          <a:p>
            <a:r>
              <a:rPr lang="en-US" dirty="0" smtClean="0"/>
              <a:t>NASA –  50% of NASA Projects Use Simulink Generated Code</a:t>
            </a:r>
            <a:endParaRPr lang="en-US" dirty="0"/>
          </a:p>
        </p:txBody>
      </p:sp>
      <p:sp>
        <p:nvSpPr>
          <p:cNvPr id="3" name="Rectangle 2"/>
          <p:cNvSpPr/>
          <p:nvPr/>
        </p:nvSpPr>
        <p:spPr>
          <a:xfrm>
            <a:off x="485774" y="4648200"/>
            <a:ext cx="3248026" cy="600164"/>
          </a:xfrm>
          <a:prstGeom prst="rect">
            <a:avLst/>
          </a:prstGeom>
        </p:spPr>
        <p:txBody>
          <a:bodyPr wrap="square">
            <a:spAutoFit/>
          </a:bodyPr>
          <a:lstStyle/>
          <a:p>
            <a:r>
              <a:rPr lang="en-US" sz="1100" dirty="0">
                <a:hlinkClick r:id="rId2"/>
              </a:rPr>
              <a:t>http://</a:t>
            </a:r>
            <a:r>
              <a:rPr lang="en-US" sz="1100" dirty="0" smtClean="0">
                <a:hlinkClick r:id="rId2"/>
              </a:rPr>
              <a:t>ti.arc.nasa.gov/m/profile/edenney/papers/Denney-BigSky-08.pdf</a:t>
            </a:r>
            <a:endParaRPr lang="en-US" sz="1100" dirty="0" smtClean="0"/>
          </a:p>
          <a:p>
            <a:endParaRPr lang="en-US" sz="1100" dirty="0"/>
          </a:p>
        </p:txBody>
      </p:sp>
      <p:sp>
        <p:nvSpPr>
          <p:cNvPr id="4" name="Rectangle 3"/>
          <p:cNvSpPr/>
          <p:nvPr/>
        </p:nvSpPr>
        <p:spPr>
          <a:xfrm>
            <a:off x="304800" y="6477000"/>
            <a:ext cx="7272338" cy="246221"/>
          </a:xfrm>
          <a:prstGeom prst="rect">
            <a:avLst/>
          </a:prstGeom>
        </p:spPr>
        <p:txBody>
          <a:bodyPr wrap="square">
            <a:spAutoFit/>
          </a:bodyPr>
          <a:lstStyle/>
          <a:p>
            <a:r>
              <a:rPr lang="en-US" sz="1000" dirty="0"/>
              <a:t>http://www.mathworks.com/company/newsletters/articles/accelerating-nasa-gnc-flight-software-development.html</a:t>
            </a:r>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1487" y="2225672"/>
            <a:ext cx="4681537" cy="222971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33800" y="1832828"/>
            <a:ext cx="5004441" cy="3657600"/>
          </a:xfrm>
          <a:prstGeom prst="rect">
            <a:avLst/>
          </a:prstGeom>
          <a:solidFill>
            <a:schemeClr val="accent2"/>
          </a:solidFill>
          <a:ln>
            <a:solidFill>
              <a:schemeClr val="tx1"/>
            </a:solidFill>
          </a:ln>
          <a:effectLst/>
        </p:spPr>
      </p:pic>
      <p:pic>
        <p:nvPicPr>
          <p:cNvPr id="8"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391400" y="457200"/>
            <a:ext cx="1608091" cy="16160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40536912"/>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NASA – GN&amp;C Standards</a:t>
            </a:r>
            <a:endParaRPr lang="en-US" dirty="0"/>
          </a:p>
        </p:txBody>
      </p:sp>
      <p:pic>
        <p:nvPicPr>
          <p:cNvPr id="4" name="Picture 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5737" y="4953000"/>
            <a:ext cx="5423804" cy="129800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190500" y="6361925"/>
            <a:ext cx="5715000" cy="276999"/>
          </a:xfrm>
          <a:prstGeom prst="rect">
            <a:avLst/>
          </a:prstGeom>
        </p:spPr>
        <p:txBody>
          <a:bodyPr wrap="square">
            <a:spAutoFit/>
          </a:bodyPr>
          <a:lstStyle/>
          <a:p>
            <a:r>
              <a:rPr lang="en-US" sz="1200" dirty="0"/>
              <a:t>http://www.mathworks.com/aerospace-defense/standards/nasa.html</a:t>
            </a:r>
          </a:p>
        </p:txBody>
      </p:sp>
      <p:pic>
        <p:nvPicPr>
          <p:cNvPr id="2355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00" y="3119436"/>
            <a:ext cx="4768164" cy="16002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55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91000" y="1328499"/>
            <a:ext cx="4624387" cy="4615101"/>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3400" y="985837"/>
            <a:ext cx="1828800" cy="202882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ight Arrow 7"/>
          <p:cNvSpPr/>
          <p:nvPr/>
        </p:nvSpPr>
        <p:spPr>
          <a:xfrm>
            <a:off x="40264" y="2164773"/>
            <a:ext cx="457200" cy="465780"/>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latin typeface="Arial" pitchFamily="34" charset="0"/>
              <a:cs typeface="Arial" pitchFamily="34" charset="0"/>
            </a:endParaRPr>
          </a:p>
        </p:txBody>
      </p:sp>
    </p:spTree>
    <p:extLst>
      <p:ext uri="{BB962C8B-B14F-4D97-AF65-F5344CB8AC3E}">
        <p14:creationId xmlns:p14="http://schemas.microsoft.com/office/powerpoint/2010/main" val="4215469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341599"/>
            <a:ext cx="7696200" cy="5440201"/>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a:xfrm>
            <a:off x="457200" y="457200"/>
            <a:ext cx="8077200" cy="1600200"/>
          </a:xfrm>
          <a:solidFill>
            <a:schemeClr val="bg1"/>
          </a:solidFill>
        </p:spPr>
        <p:txBody>
          <a:bodyPr/>
          <a:lstStyle/>
          <a:p>
            <a:r>
              <a:rPr lang="en-US" dirty="0" smtClean="0"/>
              <a:t>BAE Systems </a:t>
            </a:r>
            <a:br>
              <a:rPr lang="en-US" dirty="0" smtClean="0"/>
            </a:br>
            <a:r>
              <a:rPr lang="en-US" b="0" i="1" dirty="0"/>
              <a:t>The MathWorks tools now form the building blocks of our </a:t>
            </a:r>
            <a:r>
              <a:rPr lang="en-US" b="0" i="1" dirty="0" smtClean="0"/>
              <a:t>model-based</a:t>
            </a:r>
            <a:r>
              <a:rPr lang="en-US" b="0" i="1" dirty="0"/>
              <a:t> </a:t>
            </a:r>
            <a:r>
              <a:rPr lang="en-US" b="0" i="1" dirty="0" smtClean="0"/>
              <a:t>design process</a:t>
            </a:r>
            <a:endParaRPr lang="en-US" i="1" dirty="0"/>
          </a:p>
        </p:txBody>
      </p:sp>
      <p:pic>
        <p:nvPicPr>
          <p:cNvPr id="2048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64040" y="1747837"/>
            <a:ext cx="2941860" cy="2081213"/>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27446137"/>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UK Aerodef– High Integrity Standards  </a:t>
            </a:r>
            <a:endParaRPr lang="en-US" sz="3200" dirty="0"/>
          </a:p>
        </p:txBody>
      </p:sp>
      <p:pic>
        <p:nvPicPr>
          <p:cNvPr id="22535"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8625" y="4064149"/>
            <a:ext cx="4219575" cy="2184251"/>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53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342997"/>
            <a:ext cx="4191000" cy="266243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p:cNvSpPr/>
          <p:nvPr/>
        </p:nvSpPr>
        <p:spPr>
          <a:xfrm>
            <a:off x="1143000" y="6437371"/>
            <a:ext cx="6629400" cy="276999"/>
          </a:xfrm>
          <a:prstGeom prst="rect">
            <a:avLst/>
          </a:prstGeom>
        </p:spPr>
        <p:txBody>
          <a:bodyPr wrap="square">
            <a:spAutoFit/>
          </a:bodyPr>
          <a:lstStyle/>
          <a:p>
            <a:r>
              <a:rPr lang="en-US" sz="1200" dirty="0"/>
              <a:t>http://www.mathworks.com/aerospace-defense/standards/uk-aerospace-defense.html</a:t>
            </a:r>
          </a:p>
        </p:txBody>
      </p:sp>
      <p:pic>
        <p:nvPicPr>
          <p:cNvPr id="22536"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14800" y="3124200"/>
            <a:ext cx="4763982" cy="27051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48400" y="1342996"/>
            <a:ext cx="1828800" cy="202882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ight Arrow 7"/>
          <p:cNvSpPr/>
          <p:nvPr/>
        </p:nvSpPr>
        <p:spPr>
          <a:xfrm>
            <a:off x="5715000" y="2743200"/>
            <a:ext cx="457200" cy="465780"/>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latin typeface="Arial" pitchFamily="34" charset="0"/>
              <a:cs typeface="Arial" pitchFamily="34" charset="0"/>
            </a:endParaRPr>
          </a:p>
        </p:txBody>
      </p:sp>
    </p:spTree>
    <p:extLst>
      <p:ext uri="{BB962C8B-B14F-4D97-AF65-F5344CB8AC3E}">
        <p14:creationId xmlns:p14="http://schemas.microsoft.com/office/powerpoint/2010/main" val="40062466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Recent Certifications</a:t>
            </a:r>
            <a:endParaRPr lang="en-US" dirty="0"/>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3734905294"/>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7"/>
          <p:cNvSpPr>
            <a:spLocks noChangeArrowheads="1"/>
          </p:cNvSpPr>
          <p:nvPr/>
        </p:nvSpPr>
        <p:spPr bwMode="auto">
          <a:xfrm>
            <a:off x="369888" y="2181225"/>
            <a:ext cx="8005762" cy="3533775"/>
          </a:xfrm>
          <a:prstGeom prst="rect">
            <a:avLst/>
          </a:prstGeom>
          <a:noFill/>
          <a:ln w="28575">
            <a:solidFill>
              <a:schemeClr val="tx2"/>
            </a:solidFill>
            <a:miter lim="800000"/>
            <a:headEnd/>
            <a:tailEnd/>
          </a:ln>
        </p:spPr>
        <p:txBody>
          <a:bodyPr wrap="none" anchor="ctr"/>
          <a:lstStyle/>
          <a:p>
            <a:endParaRPr lang="en-US"/>
          </a:p>
        </p:txBody>
      </p:sp>
      <p:sp>
        <p:nvSpPr>
          <p:cNvPr id="3074" name="Rectangle 15"/>
          <p:cNvSpPr>
            <a:spLocks noChangeArrowheads="1"/>
          </p:cNvSpPr>
          <p:nvPr/>
        </p:nvSpPr>
        <p:spPr bwMode="auto">
          <a:xfrm>
            <a:off x="488075" y="838200"/>
            <a:ext cx="5607925" cy="1066800"/>
          </a:xfrm>
          <a:prstGeom prst="rect">
            <a:avLst/>
          </a:prstGeom>
          <a:noFill/>
          <a:ln w="9525">
            <a:noFill/>
            <a:miter lim="800000"/>
            <a:headEnd/>
            <a:tailEnd/>
          </a:ln>
        </p:spPr>
        <p:txBody>
          <a:bodyPr lIns="0" tIns="0" rIns="0" bIns="0"/>
          <a:lstStyle/>
          <a:p>
            <a:r>
              <a:rPr lang="en-US" sz="2000" b="1" dirty="0" smtClean="0">
                <a:solidFill>
                  <a:schemeClr val="tx2"/>
                </a:solidFill>
              </a:rPr>
              <a:t>National </a:t>
            </a:r>
            <a:r>
              <a:rPr lang="en-US" sz="2000" b="1" dirty="0">
                <a:solidFill>
                  <a:schemeClr val="tx2"/>
                </a:solidFill>
              </a:rPr>
              <a:t>Aerospace Laboratories Proves Benefits of Model-Based Design for DO-178B Flight Software </a:t>
            </a:r>
            <a:r>
              <a:rPr lang="en-US" sz="2000" b="1" dirty="0" smtClean="0">
                <a:solidFill>
                  <a:schemeClr val="tx2"/>
                </a:solidFill>
              </a:rPr>
              <a:t>Development</a:t>
            </a:r>
            <a:endParaRPr lang="en-US" sz="2000" b="1" dirty="0">
              <a:solidFill>
                <a:schemeClr val="tx2"/>
              </a:solidFill>
            </a:endParaRPr>
          </a:p>
        </p:txBody>
      </p:sp>
      <p:sp>
        <p:nvSpPr>
          <p:cNvPr id="3075" name="Rectangle 16"/>
          <p:cNvSpPr>
            <a:spLocks noChangeArrowheads="1"/>
          </p:cNvSpPr>
          <p:nvPr/>
        </p:nvSpPr>
        <p:spPr bwMode="auto">
          <a:xfrm>
            <a:off x="497151" y="2280058"/>
            <a:ext cx="4760649" cy="3282542"/>
          </a:xfrm>
          <a:prstGeom prst="rect">
            <a:avLst/>
          </a:prstGeom>
          <a:solidFill>
            <a:schemeClr val="bg1"/>
          </a:solidFill>
          <a:ln w="19050">
            <a:noFill/>
            <a:miter lim="800000"/>
            <a:headEnd/>
            <a:tailEnd/>
          </a:ln>
        </p:spPr>
        <p:txBody>
          <a:bodyPr lIns="0" tIns="0" rIns="0" bIns="0"/>
          <a:lstStyle/>
          <a:p>
            <a:r>
              <a:rPr lang="en-US" b="1" dirty="0" smtClean="0">
                <a:solidFill>
                  <a:srgbClr val="215083"/>
                </a:solidFill>
              </a:rPr>
              <a:t>Challenge</a:t>
            </a:r>
            <a:endParaRPr lang="en-US" b="1" dirty="0">
              <a:solidFill>
                <a:srgbClr val="215083"/>
              </a:solidFill>
            </a:endParaRPr>
          </a:p>
          <a:p>
            <a:r>
              <a:rPr lang="en-US" sz="1500" dirty="0" smtClean="0"/>
              <a:t>Accelerate </a:t>
            </a:r>
            <a:r>
              <a:rPr lang="en-US" sz="1500" dirty="0"/>
              <a:t>the development of DO-178B</a:t>
            </a:r>
          </a:p>
          <a:p>
            <a:r>
              <a:rPr lang="en-US" sz="1500" dirty="0"/>
              <a:t>Level A certified flight </a:t>
            </a:r>
            <a:r>
              <a:rPr lang="en-US" sz="1500" dirty="0" smtClean="0"/>
              <a:t>software</a:t>
            </a:r>
            <a:endParaRPr lang="en-US" sz="1500" dirty="0" smtClean="0">
              <a:cs typeface="Times New Roman" pitchFamily="18" charset="0"/>
            </a:endParaRPr>
          </a:p>
          <a:p>
            <a:pPr>
              <a:spcBef>
                <a:spcPct val="30000"/>
              </a:spcBef>
              <a:buClr>
                <a:srgbClr val="215083"/>
              </a:buClr>
              <a:buFont typeface="Wingdings" pitchFamily="2" charset="2"/>
              <a:buNone/>
            </a:pPr>
            <a:r>
              <a:rPr lang="en-US" b="1" dirty="0" smtClean="0">
                <a:solidFill>
                  <a:srgbClr val="215083"/>
                </a:solidFill>
              </a:rPr>
              <a:t>Solution</a:t>
            </a:r>
          </a:p>
          <a:p>
            <a:r>
              <a:rPr lang="en-US" sz="1500" dirty="0" smtClean="0"/>
              <a:t>Complete </a:t>
            </a:r>
            <a:r>
              <a:rPr lang="en-US" sz="1500" dirty="0"/>
              <a:t>a stall warning system pilot </a:t>
            </a:r>
            <a:r>
              <a:rPr lang="en-US" sz="1500" dirty="0" smtClean="0"/>
              <a:t>project using </a:t>
            </a:r>
            <a:r>
              <a:rPr lang="en-US" sz="1500" dirty="0"/>
              <a:t>Simulink and Embedded </a:t>
            </a:r>
            <a:r>
              <a:rPr lang="en-US" sz="1500" dirty="0" smtClean="0"/>
              <a:t>Coder, quantify </a:t>
            </a:r>
            <a:r>
              <a:rPr lang="en-US" sz="1500" dirty="0"/>
              <a:t>improvements in </a:t>
            </a:r>
            <a:r>
              <a:rPr lang="en-US" sz="1500" dirty="0" smtClean="0"/>
              <a:t>development efficiency</a:t>
            </a:r>
            <a:r>
              <a:rPr lang="en-US" sz="1500" dirty="0"/>
              <a:t>, and adopt Model-Based </a:t>
            </a:r>
            <a:r>
              <a:rPr lang="en-US" sz="1500" dirty="0" smtClean="0"/>
              <a:t>Design for </a:t>
            </a:r>
            <a:r>
              <a:rPr lang="en-US" sz="1500" dirty="0"/>
              <a:t>future </a:t>
            </a:r>
            <a:r>
              <a:rPr lang="en-US" sz="1500"/>
              <a:t>DO-178 </a:t>
            </a:r>
            <a:r>
              <a:rPr lang="en-US" sz="1500" smtClean="0"/>
              <a:t>projects</a:t>
            </a:r>
            <a:endParaRPr lang="en-US" sz="1500" dirty="0"/>
          </a:p>
          <a:p>
            <a:pPr>
              <a:spcBef>
                <a:spcPct val="30000"/>
              </a:spcBef>
              <a:buClr>
                <a:srgbClr val="215083"/>
              </a:buClr>
              <a:buFont typeface="Wingdings" pitchFamily="2" charset="2"/>
              <a:buNone/>
            </a:pPr>
            <a:r>
              <a:rPr lang="en-US" b="1" dirty="0">
                <a:solidFill>
                  <a:srgbClr val="215083"/>
                </a:solidFill>
              </a:rPr>
              <a:t>Results</a:t>
            </a:r>
          </a:p>
          <a:p>
            <a:pPr marL="339725" lvl="1" indent="-225425">
              <a:spcBef>
                <a:spcPct val="10000"/>
              </a:spcBef>
              <a:buClr>
                <a:srgbClr val="215083"/>
              </a:buClr>
              <a:buFont typeface="Wingdings" pitchFamily="2" charset="2"/>
              <a:buChar char="§"/>
            </a:pPr>
            <a:r>
              <a:rPr lang="en-US" sz="1500" dirty="0" smtClean="0"/>
              <a:t>Code </a:t>
            </a:r>
            <a:r>
              <a:rPr lang="en-US" sz="1500" dirty="0"/>
              <a:t>analysis and design time cut in </a:t>
            </a:r>
            <a:r>
              <a:rPr lang="en-US" sz="1500" dirty="0" smtClean="0"/>
              <a:t>half</a:t>
            </a:r>
            <a:endParaRPr lang="en-US" sz="1500" dirty="0" smtClean="0">
              <a:cs typeface="Times New Roman" pitchFamily="18" charset="0"/>
            </a:endParaRPr>
          </a:p>
          <a:p>
            <a:pPr marL="339725" lvl="1" indent="-225425">
              <a:spcBef>
                <a:spcPct val="10000"/>
              </a:spcBef>
              <a:buClr>
                <a:srgbClr val="215083"/>
              </a:buClr>
              <a:buFont typeface="Wingdings" pitchFamily="2" charset="2"/>
              <a:buChar char="§"/>
            </a:pPr>
            <a:r>
              <a:rPr lang="en-US" sz="1500" dirty="0" smtClean="0"/>
              <a:t>Tradeoffs </a:t>
            </a:r>
            <a:r>
              <a:rPr lang="en-US" sz="1500" dirty="0"/>
              <a:t>Integrated workflow </a:t>
            </a:r>
            <a:r>
              <a:rPr lang="en-US" sz="1500" dirty="0" smtClean="0"/>
              <a:t>established</a:t>
            </a:r>
            <a:endParaRPr lang="en-US" sz="1500" dirty="0">
              <a:cs typeface="Times New Roman" pitchFamily="18" charset="0"/>
            </a:endParaRPr>
          </a:p>
          <a:p>
            <a:pPr marL="339725" lvl="1" indent="-225425">
              <a:spcBef>
                <a:spcPts val="180"/>
              </a:spcBef>
              <a:buClr>
                <a:srgbClr val="215083"/>
              </a:buClr>
              <a:buFont typeface="Wingdings" pitchFamily="2" charset="2"/>
              <a:buChar char="§"/>
            </a:pPr>
            <a:r>
              <a:rPr lang="en-US" sz="1500" dirty="0" smtClean="0"/>
              <a:t>Consistent</a:t>
            </a:r>
            <a:r>
              <a:rPr lang="en-US" sz="1500" dirty="0"/>
              <a:t>, high-quality code generated</a:t>
            </a:r>
          </a:p>
          <a:p>
            <a:pPr marL="114300" lvl="1">
              <a:spcBef>
                <a:spcPts val="180"/>
              </a:spcBef>
              <a:buClr>
                <a:srgbClr val="215083"/>
              </a:buClr>
            </a:pPr>
            <a:endParaRPr lang="en-US" sz="1500" dirty="0" smtClean="0">
              <a:cs typeface="Times New Roman" pitchFamily="18" charset="0"/>
            </a:endParaRPr>
          </a:p>
        </p:txBody>
      </p:sp>
      <p:sp>
        <p:nvSpPr>
          <p:cNvPr id="217106" name="Rectangle 18"/>
          <p:cNvSpPr>
            <a:spLocks noChangeArrowheads="1"/>
          </p:cNvSpPr>
          <p:nvPr/>
        </p:nvSpPr>
        <p:spPr bwMode="auto">
          <a:xfrm>
            <a:off x="5638800" y="2963941"/>
            <a:ext cx="3228975" cy="3405188"/>
          </a:xfrm>
          <a:prstGeom prst="rect">
            <a:avLst/>
          </a:prstGeom>
          <a:gradFill rotWithShape="1">
            <a:gsLst>
              <a:gs pos="0">
                <a:srgbClr val="AEC7E2"/>
              </a:gs>
              <a:gs pos="50000">
                <a:srgbClr val="AEC7E2">
                  <a:gamma/>
                  <a:tint val="0"/>
                  <a:invGamma/>
                </a:srgbClr>
              </a:gs>
              <a:gs pos="100000">
                <a:srgbClr val="AEC7E2"/>
              </a:gs>
            </a:gsLst>
            <a:lin ang="2700000" scaled="1"/>
          </a:gradFill>
          <a:ln w="19050">
            <a:solidFill>
              <a:schemeClr val="tx2"/>
            </a:solidFill>
            <a:miter lim="800000"/>
            <a:headEnd/>
            <a:tailEnd/>
          </a:ln>
          <a:effectLst>
            <a:outerShdw dist="35921" dir="2700000" algn="ctr" rotWithShape="0">
              <a:schemeClr val="bg2">
                <a:alpha val="50000"/>
              </a:schemeClr>
            </a:outerShdw>
          </a:effectLst>
        </p:spPr>
        <p:txBody>
          <a:bodyPr lIns="182880" tIns="0" rIns="182880" bIns="0" anchor="ctr"/>
          <a:lstStyle/>
          <a:p>
            <a:pPr>
              <a:lnSpc>
                <a:spcPct val="120000"/>
              </a:lnSpc>
              <a:defRPr/>
            </a:pPr>
            <a:r>
              <a:rPr lang="en-US" sz="1400" b="1" dirty="0" smtClean="0">
                <a:solidFill>
                  <a:schemeClr val="tx2"/>
                </a:solidFill>
                <a:ea typeface="Arial Unicode MS" pitchFamily="34" charset="-128"/>
                <a:cs typeface="Arial Unicode MS" pitchFamily="34" charset="-128"/>
              </a:rPr>
              <a:t>“Simulink and Model-Based Design reduced the effort needed to upgrade functionality, code analysis time, and design time for the safety-critical embedded system. The compatibility of Simulink with the DO-178 process gave us confidence to use Model-Based Design for our upcoming </a:t>
            </a:r>
            <a:r>
              <a:rPr lang="en-US" sz="1400" b="1" smtClean="0">
                <a:solidFill>
                  <a:schemeClr val="tx2"/>
                </a:solidFill>
                <a:ea typeface="Arial Unicode MS" pitchFamily="34" charset="-128"/>
                <a:cs typeface="Arial Unicode MS" pitchFamily="34" charset="-128"/>
              </a:rPr>
              <a:t>DO-178 projects.”</a:t>
            </a:r>
            <a:endParaRPr lang="en-US" sz="1400" b="1" dirty="0" smtClean="0">
              <a:solidFill>
                <a:schemeClr val="tx2"/>
              </a:solidFill>
              <a:ea typeface="Arial Unicode MS" pitchFamily="34" charset="-128"/>
              <a:cs typeface="Arial Unicode MS" pitchFamily="34" charset="-128"/>
            </a:endParaRPr>
          </a:p>
          <a:p>
            <a:pPr algn="r">
              <a:lnSpc>
                <a:spcPct val="115000"/>
              </a:lnSpc>
              <a:spcBef>
                <a:spcPct val="25000"/>
              </a:spcBef>
              <a:defRPr/>
            </a:pPr>
            <a:r>
              <a:rPr lang="en-US" sz="1400" b="1" dirty="0">
                <a:solidFill>
                  <a:schemeClr val="tx2"/>
                </a:solidFill>
                <a:ea typeface="Arial Unicode MS" pitchFamily="34" charset="-128"/>
                <a:cs typeface="Arial Unicode MS" pitchFamily="34" charset="-128"/>
              </a:rPr>
              <a:t>	</a:t>
            </a:r>
            <a:r>
              <a:rPr lang="en-US" sz="1200" b="1" dirty="0" err="1" smtClean="0">
                <a:solidFill>
                  <a:schemeClr val="tx2"/>
                </a:solidFill>
                <a:ea typeface="Arial Unicode MS" pitchFamily="34" charset="-128"/>
                <a:cs typeface="Arial Unicode MS" pitchFamily="34" charset="-128"/>
              </a:rPr>
              <a:t>Manju</a:t>
            </a:r>
            <a:r>
              <a:rPr lang="en-US" sz="1200" b="1" dirty="0" smtClean="0">
                <a:solidFill>
                  <a:schemeClr val="tx2"/>
                </a:solidFill>
                <a:ea typeface="Arial Unicode MS" pitchFamily="34" charset="-128"/>
                <a:cs typeface="Arial Unicode MS" pitchFamily="34" charset="-128"/>
              </a:rPr>
              <a:t> Nanda</a:t>
            </a:r>
            <a:r>
              <a:rPr lang="en-US" sz="1200" b="1" dirty="0">
                <a:solidFill>
                  <a:schemeClr val="tx2"/>
                </a:solidFill>
                <a:ea typeface="Arial Unicode MS" pitchFamily="34" charset="-128"/>
                <a:cs typeface="Arial Unicode MS" pitchFamily="34" charset="-128"/>
              </a:rPr>
              <a:t/>
            </a:r>
            <a:br>
              <a:rPr lang="en-US" sz="1200" b="1" dirty="0">
                <a:solidFill>
                  <a:schemeClr val="tx2"/>
                </a:solidFill>
                <a:ea typeface="Arial Unicode MS" pitchFamily="34" charset="-128"/>
                <a:cs typeface="Arial Unicode MS" pitchFamily="34" charset="-128"/>
              </a:rPr>
            </a:br>
            <a:r>
              <a:rPr lang="en-US" sz="1200" b="1" dirty="0" smtClean="0">
                <a:solidFill>
                  <a:schemeClr val="tx2"/>
                </a:solidFill>
                <a:ea typeface="Arial Unicode MS" pitchFamily="34" charset="-128"/>
                <a:cs typeface="Arial Unicode MS" pitchFamily="34" charset="-128"/>
              </a:rPr>
              <a:t>CSIR-National Aerospace Laboratories</a:t>
            </a:r>
            <a:endParaRPr lang="en-US" sz="1200" b="1" dirty="0">
              <a:solidFill>
                <a:schemeClr val="tx2"/>
              </a:solidFill>
              <a:ea typeface="Arial Unicode MS" pitchFamily="34" charset="-128"/>
              <a:cs typeface="Arial Unicode MS" pitchFamily="34" charset="-128"/>
            </a:endParaRPr>
          </a:p>
        </p:txBody>
      </p:sp>
      <p:sp>
        <p:nvSpPr>
          <p:cNvPr id="3078" name="Text Box 22"/>
          <p:cNvSpPr txBox="1">
            <a:spLocks noChangeArrowheads="1"/>
          </p:cNvSpPr>
          <p:nvPr/>
        </p:nvSpPr>
        <p:spPr bwMode="auto">
          <a:xfrm>
            <a:off x="6295527" y="2362570"/>
            <a:ext cx="2553394" cy="446276"/>
          </a:xfrm>
          <a:prstGeom prst="rect">
            <a:avLst/>
          </a:prstGeom>
          <a:solidFill>
            <a:schemeClr val="bg1"/>
          </a:solidFill>
          <a:ln w="9525">
            <a:noFill/>
            <a:miter lim="800000"/>
            <a:headEnd/>
            <a:tailEnd/>
          </a:ln>
        </p:spPr>
        <p:txBody>
          <a:bodyPr wrap="square" lIns="0" tIns="91440" rIns="0" bIns="45720">
            <a:spAutoFit/>
          </a:bodyPr>
          <a:lstStyle/>
          <a:p>
            <a:r>
              <a:rPr lang="en-US" sz="1000" b="1" dirty="0" smtClean="0">
                <a:solidFill>
                  <a:schemeClr val="tx2"/>
                </a:solidFill>
              </a:rPr>
              <a:t>SARAS, CSIR-NAL’s multirole light transport aircraft.</a:t>
            </a:r>
            <a:endParaRPr lang="en-US" sz="1000" b="1" dirty="0">
              <a:solidFill>
                <a:schemeClr val="tx2"/>
              </a:solidFill>
            </a:endParaRPr>
          </a:p>
        </p:txBody>
      </p:sp>
      <p:sp>
        <p:nvSpPr>
          <p:cNvPr id="8" name="Text Box 37">
            <a:hlinkClick r:id="rId3"/>
          </p:cNvPr>
          <p:cNvSpPr txBox="1">
            <a:spLocks noChangeArrowheads="1"/>
          </p:cNvSpPr>
          <p:nvPr/>
        </p:nvSpPr>
        <p:spPr bwMode="auto">
          <a:xfrm>
            <a:off x="269875" y="6284913"/>
            <a:ext cx="1270000" cy="244475"/>
          </a:xfrm>
          <a:prstGeom prst="rect">
            <a:avLst/>
          </a:prstGeom>
          <a:noFill/>
          <a:ln w="9525">
            <a:noFill/>
            <a:miter lim="800000"/>
            <a:headEnd/>
            <a:tailEnd/>
          </a:ln>
        </p:spPr>
        <p:txBody>
          <a:bodyPr>
            <a:spAutoFit/>
          </a:bodyPr>
          <a:lstStyle/>
          <a:p>
            <a:r>
              <a:rPr lang="en-US" sz="1000" dirty="0" smtClean="0">
                <a:hlinkClick r:id="rId4"/>
              </a:rPr>
              <a:t>Link to </a:t>
            </a:r>
            <a:r>
              <a:rPr lang="en-US" sz="1000" dirty="0">
                <a:hlinkClick r:id="rId4"/>
              </a:rPr>
              <a:t>user story</a:t>
            </a:r>
            <a:endParaRPr lang="en-US" sz="1000" dirty="0"/>
          </a:p>
        </p:txBody>
      </p:sp>
      <p:pic>
        <p:nvPicPr>
          <p:cNvPr id="102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85901" y="850535"/>
            <a:ext cx="2581874" cy="1542490"/>
          </a:xfrm>
          <a:prstGeom prst="rect">
            <a:avLst/>
          </a:prstGeom>
          <a:noFill/>
          <a:ln w="19050">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Box 8"/>
          <p:cNvSpPr txBox="1"/>
          <p:nvPr/>
        </p:nvSpPr>
        <p:spPr>
          <a:xfrm>
            <a:off x="4648200" y="152400"/>
            <a:ext cx="2449966" cy="400110"/>
          </a:xfrm>
          <a:prstGeom prst="rect">
            <a:avLst/>
          </a:prstGeom>
          <a:solidFill>
            <a:schemeClr val="bg2"/>
          </a:solidFill>
          <a:ln>
            <a:solidFill>
              <a:srgbClr val="FF0000"/>
            </a:solidFill>
          </a:ln>
        </p:spPr>
        <p:txBody>
          <a:bodyPr wrap="none" rtlCol="0">
            <a:spAutoFit/>
          </a:bodyPr>
          <a:lstStyle/>
          <a:p>
            <a:r>
              <a:rPr lang="en-US" sz="2000" dirty="0" smtClean="0">
                <a:latin typeface="Arial" pitchFamily="34" charset="0"/>
                <a:cs typeface="Arial" pitchFamily="34" charset="0"/>
              </a:rPr>
              <a:t>India – August 2013</a:t>
            </a:r>
            <a:endParaRPr lang="en-US" sz="2000" dirty="0">
              <a:latin typeface="Arial" pitchFamily="34" charset="0"/>
              <a:cs typeface="Arial" pitchFamily="34" charset="0"/>
            </a:endParaRPr>
          </a:p>
        </p:txBody>
      </p:sp>
    </p:spTree>
    <p:extLst>
      <p:ext uri="{BB962C8B-B14F-4D97-AF65-F5344CB8AC3E}">
        <p14:creationId xmlns:p14="http://schemas.microsoft.com/office/powerpoint/2010/main" val="2591748711"/>
      </p:ext>
    </p:extLst>
  </p:cSld>
  <p:clrMapOvr>
    <a:masterClrMapping/>
  </p:clrMapOvr>
  <p:transition/>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Rectangle 16"/>
          <p:cNvSpPr>
            <a:spLocks noChangeArrowheads="1"/>
          </p:cNvSpPr>
          <p:nvPr/>
        </p:nvSpPr>
        <p:spPr bwMode="auto">
          <a:xfrm>
            <a:off x="497151" y="2280058"/>
            <a:ext cx="5065449" cy="3663542"/>
          </a:xfrm>
          <a:prstGeom prst="rect">
            <a:avLst/>
          </a:prstGeom>
          <a:solidFill>
            <a:schemeClr val="bg1"/>
          </a:solidFill>
          <a:ln w="19050">
            <a:noFill/>
            <a:miter lim="800000"/>
            <a:headEnd/>
            <a:tailEnd/>
          </a:ln>
        </p:spPr>
        <p:txBody>
          <a:bodyPr lIns="0" tIns="0" rIns="0" bIns="0"/>
          <a:lstStyle/>
          <a:p>
            <a:r>
              <a:rPr lang="en-US" b="1" dirty="0" smtClean="0">
                <a:solidFill>
                  <a:srgbClr val="215083"/>
                </a:solidFill>
              </a:rPr>
              <a:t>Challenge</a:t>
            </a:r>
            <a:endParaRPr lang="en-US" b="1" dirty="0">
              <a:solidFill>
                <a:srgbClr val="215083"/>
              </a:solidFill>
            </a:endParaRPr>
          </a:p>
          <a:p>
            <a:r>
              <a:rPr lang="en-US" sz="1500" dirty="0" smtClean="0"/>
              <a:t>Develop </a:t>
            </a:r>
            <a:r>
              <a:rPr lang="en-US" sz="1500" dirty="0"/>
              <a:t>the company’s first DO-178B Level A certified autopilot </a:t>
            </a:r>
            <a:r>
              <a:rPr lang="en-US" sz="1500" dirty="0" smtClean="0"/>
              <a:t>system</a:t>
            </a:r>
            <a:endParaRPr lang="en-US" sz="1500" dirty="0" smtClean="0">
              <a:cs typeface="Times New Roman" pitchFamily="18" charset="0"/>
            </a:endParaRPr>
          </a:p>
          <a:p>
            <a:pPr>
              <a:spcBef>
                <a:spcPct val="30000"/>
              </a:spcBef>
              <a:buClr>
                <a:srgbClr val="215083"/>
              </a:buClr>
              <a:buFont typeface="Wingdings" pitchFamily="2" charset="2"/>
              <a:buNone/>
            </a:pPr>
            <a:r>
              <a:rPr lang="en-US" b="1" dirty="0" smtClean="0">
                <a:solidFill>
                  <a:srgbClr val="215083"/>
                </a:solidFill>
              </a:rPr>
              <a:t>Solution</a:t>
            </a:r>
          </a:p>
          <a:p>
            <a:r>
              <a:rPr lang="en-US" sz="1500" dirty="0" smtClean="0"/>
              <a:t>Use </a:t>
            </a:r>
            <a:r>
              <a:rPr lang="en-US" sz="1500" dirty="0"/>
              <a:t>Model-Based Design to model the system and software design, verify requirements coverage, generate code, and produce reports and other artifacts for the certification </a:t>
            </a:r>
            <a:r>
              <a:rPr lang="en-US" sz="1500" dirty="0" smtClean="0"/>
              <a:t>authority</a:t>
            </a:r>
            <a:endParaRPr lang="en-US" sz="1500" dirty="0"/>
          </a:p>
          <a:p>
            <a:pPr>
              <a:spcBef>
                <a:spcPct val="30000"/>
              </a:spcBef>
              <a:buClr>
                <a:srgbClr val="215083"/>
              </a:buClr>
              <a:buFont typeface="Wingdings" pitchFamily="2" charset="2"/>
              <a:buNone/>
            </a:pPr>
            <a:r>
              <a:rPr lang="en-US" b="1" dirty="0">
                <a:solidFill>
                  <a:srgbClr val="215083"/>
                </a:solidFill>
              </a:rPr>
              <a:t>Results</a:t>
            </a:r>
          </a:p>
          <a:p>
            <a:pPr marL="339725" lvl="1" indent="-225425">
              <a:spcBef>
                <a:spcPct val="10000"/>
              </a:spcBef>
              <a:buClr>
                <a:srgbClr val="215083"/>
              </a:buClr>
              <a:buFont typeface="Wingdings" pitchFamily="2" charset="2"/>
              <a:buChar char="§"/>
            </a:pPr>
            <a:r>
              <a:rPr lang="en-US" sz="1500" dirty="0" smtClean="0"/>
              <a:t>Requirements </a:t>
            </a:r>
            <a:r>
              <a:rPr lang="en-US" sz="1500" dirty="0"/>
              <a:t>review for </a:t>
            </a:r>
            <a:r>
              <a:rPr lang="en-US" sz="1500" dirty="0" smtClean="0"/>
              <a:t>certification up </a:t>
            </a:r>
            <a:r>
              <a:rPr lang="en-US" sz="1500" dirty="0"/>
              <a:t>to 30% </a:t>
            </a:r>
            <a:r>
              <a:rPr lang="en-US" sz="1500" dirty="0" smtClean="0"/>
              <a:t>shorter</a:t>
            </a:r>
            <a:endParaRPr lang="en-US" sz="1500" dirty="0" smtClean="0">
              <a:cs typeface="Times New Roman" pitchFamily="18" charset="0"/>
            </a:endParaRPr>
          </a:p>
          <a:p>
            <a:pPr marL="339725" lvl="1" indent="-225425">
              <a:spcBef>
                <a:spcPct val="10000"/>
              </a:spcBef>
              <a:buClr>
                <a:srgbClr val="215083"/>
              </a:buClr>
              <a:buFont typeface="Wingdings" pitchFamily="2" charset="2"/>
              <a:buChar char="§"/>
            </a:pPr>
            <a:r>
              <a:rPr lang="en-US" sz="1500" dirty="0" smtClean="0"/>
              <a:t>Time-to-flight </a:t>
            </a:r>
            <a:r>
              <a:rPr lang="en-US" sz="1500" dirty="0"/>
              <a:t>reduced by 20% </a:t>
            </a:r>
            <a:endParaRPr lang="en-US" sz="1500" dirty="0">
              <a:cs typeface="Times New Roman" pitchFamily="18" charset="0"/>
            </a:endParaRPr>
          </a:p>
          <a:p>
            <a:pPr marL="339725" lvl="1" indent="-225425">
              <a:spcBef>
                <a:spcPct val="10000"/>
              </a:spcBef>
              <a:buClr>
                <a:srgbClr val="215083"/>
              </a:buClr>
              <a:buFont typeface="Wingdings" pitchFamily="2" charset="2"/>
              <a:buChar char="§"/>
            </a:pPr>
            <a:r>
              <a:rPr lang="en-US" sz="1500" dirty="0" smtClean="0"/>
              <a:t>Low-level </a:t>
            </a:r>
            <a:r>
              <a:rPr lang="en-US" sz="1500" dirty="0"/>
              <a:t>certification activities </a:t>
            </a:r>
            <a:r>
              <a:rPr lang="en-US" sz="1500" dirty="0" smtClean="0"/>
              <a:t>automated</a:t>
            </a:r>
            <a:endParaRPr lang="en-US" dirty="0">
              <a:cs typeface="Times New Roman" pitchFamily="18" charset="0"/>
            </a:endParaRPr>
          </a:p>
        </p:txBody>
      </p:sp>
      <p:sp>
        <p:nvSpPr>
          <p:cNvPr id="11" name="Rectangle 17"/>
          <p:cNvSpPr>
            <a:spLocks noChangeArrowheads="1"/>
          </p:cNvSpPr>
          <p:nvPr/>
        </p:nvSpPr>
        <p:spPr bwMode="auto">
          <a:xfrm>
            <a:off x="369888" y="2181225"/>
            <a:ext cx="8005762" cy="3533775"/>
          </a:xfrm>
          <a:prstGeom prst="rect">
            <a:avLst/>
          </a:prstGeom>
          <a:noFill/>
          <a:ln w="28575">
            <a:solidFill>
              <a:schemeClr val="tx2"/>
            </a:solidFill>
            <a:miter lim="800000"/>
            <a:headEnd/>
            <a:tailEnd/>
          </a:ln>
        </p:spPr>
        <p:txBody>
          <a:bodyPr wrap="none" anchor="ctr"/>
          <a:lstStyle/>
          <a:p>
            <a:endParaRPr lang="en-US"/>
          </a:p>
        </p:txBody>
      </p:sp>
      <p:sp>
        <p:nvSpPr>
          <p:cNvPr id="3074" name="Rectangle 15"/>
          <p:cNvSpPr>
            <a:spLocks noChangeArrowheads="1"/>
          </p:cNvSpPr>
          <p:nvPr/>
        </p:nvSpPr>
        <p:spPr bwMode="auto">
          <a:xfrm>
            <a:off x="488075" y="838200"/>
            <a:ext cx="5826306" cy="1066800"/>
          </a:xfrm>
          <a:prstGeom prst="rect">
            <a:avLst/>
          </a:prstGeom>
          <a:noFill/>
          <a:ln w="9525">
            <a:noFill/>
            <a:miter lim="800000"/>
            <a:headEnd/>
            <a:tailEnd/>
          </a:ln>
        </p:spPr>
        <p:txBody>
          <a:bodyPr lIns="0" tIns="0" rIns="0" bIns="0"/>
          <a:lstStyle/>
          <a:p>
            <a:r>
              <a:rPr lang="en-US" sz="2000" b="1" dirty="0" err="1" smtClean="0">
                <a:solidFill>
                  <a:schemeClr val="tx2"/>
                </a:solidFill>
              </a:rPr>
              <a:t>Alenia</a:t>
            </a:r>
            <a:r>
              <a:rPr lang="en-US" sz="2000" b="1" dirty="0" smtClean="0">
                <a:solidFill>
                  <a:schemeClr val="tx2"/>
                </a:solidFill>
              </a:rPr>
              <a:t> </a:t>
            </a:r>
            <a:r>
              <a:rPr lang="en-US" sz="2000" b="1" dirty="0" err="1">
                <a:solidFill>
                  <a:schemeClr val="tx2"/>
                </a:solidFill>
              </a:rPr>
              <a:t>Aermacchi</a:t>
            </a:r>
            <a:r>
              <a:rPr lang="en-US" sz="2000" b="1" dirty="0">
                <a:solidFill>
                  <a:schemeClr val="tx2"/>
                </a:solidFill>
              </a:rPr>
              <a:t> Develops Autopilot</a:t>
            </a:r>
          </a:p>
          <a:p>
            <a:r>
              <a:rPr lang="en-US" sz="2000" b="1" dirty="0">
                <a:solidFill>
                  <a:schemeClr val="tx2"/>
                </a:solidFill>
              </a:rPr>
              <a:t>Software for DO-178B Level A </a:t>
            </a:r>
            <a:r>
              <a:rPr lang="en-US" sz="2000" b="1" dirty="0" smtClean="0">
                <a:solidFill>
                  <a:schemeClr val="tx2"/>
                </a:solidFill>
              </a:rPr>
              <a:t>Certification</a:t>
            </a:r>
            <a:endParaRPr lang="en-US" sz="2000" b="1" dirty="0">
              <a:solidFill>
                <a:schemeClr val="tx2"/>
              </a:solidFill>
            </a:endParaRPr>
          </a:p>
        </p:txBody>
      </p:sp>
      <p:sp>
        <p:nvSpPr>
          <p:cNvPr id="217106" name="Rectangle 18"/>
          <p:cNvSpPr>
            <a:spLocks noChangeArrowheads="1"/>
          </p:cNvSpPr>
          <p:nvPr/>
        </p:nvSpPr>
        <p:spPr bwMode="auto">
          <a:xfrm>
            <a:off x="5791200" y="3200400"/>
            <a:ext cx="3076575" cy="3124200"/>
          </a:xfrm>
          <a:prstGeom prst="rect">
            <a:avLst/>
          </a:prstGeom>
          <a:gradFill rotWithShape="1">
            <a:gsLst>
              <a:gs pos="0">
                <a:srgbClr val="AEC7E2"/>
              </a:gs>
              <a:gs pos="50000">
                <a:srgbClr val="AEC7E2">
                  <a:gamma/>
                  <a:tint val="0"/>
                  <a:invGamma/>
                </a:srgbClr>
              </a:gs>
              <a:gs pos="100000">
                <a:srgbClr val="AEC7E2"/>
              </a:gs>
            </a:gsLst>
            <a:lin ang="2700000" scaled="1"/>
          </a:gradFill>
          <a:ln w="19050">
            <a:solidFill>
              <a:schemeClr val="tx2"/>
            </a:solidFill>
            <a:miter lim="800000"/>
            <a:headEnd/>
            <a:tailEnd/>
          </a:ln>
          <a:effectLst>
            <a:outerShdw dist="35921" dir="2700000" algn="ctr" rotWithShape="0">
              <a:schemeClr val="bg2">
                <a:alpha val="50000"/>
              </a:schemeClr>
            </a:outerShdw>
          </a:effectLst>
        </p:spPr>
        <p:txBody>
          <a:bodyPr lIns="182880" tIns="0" rIns="182880" bIns="0" anchor="ctr"/>
          <a:lstStyle/>
          <a:p>
            <a:pPr>
              <a:lnSpc>
                <a:spcPct val="120000"/>
              </a:lnSpc>
              <a:defRPr/>
            </a:pPr>
            <a:r>
              <a:rPr lang="en-US" sz="1400" b="1" dirty="0" smtClean="0">
                <a:solidFill>
                  <a:schemeClr val="tx2"/>
                </a:solidFill>
                <a:ea typeface="Arial Unicode MS" pitchFamily="34" charset="-128"/>
                <a:cs typeface="Arial Unicode MS" pitchFamily="34" charset="-128"/>
              </a:rPr>
              <a:t>“</a:t>
            </a:r>
            <a:r>
              <a:rPr lang="en-US" sz="1400" b="1" dirty="0" smtClean="0">
                <a:solidFill>
                  <a:schemeClr val="tx2"/>
                </a:solidFill>
              </a:rPr>
              <a:t>For </a:t>
            </a:r>
            <a:r>
              <a:rPr lang="en-US" sz="1400" b="1" dirty="0">
                <a:solidFill>
                  <a:schemeClr val="tx2"/>
                </a:solidFill>
              </a:rPr>
              <a:t>us, a key advantage of Model-Based Design is the ability to concentrate on design and </a:t>
            </a:r>
            <a:r>
              <a:rPr lang="en-US" sz="1400" b="1" dirty="0" smtClean="0">
                <a:solidFill>
                  <a:schemeClr val="tx2"/>
                </a:solidFill>
              </a:rPr>
              <a:t>development instead </a:t>
            </a:r>
            <a:r>
              <a:rPr lang="en-US" sz="1400" b="1" dirty="0">
                <a:solidFill>
                  <a:schemeClr val="tx2"/>
                </a:solidFill>
              </a:rPr>
              <a:t>of low-level coding, verification, and certification tasks. The result is higher quality, </a:t>
            </a:r>
            <a:r>
              <a:rPr lang="en-US" sz="1400" b="1" dirty="0" smtClean="0">
                <a:solidFill>
                  <a:schemeClr val="tx2"/>
                </a:solidFill>
              </a:rPr>
              <a:t>DO-178B certified </a:t>
            </a:r>
            <a:r>
              <a:rPr lang="en-US" sz="1400" b="1" dirty="0">
                <a:solidFill>
                  <a:schemeClr val="tx2"/>
                </a:solidFill>
              </a:rPr>
              <a:t>software, and faster iterations</a:t>
            </a:r>
            <a:r>
              <a:rPr lang="en-US" sz="1400" b="1" dirty="0" smtClean="0">
                <a:solidFill>
                  <a:schemeClr val="tx2"/>
                </a:solidFill>
              </a:rPr>
              <a:t>.”</a:t>
            </a:r>
            <a:endParaRPr lang="en-US" sz="1400" b="1" dirty="0">
              <a:solidFill>
                <a:schemeClr val="tx2"/>
              </a:solidFill>
              <a:ea typeface="Arial Unicode MS" pitchFamily="34" charset="-128"/>
              <a:cs typeface="Arial Unicode MS" pitchFamily="34" charset="-128"/>
            </a:endParaRPr>
          </a:p>
          <a:p>
            <a:pPr algn="r">
              <a:lnSpc>
                <a:spcPct val="115000"/>
              </a:lnSpc>
              <a:spcBef>
                <a:spcPct val="25000"/>
              </a:spcBef>
              <a:defRPr/>
            </a:pPr>
            <a:r>
              <a:rPr lang="en-US" sz="1200" b="1" dirty="0" err="1" smtClean="0">
                <a:solidFill>
                  <a:schemeClr val="tx2"/>
                </a:solidFill>
              </a:rPr>
              <a:t>Massimiliano</a:t>
            </a:r>
            <a:r>
              <a:rPr lang="en-US" sz="1200" b="1" dirty="0" smtClean="0">
                <a:solidFill>
                  <a:schemeClr val="tx2"/>
                </a:solidFill>
              </a:rPr>
              <a:t> </a:t>
            </a:r>
            <a:r>
              <a:rPr lang="en-US" sz="1200" b="1" dirty="0" err="1" smtClean="0">
                <a:solidFill>
                  <a:schemeClr val="tx2"/>
                </a:solidFill>
              </a:rPr>
              <a:t>Campagnoli</a:t>
            </a:r>
            <a:r>
              <a:rPr lang="en-US" sz="1200" b="1" dirty="0">
                <a:solidFill>
                  <a:schemeClr val="tx2"/>
                </a:solidFill>
                <a:ea typeface="Arial Unicode MS" pitchFamily="34" charset="-128"/>
                <a:cs typeface="Arial Unicode MS" pitchFamily="34" charset="-128"/>
              </a:rPr>
              <a:t/>
            </a:r>
            <a:br>
              <a:rPr lang="en-US" sz="1200" b="1" dirty="0">
                <a:solidFill>
                  <a:schemeClr val="tx2"/>
                </a:solidFill>
                <a:ea typeface="Arial Unicode MS" pitchFamily="34" charset="-128"/>
                <a:cs typeface="Arial Unicode MS" pitchFamily="34" charset="-128"/>
              </a:rPr>
            </a:br>
            <a:r>
              <a:rPr lang="en-US" sz="1200" b="1" dirty="0" err="1" smtClean="0">
                <a:solidFill>
                  <a:schemeClr val="tx2"/>
                </a:solidFill>
                <a:ea typeface="Arial Unicode MS" pitchFamily="34" charset="-128"/>
                <a:cs typeface="Arial Unicode MS" pitchFamily="34" charset="-128"/>
              </a:rPr>
              <a:t>Alenia</a:t>
            </a:r>
            <a:r>
              <a:rPr lang="en-US" sz="1200" b="1" dirty="0" smtClean="0">
                <a:solidFill>
                  <a:schemeClr val="tx2"/>
                </a:solidFill>
                <a:ea typeface="Arial Unicode MS" pitchFamily="34" charset="-128"/>
                <a:cs typeface="Arial Unicode MS" pitchFamily="34" charset="-128"/>
              </a:rPr>
              <a:t> </a:t>
            </a:r>
            <a:r>
              <a:rPr lang="en-US" sz="1200" b="1" dirty="0" err="1" smtClean="0">
                <a:solidFill>
                  <a:schemeClr val="tx2"/>
                </a:solidFill>
                <a:ea typeface="Arial Unicode MS" pitchFamily="34" charset="-128"/>
                <a:cs typeface="Arial Unicode MS" pitchFamily="34" charset="-128"/>
              </a:rPr>
              <a:t>Aermacchi</a:t>
            </a:r>
            <a:endParaRPr lang="en-US" sz="1200" b="1" dirty="0">
              <a:solidFill>
                <a:schemeClr val="tx2"/>
              </a:solidFill>
              <a:ea typeface="Arial Unicode MS" pitchFamily="34" charset="-128"/>
              <a:cs typeface="Arial Unicode MS" pitchFamily="34" charset="-128"/>
            </a:endParaRPr>
          </a:p>
        </p:txBody>
      </p:sp>
      <p:sp>
        <p:nvSpPr>
          <p:cNvPr id="3078" name="Text Box 22"/>
          <p:cNvSpPr txBox="1">
            <a:spLocks noChangeArrowheads="1"/>
          </p:cNvSpPr>
          <p:nvPr/>
        </p:nvSpPr>
        <p:spPr bwMode="auto">
          <a:xfrm>
            <a:off x="7076381" y="2612439"/>
            <a:ext cx="1991419" cy="292388"/>
          </a:xfrm>
          <a:prstGeom prst="rect">
            <a:avLst/>
          </a:prstGeom>
          <a:solidFill>
            <a:schemeClr val="bg1"/>
          </a:solidFill>
          <a:ln w="9525">
            <a:noFill/>
            <a:miter lim="800000"/>
            <a:headEnd/>
            <a:tailEnd/>
          </a:ln>
        </p:spPr>
        <p:txBody>
          <a:bodyPr wrap="square" lIns="0" tIns="91440" rIns="0" bIns="45720">
            <a:spAutoFit/>
          </a:bodyPr>
          <a:lstStyle/>
          <a:p>
            <a:r>
              <a:rPr lang="en-US" sz="1000" b="1" dirty="0" smtClean="0">
                <a:solidFill>
                  <a:schemeClr val="tx2"/>
                </a:solidFill>
              </a:rPr>
              <a:t> The </a:t>
            </a:r>
            <a:r>
              <a:rPr lang="en-US" sz="1000" b="1" dirty="0" err="1">
                <a:solidFill>
                  <a:schemeClr val="tx2"/>
                </a:solidFill>
              </a:rPr>
              <a:t>Alenia</a:t>
            </a:r>
            <a:r>
              <a:rPr lang="en-US" sz="1000" b="1" dirty="0">
                <a:solidFill>
                  <a:schemeClr val="tx2"/>
                </a:solidFill>
              </a:rPr>
              <a:t> </a:t>
            </a:r>
            <a:r>
              <a:rPr lang="en-US" sz="1000" b="1" dirty="0" err="1">
                <a:solidFill>
                  <a:schemeClr val="tx2"/>
                </a:solidFill>
              </a:rPr>
              <a:t>Aermacchi</a:t>
            </a:r>
            <a:r>
              <a:rPr lang="en-US" sz="1000" b="1" dirty="0">
                <a:solidFill>
                  <a:schemeClr val="tx2"/>
                </a:solidFill>
              </a:rPr>
              <a:t> </a:t>
            </a:r>
            <a:r>
              <a:rPr lang="en-US" sz="1000" b="1" dirty="0" smtClean="0">
                <a:solidFill>
                  <a:schemeClr val="tx2"/>
                </a:solidFill>
              </a:rPr>
              <a:t>M-346.</a:t>
            </a:r>
            <a:endParaRPr lang="en-US" sz="1000" b="1" dirty="0">
              <a:solidFill>
                <a:schemeClr val="tx2"/>
              </a:solidFill>
            </a:endParaRPr>
          </a:p>
        </p:txBody>
      </p:sp>
      <p:sp>
        <p:nvSpPr>
          <p:cNvPr id="8" name="Text Box 37"/>
          <p:cNvSpPr txBox="1">
            <a:spLocks noChangeArrowheads="1"/>
          </p:cNvSpPr>
          <p:nvPr/>
        </p:nvSpPr>
        <p:spPr bwMode="auto">
          <a:xfrm>
            <a:off x="269875" y="6284913"/>
            <a:ext cx="1270000" cy="244475"/>
          </a:xfrm>
          <a:prstGeom prst="rect">
            <a:avLst/>
          </a:prstGeom>
          <a:noFill/>
          <a:ln w="9525">
            <a:noFill/>
            <a:miter lim="800000"/>
            <a:headEnd/>
            <a:tailEnd/>
          </a:ln>
        </p:spPr>
        <p:txBody>
          <a:bodyPr>
            <a:spAutoFit/>
          </a:bodyPr>
          <a:lstStyle/>
          <a:p>
            <a:r>
              <a:rPr lang="en-US" sz="1000" dirty="0" smtClean="0">
                <a:hlinkClick r:id="rId3"/>
              </a:rPr>
              <a:t>Link to </a:t>
            </a:r>
            <a:r>
              <a:rPr lang="en-US" sz="1000" dirty="0">
                <a:hlinkClick r:id="rId3"/>
              </a:rPr>
              <a:t>user story</a:t>
            </a:r>
            <a:endParaRPr lang="en-US" sz="1000" dirty="0"/>
          </a:p>
        </p:txBody>
      </p:sp>
      <p:pic>
        <p:nvPicPr>
          <p:cNvPr id="1027"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147560" y="532179"/>
            <a:ext cx="1723441" cy="2103120"/>
          </a:xfrm>
          <a:prstGeom prst="rect">
            <a:avLst/>
          </a:prstGeom>
          <a:noFill/>
          <a:ln w="12700">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Box 8"/>
          <p:cNvSpPr txBox="1"/>
          <p:nvPr/>
        </p:nvSpPr>
        <p:spPr>
          <a:xfrm>
            <a:off x="4258339" y="76200"/>
            <a:ext cx="2832827" cy="400110"/>
          </a:xfrm>
          <a:prstGeom prst="rect">
            <a:avLst/>
          </a:prstGeom>
          <a:solidFill>
            <a:schemeClr val="bg2"/>
          </a:solidFill>
          <a:ln>
            <a:solidFill>
              <a:srgbClr val="FF0000"/>
            </a:solidFill>
          </a:ln>
        </p:spPr>
        <p:txBody>
          <a:bodyPr wrap="none" rtlCol="0">
            <a:spAutoFit/>
          </a:bodyPr>
          <a:lstStyle/>
          <a:p>
            <a:r>
              <a:rPr lang="en-US" sz="2000" dirty="0" smtClean="0">
                <a:latin typeface="Arial" pitchFamily="34" charset="0"/>
                <a:cs typeface="Arial" pitchFamily="34" charset="0"/>
              </a:rPr>
              <a:t>Italy – September 2013</a:t>
            </a:r>
            <a:endParaRPr lang="en-US" sz="2000" dirty="0">
              <a:latin typeface="Arial" pitchFamily="34" charset="0"/>
              <a:cs typeface="Arial" pitchFamily="34" charset="0"/>
            </a:endParaRPr>
          </a:p>
        </p:txBody>
      </p:sp>
    </p:spTree>
    <p:extLst>
      <p:ext uri="{BB962C8B-B14F-4D97-AF65-F5344CB8AC3E}">
        <p14:creationId xmlns:p14="http://schemas.microsoft.com/office/powerpoint/2010/main" val="3847541401"/>
      </p:ext>
    </p:extLst>
  </p:cSld>
  <p:clrMapOvr>
    <a:masterClrMapping/>
  </p:clrMapOvr>
  <p:transition/>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15"/>
          <p:cNvSpPr>
            <a:spLocks noChangeArrowheads="1"/>
          </p:cNvSpPr>
          <p:nvPr/>
        </p:nvSpPr>
        <p:spPr bwMode="auto">
          <a:xfrm>
            <a:off x="509310" y="762000"/>
            <a:ext cx="5173662" cy="1066800"/>
          </a:xfrm>
          <a:prstGeom prst="rect">
            <a:avLst/>
          </a:prstGeom>
          <a:noFill/>
          <a:ln w="9525">
            <a:noFill/>
            <a:miter lim="800000"/>
            <a:headEnd/>
            <a:tailEnd/>
          </a:ln>
        </p:spPr>
        <p:txBody>
          <a:bodyPr lIns="0" tIns="0" rIns="0" bIns="0"/>
          <a:lstStyle/>
          <a:p>
            <a:r>
              <a:rPr lang="en-US" sz="2000" b="1" dirty="0" err="1">
                <a:solidFill>
                  <a:schemeClr val="tx2"/>
                </a:solidFill>
              </a:rPr>
              <a:t>Septentrio</a:t>
            </a:r>
            <a:r>
              <a:rPr lang="en-US" sz="2000" b="1" dirty="0">
                <a:solidFill>
                  <a:schemeClr val="tx2"/>
                </a:solidFill>
              </a:rPr>
              <a:t> </a:t>
            </a:r>
            <a:r>
              <a:rPr lang="en-US" sz="2000" b="1" dirty="0" smtClean="0">
                <a:solidFill>
                  <a:schemeClr val="tx2"/>
                </a:solidFill>
              </a:rPr>
              <a:t>Streamlines </a:t>
            </a:r>
            <a:r>
              <a:rPr lang="en-US" sz="2000" b="1" dirty="0">
                <a:solidFill>
                  <a:schemeClr val="tx2"/>
                </a:solidFill>
              </a:rPr>
              <a:t>DO-178B </a:t>
            </a:r>
            <a:r>
              <a:rPr lang="en-US" sz="2000" b="1" dirty="0" smtClean="0">
                <a:solidFill>
                  <a:schemeClr val="tx2"/>
                </a:solidFill>
              </a:rPr>
              <a:t>Certification </a:t>
            </a:r>
            <a:r>
              <a:rPr lang="en-US" sz="2000" b="1" dirty="0">
                <a:solidFill>
                  <a:schemeClr val="tx2"/>
                </a:solidFill>
              </a:rPr>
              <a:t>with MATLAB and </a:t>
            </a:r>
            <a:r>
              <a:rPr lang="en-US" sz="2000" b="1" dirty="0" smtClean="0">
                <a:solidFill>
                  <a:schemeClr val="tx2"/>
                </a:solidFill>
              </a:rPr>
              <a:t>Simulink</a:t>
            </a:r>
            <a:br>
              <a:rPr lang="en-US" sz="2000" b="1" dirty="0" smtClean="0">
                <a:solidFill>
                  <a:schemeClr val="tx2"/>
                </a:solidFill>
              </a:rPr>
            </a:br>
            <a:endParaRPr lang="en-US" sz="1200" b="1" dirty="0">
              <a:solidFill>
                <a:schemeClr val="tx2"/>
              </a:solidFill>
            </a:endParaRPr>
          </a:p>
        </p:txBody>
      </p:sp>
      <p:sp>
        <p:nvSpPr>
          <p:cNvPr id="55299" name="Rectangle 16"/>
          <p:cNvSpPr>
            <a:spLocks noChangeArrowheads="1"/>
          </p:cNvSpPr>
          <p:nvPr/>
        </p:nvSpPr>
        <p:spPr bwMode="auto">
          <a:xfrm>
            <a:off x="490260" y="2025126"/>
            <a:ext cx="4884737" cy="3890962"/>
          </a:xfrm>
          <a:prstGeom prst="rect">
            <a:avLst/>
          </a:prstGeom>
          <a:solidFill>
            <a:schemeClr val="bg1"/>
          </a:solidFill>
          <a:ln w="19050">
            <a:noFill/>
            <a:miter lim="800000"/>
            <a:headEnd/>
            <a:tailEnd/>
          </a:ln>
        </p:spPr>
        <p:txBody>
          <a:bodyPr lIns="0" tIns="0" rIns="0" bIns="0"/>
          <a:lstStyle/>
          <a:p>
            <a:r>
              <a:rPr lang="en-US" b="1" dirty="0" smtClean="0">
                <a:solidFill>
                  <a:srgbClr val="125687"/>
                </a:solidFill>
              </a:rPr>
              <a:t>Challenge </a:t>
            </a:r>
          </a:p>
          <a:p>
            <a:pPr>
              <a:spcBef>
                <a:spcPts val="180"/>
              </a:spcBef>
              <a:buClr>
                <a:srgbClr val="215083"/>
              </a:buClr>
              <a:buFont typeface="Wingdings" pitchFamily="2" charset="2"/>
              <a:buNone/>
            </a:pPr>
            <a:r>
              <a:rPr lang="en-US" sz="1500" dirty="0">
                <a:cs typeface="Times New Roman" pitchFamily="18" charset="0"/>
              </a:rPr>
              <a:t>Obtain DO-178B certification for a GNSS-based landing system for precision aviation applications </a:t>
            </a:r>
            <a:endParaRPr lang="en-US" sz="1500" dirty="0" smtClean="0">
              <a:cs typeface="Times New Roman" pitchFamily="18" charset="0"/>
            </a:endParaRPr>
          </a:p>
          <a:p>
            <a:pPr>
              <a:spcBef>
                <a:spcPts val="648"/>
              </a:spcBef>
              <a:buClr>
                <a:srgbClr val="215083"/>
              </a:buClr>
              <a:buFont typeface="Wingdings" pitchFamily="2" charset="2"/>
              <a:buNone/>
            </a:pPr>
            <a:r>
              <a:rPr lang="en-US" b="1" dirty="0" smtClean="0">
                <a:solidFill>
                  <a:srgbClr val="125687"/>
                </a:solidFill>
              </a:rPr>
              <a:t>Solution </a:t>
            </a:r>
          </a:p>
          <a:p>
            <a:pPr>
              <a:spcBef>
                <a:spcPts val="180"/>
              </a:spcBef>
            </a:pPr>
            <a:r>
              <a:rPr lang="en-US" sz="1500" dirty="0">
                <a:solidFill>
                  <a:srgbClr val="000000"/>
                </a:solidFill>
              </a:rPr>
              <a:t>Use Model-Based Design with MATLAB and Simulink to trace requirements, architect system </a:t>
            </a:r>
            <a:r>
              <a:rPr lang="en-US" sz="1500" dirty="0" smtClean="0">
                <a:solidFill>
                  <a:srgbClr val="000000"/>
                </a:solidFill>
              </a:rPr>
              <a:t>components,  </a:t>
            </a:r>
            <a:r>
              <a:rPr lang="en-US" sz="1500" dirty="0">
                <a:solidFill>
                  <a:srgbClr val="000000"/>
                </a:solidFill>
              </a:rPr>
              <a:t>simulate the design, and generate and verify source </a:t>
            </a:r>
            <a:r>
              <a:rPr lang="en-US" sz="1500" dirty="0" smtClean="0">
                <a:solidFill>
                  <a:srgbClr val="000000"/>
                </a:solidFill>
              </a:rPr>
              <a:t>code</a:t>
            </a:r>
          </a:p>
          <a:p>
            <a:pPr>
              <a:spcBef>
                <a:spcPts val="648"/>
              </a:spcBef>
            </a:pPr>
            <a:r>
              <a:rPr lang="en-US" b="1" dirty="0" smtClean="0">
                <a:solidFill>
                  <a:srgbClr val="125687"/>
                </a:solidFill>
              </a:rPr>
              <a:t>Results</a:t>
            </a:r>
            <a:endParaRPr lang="en-US" b="1" dirty="0">
              <a:solidFill>
                <a:srgbClr val="125687"/>
              </a:solidFill>
            </a:endParaRPr>
          </a:p>
          <a:p>
            <a:pPr marL="339725" lvl="1" indent="-225425">
              <a:spcBef>
                <a:spcPts val="180"/>
              </a:spcBef>
              <a:buClr>
                <a:srgbClr val="125687"/>
              </a:buClr>
              <a:buFont typeface="Wingdings" pitchFamily="2" charset="2"/>
              <a:buChar char="§"/>
            </a:pPr>
            <a:r>
              <a:rPr lang="en-US" sz="1500" dirty="0" smtClean="0">
                <a:cs typeface="Times New Roman" pitchFamily="18" charset="0"/>
              </a:rPr>
              <a:t>Design </a:t>
            </a:r>
            <a:r>
              <a:rPr lang="en-US" sz="1500" dirty="0">
                <a:cs typeface="Times New Roman" pitchFamily="18" charset="0"/>
              </a:rPr>
              <a:t>test cases reused on generated C source </a:t>
            </a:r>
            <a:r>
              <a:rPr lang="en-US" sz="1500" dirty="0" smtClean="0">
                <a:cs typeface="Times New Roman" pitchFamily="18" charset="0"/>
              </a:rPr>
              <a:t>code</a:t>
            </a:r>
          </a:p>
          <a:p>
            <a:pPr marL="339725" lvl="1" indent="-225425">
              <a:spcBef>
                <a:spcPts val="180"/>
              </a:spcBef>
              <a:buClr>
                <a:srgbClr val="125687"/>
              </a:buClr>
              <a:buFont typeface="Wingdings" pitchFamily="2" charset="2"/>
              <a:buChar char="§"/>
            </a:pPr>
            <a:r>
              <a:rPr lang="en-US" sz="1500" dirty="0" smtClean="0">
                <a:cs typeface="Times New Roman" pitchFamily="18" charset="0"/>
              </a:rPr>
              <a:t>Models </a:t>
            </a:r>
            <a:r>
              <a:rPr lang="en-US" sz="1500" dirty="0">
                <a:cs typeface="Times New Roman" pitchFamily="18" charset="0"/>
              </a:rPr>
              <a:t>verified via simulation, ensuring virtually </a:t>
            </a:r>
            <a:r>
              <a:rPr lang="en-US" sz="1500" dirty="0" smtClean="0">
                <a:cs typeface="Times New Roman" pitchFamily="18" charset="0"/>
              </a:rPr>
              <a:t/>
            </a:r>
            <a:br>
              <a:rPr lang="en-US" sz="1500" dirty="0" smtClean="0">
                <a:cs typeface="Times New Roman" pitchFamily="18" charset="0"/>
              </a:rPr>
            </a:br>
            <a:r>
              <a:rPr lang="en-US" sz="1500" dirty="0" smtClean="0">
                <a:cs typeface="Times New Roman" pitchFamily="18" charset="0"/>
              </a:rPr>
              <a:t>bug-free </a:t>
            </a:r>
            <a:r>
              <a:rPr lang="en-US" sz="1500" dirty="0">
                <a:cs typeface="Times New Roman" pitchFamily="18" charset="0"/>
              </a:rPr>
              <a:t>code </a:t>
            </a:r>
            <a:endParaRPr lang="en-US" sz="1500" dirty="0" smtClean="0">
              <a:cs typeface="Times New Roman" pitchFamily="18" charset="0"/>
            </a:endParaRPr>
          </a:p>
          <a:p>
            <a:pPr marL="339725" lvl="1" indent="-225425">
              <a:spcBef>
                <a:spcPts val="180"/>
              </a:spcBef>
              <a:buClr>
                <a:srgbClr val="125687"/>
              </a:buClr>
              <a:buFont typeface="Wingdings" pitchFamily="2" charset="2"/>
              <a:buChar char="§"/>
            </a:pPr>
            <a:r>
              <a:rPr lang="en-US" sz="1500" dirty="0" smtClean="0">
                <a:cs typeface="Times New Roman" pitchFamily="18" charset="0"/>
              </a:rPr>
              <a:t>Key </a:t>
            </a:r>
            <a:r>
              <a:rPr lang="en-US" sz="1500" dirty="0">
                <a:cs typeface="Times New Roman" pitchFamily="18" charset="0"/>
              </a:rPr>
              <a:t>SOI-1 certification milestone achieved</a:t>
            </a:r>
          </a:p>
        </p:txBody>
      </p:sp>
      <p:sp>
        <p:nvSpPr>
          <p:cNvPr id="55300" name="Rectangle 17"/>
          <p:cNvSpPr>
            <a:spLocks noChangeArrowheads="1"/>
          </p:cNvSpPr>
          <p:nvPr/>
        </p:nvSpPr>
        <p:spPr bwMode="auto">
          <a:xfrm>
            <a:off x="381000" y="1905000"/>
            <a:ext cx="8005762" cy="4116388"/>
          </a:xfrm>
          <a:prstGeom prst="rect">
            <a:avLst/>
          </a:prstGeom>
          <a:noFill/>
          <a:ln w="28575">
            <a:solidFill>
              <a:schemeClr val="tx2"/>
            </a:solidFill>
            <a:miter lim="800000"/>
            <a:headEnd/>
            <a:tailEnd/>
          </a:ln>
        </p:spPr>
        <p:txBody>
          <a:bodyPr wrap="none" anchor="ctr"/>
          <a:lstStyle/>
          <a:p>
            <a:endParaRPr lang="en-US"/>
          </a:p>
        </p:txBody>
      </p:sp>
      <p:sp>
        <p:nvSpPr>
          <p:cNvPr id="217106" name="Rectangle 18"/>
          <p:cNvSpPr>
            <a:spLocks noChangeArrowheads="1"/>
          </p:cNvSpPr>
          <p:nvPr/>
        </p:nvSpPr>
        <p:spPr bwMode="auto">
          <a:xfrm>
            <a:off x="5486399" y="3505200"/>
            <a:ext cx="3352801" cy="2667000"/>
          </a:xfrm>
          <a:prstGeom prst="rect">
            <a:avLst/>
          </a:prstGeom>
          <a:gradFill rotWithShape="1">
            <a:gsLst>
              <a:gs pos="0">
                <a:srgbClr val="AEC7E2"/>
              </a:gs>
              <a:gs pos="50000">
                <a:srgbClr val="AEC7E2">
                  <a:gamma/>
                  <a:tint val="0"/>
                  <a:invGamma/>
                </a:srgbClr>
              </a:gs>
              <a:gs pos="100000">
                <a:srgbClr val="AEC7E2"/>
              </a:gs>
            </a:gsLst>
            <a:lin ang="2700000" scaled="1"/>
          </a:gradFill>
          <a:ln w="19050">
            <a:solidFill>
              <a:schemeClr val="tx2"/>
            </a:solidFill>
            <a:miter lim="800000"/>
            <a:headEnd/>
            <a:tailEnd/>
          </a:ln>
          <a:effectLst>
            <a:outerShdw dist="35921" dir="2700000" algn="ctr" rotWithShape="0">
              <a:schemeClr val="bg2">
                <a:alpha val="50000"/>
              </a:schemeClr>
            </a:outerShdw>
          </a:effectLst>
        </p:spPr>
        <p:txBody>
          <a:bodyPr lIns="182880" tIns="0" rIns="182880" bIns="0" anchor="ctr"/>
          <a:lstStyle/>
          <a:p>
            <a:pPr>
              <a:lnSpc>
                <a:spcPct val="130000"/>
              </a:lnSpc>
              <a:defRPr/>
            </a:pPr>
            <a:r>
              <a:rPr lang="en-US" sz="1400" b="1" dirty="0" smtClean="0">
                <a:solidFill>
                  <a:schemeClr val="tx2"/>
                </a:solidFill>
                <a:ea typeface="Arial Unicode MS" pitchFamily="34" charset="-128"/>
                <a:cs typeface="Arial Unicode MS" pitchFamily="34" charset="-128"/>
              </a:rPr>
              <a:t>“Model-Based </a:t>
            </a:r>
            <a:r>
              <a:rPr lang="en-US" sz="1400" b="1" dirty="0">
                <a:solidFill>
                  <a:schemeClr val="tx2"/>
                </a:solidFill>
                <a:ea typeface="Arial Unicode MS" pitchFamily="34" charset="-128"/>
                <a:cs typeface="Arial Unicode MS" pitchFamily="34" charset="-128"/>
              </a:rPr>
              <a:t>Design enabled us to streamline the certification process by tracking requirements, verifying the design using simulation, and maintaining the system model as the single source of truth throughout development</a:t>
            </a:r>
            <a:r>
              <a:rPr lang="en-US" sz="1400" b="1" dirty="0" smtClean="0">
                <a:solidFill>
                  <a:schemeClr val="tx2"/>
                </a:solidFill>
                <a:ea typeface="Arial Unicode MS" pitchFamily="34" charset="-128"/>
                <a:cs typeface="Arial Unicode MS" pitchFamily="34" charset="-128"/>
              </a:rPr>
              <a:t>.”</a:t>
            </a:r>
            <a:endParaRPr lang="en-US" sz="1400" b="1" dirty="0">
              <a:solidFill>
                <a:schemeClr val="tx2"/>
              </a:solidFill>
              <a:ea typeface="Arial Unicode MS" pitchFamily="34" charset="-128"/>
              <a:cs typeface="Arial Unicode MS" pitchFamily="34" charset="-128"/>
            </a:endParaRPr>
          </a:p>
          <a:p>
            <a:pPr algn="r">
              <a:lnSpc>
                <a:spcPct val="114000"/>
              </a:lnSpc>
              <a:spcBef>
                <a:spcPts val="360"/>
              </a:spcBef>
              <a:defRPr/>
            </a:pPr>
            <a:r>
              <a:rPr lang="en-US" sz="1200" b="1" dirty="0" smtClean="0">
                <a:solidFill>
                  <a:schemeClr val="tx2"/>
                </a:solidFill>
                <a:ea typeface="Arial Unicode MS" pitchFamily="34" charset="-128"/>
                <a:cs typeface="Arial Unicode MS" pitchFamily="34" charset="-128"/>
              </a:rPr>
              <a:t>Jan </a:t>
            </a:r>
            <a:r>
              <a:rPr lang="en-US" sz="1200" b="1" dirty="0" err="1">
                <a:solidFill>
                  <a:schemeClr val="tx2"/>
                </a:solidFill>
                <a:ea typeface="Arial Unicode MS" pitchFamily="34" charset="-128"/>
                <a:cs typeface="Arial Unicode MS" pitchFamily="34" charset="-128"/>
              </a:rPr>
              <a:t>D'Espallier</a:t>
            </a:r>
            <a:r>
              <a:rPr lang="en-US" sz="1200" b="1" dirty="0" smtClean="0">
                <a:solidFill>
                  <a:schemeClr val="tx2"/>
                </a:solidFill>
                <a:ea typeface="Arial Unicode MS" pitchFamily="34" charset="-128"/>
                <a:cs typeface="Arial Unicode MS" pitchFamily="34" charset="-128"/>
              </a:rPr>
              <a:t/>
            </a:r>
            <a:br>
              <a:rPr lang="en-US" sz="1200" b="1" dirty="0" smtClean="0">
                <a:solidFill>
                  <a:schemeClr val="tx2"/>
                </a:solidFill>
                <a:ea typeface="Arial Unicode MS" pitchFamily="34" charset="-128"/>
                <a:cs typeface="Arial Unicode MS" pitchFamily="34" charset="-128"/>
              </a:rPr>
            </a:br>
            <a:r>
              <a:rPr lang="en-US" sz="1200" b="1" dirty="0" smtClean="0">
                <a:solidFill>
                  <a:schemeClr val="tx2"/>
                </a:solidFill>
                <a:ea typeface="Arial Unicode MS" pitchFamily="34" charset="-128"/>
                <a:cs typeface="Arial Unicode MS" pitchFamily="34" charset="-128"/>
              </a:rPr>
              <a:t>Septentrio</a:t>
            </a:r>
            <a:endParaRPr lang="en-US" sz="1200" b="1" dirty="0">
              <a:solidFill>
                <a:schemeClr val="tx2"/>
              </a:solidFill>
              <a:ea typeface="Arial Unicode MS" pitchFamily="34" charset="-128"/>
              <a:cs typeface="Arial Unicode MS" pitchFamily="34" charset="-128"/>
            </a:endParaRPr>
          </a:p>
        </p:txBody>
      </p:sp>
      <p:sp>
        <p:nvSpPr>
          <p:cNvPr id="55302" name="Text Box 37"/>
          <p:cNvSpPr txBox="1">
            <a:spLocks noChangeArrowheads="1"/>
          </p:cNvSpPr>
          <p:nvPr/>
        </p:nvSpPr>
        <p:spPr bwMode="auto">
          <a:xfrm>
            <a:off x="270663" y="6284912"/>
            <a:ext cx="1270000" cy="246221"/>
          </a:xfrm>
          <a:prstGeom prst="rect">
            <a:avLst/>
          </a:prstGeom>
          <a:noFill/>
          <a:ln w="9525">
            <a:noFill/>
            <a:miter lim="800000"/>
            <a:headEnd/>
            <a:tailEnd/>
          </a:ln>
        </p:spPr>
        <p:txBody>
          <a:bodyPr>
            <a:spAutoFit/>
          </a:bodyPr>
          <a:lstStyle/>
          <a:p>
            <a:r>
              <a:rPr lang="en-US" sz="1000" dirty="0" smtClean="0">
                <a:hlinkClick r:id="rId3"/>
              </a:rPr>
              <a:t>Link to article</a:t>
            </a:r>
            <a:endParaRPr lang="en-US" sz="1000" dirty="0"/>
          </a:p>
        </p:txBody>
      </p:sp>
      <p:grpSp>
        <p:nvGrpSpPr>
          <p:cNvPr id="4" name="Group 3"/>
          <p:cNvGrpSpPr/>
          <p:nvPr/>
        </p:nvGrpSpPr>
        <p:grpSpPr>
          <a:xfrm>
            <a:off x="5952510" y="617268"/>
            <a:ext cx="2886691" cy="2446174"/>
            <a:chOff x="5952510" y="617268"/>
            <a:chExt cx="2886691" cy="2446174"/>
          </a:xfrm>
        </p:grpSpPr>
        <p:sp>
          <p:nvSpPr>
            <p:cNvPr id="55304" name="Text Box 22"/>
            <p:cNvSpPr txBox="1">
              <a:spLocks noChangeArrowheads="1"/>
            </p:cNvSpPr>
            <p:nvPr/>
          </p:nvSpPr>
          <p:spPr bwMode="auto">
            <a:xfrm>
              <a:off x="5952510" y="2817221"/>
              <a:ext cx="2886691" cy="246221"/>
            </a:xfrm>
            <a:prstGeom prst="rect">
              <a:avLst/>
            </a:prstGeom>
            <a:solidFill>
              <a:schemeClr val="bg1"/>
            </a:solidFill>
            <a:ln w="9525">
              <a:noFill/>
              <a:miter lim="800000"/>
              <a:headEnd/>
              <a:tailEnd/>
            </a:ln>
          </p:spPr>
          <p:txBody>
            <a:bodyPr wrap="square" lIns="0" tIns="91440" rIns="0" bIns="0">
              <a:spAutoFit/>
            </a:bodyPr>
            <a:lstStyle/>
            <a:p>
              <a:r>
                <a:rPr lang="en-US" sz="1000" b="1" dirty="0">
                  <a:solidFill>
                    <a:srgbClr val="125687"/>
                  </a:solidFill>
                </a:rPr>
                <a:t>Simulink model of part of the AiRx2 </a:t>
              </a:r>
              <a:r>
                <a:rPr lang="en-US" sz="1000" b="1" dirty="0" smtClean="0">
                  <a:solidFill>
                    <a:srgbClr val="125687"/>
                  </a:solidFill>
                </a:rPr>
                <a:t>system.</a:t>
              </a:r>
              <a:endParaRPr lang="en-US" sz="1000" b="1" dirty="0">
                <a:solidFill>
                  <a:schemeClr val="tx2"/>
                </a:solidFill>
              </a:endParaRPr>
            </a:p>
          </p:txBody>
        </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52510" y="617268"/>
              <a:ext cx="2886690" cy="2202132"/>
            </a:xfrm>
            <a:prstGeom prst="rect">
              <a:avLst/>
            </a:prstGeom>
            <a:noFill/>
            <a:ln w="12700">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2" name="TextBox 1"/>
          <p:cNvSpPr txBox="1"/>
          <p:nvPr/>
        </p:nvSpPr>
        <p:spPr>
          <a:xfrm>
            <a:off x="3810000" y="133290"/>
            <a:ext cx="2948243" cy="400110"/>
          </a:xfrm>
          <a:prstGeom prst="rect">
            <a:avLst/>
          </a:prstGeom>
          <a:solidFill>
            <a:schemeClr val="bg2"/>
          </a:solidFill>
          <a:ln>
            <a:solidFill>
              <a:srgbClr val="FF0000"/>
            </a:solidFill>
          </a:ln>
        </p:spPr>
        <p:txBody>
          <a:bodyPr wrap="none" rtlCol="0">
            <a:spAutoFit/>
          </a:bodyPr>
          <a:lstStyle/>
          <a:p>
            <a:r>
              <a:rPr lang="en-US" sz="2000" dirty="0" smtClean="0">
                <a:latin typeface="Arial" pitchFamily="34" charset="0"/>
                <a:cs typeface="Arial" pitchFamily="34" charset="0"/>
              </a:rPr>
              <a:t>Belgium – October 2013</a:t>
            </a:r>
            <a:endParaRPr lang="en-US" sz="2000" dirty="0">
              <a:latin typeface="Arial" pitchFamily="34" charset="0"/>
              <a:cs typeface="Arial" pitchFamily="34" charset="0"/>
            </a:endParaRPr>
          </a:p>
        </p:txBody>
      </p:sp>
    </p:spTree>
    <p:extLst>
      <p:ext uri="{BB962C8B-B14F-4D97-AF65-F5344CB8AC3E}">
        <p14:creationId xmlns:p14="http://schemas.microsoft.com/office/powerpoint/2010/main" val="3278287113"/>
      </p:ext>
    </p:extLst>
  </p:cSld>
  <p:clrMapOvr>
    <a:masterClrMapping/>
  </p:clrMapOvr>
  <p:transition/>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9195956" cy="68580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02995662"/>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Picture 2" descr="TMW-logoMembran_4C-blue"/>
          <p:cNvPicPr>
            <a:picLocks noChangeAspect="1" noChangeArrowheads="1"/>
          </p:cNvPicPr>
          <p:nvPr/>
        </p:nvPicPr>
        <p:blipFill>
          <a:blip r:embed="rId3" cstate="print">
            <a:lum bright="44000" contrast="-52000"/>
          </a:blip>
          <a:srcRect/>
          <a:stretch>
            <a:fillRect/>
          </a:stretch>
        </p:blipFill>
        <p:spPr bwMode="auto">
          <a:xfrm>
            <a:off x="2411413" y="2074863"/>
            <a:ext cx="3529012" cy="3441700"/>
          </a:xfrm>
          <a:prstGeom prst="rect">
            <a:avLst/>
          </a:prstGeom>
          <a:noFill/>
          <a:ln w="9525">
            <a:noFill/>
            <a:miter lim="800000"/>
            <a:headEnd/>
            <a:tailEnd/>
          </a:ln>
        </p:spPr>
      </p:pic>
      <p:sp>
        <p:nvSpPr>
          <p:cNvPr id="33795" name="Rectangle 3"/>
          <p:cNvSpPr>
            <a:spLocks noGrp="1" noChangeArrowheads="1"/>
          </p:cNvSpPr>
          <p:nvPr>
            <p:ph type="title"/>
          </p:nvPr>
        </p:nvSpPr>
        <p:spPr/>
        <p:txBody>
          <a:bodyPr/>
          <a:lstStyle/>
          <a:p>
            <a:r>
              <a:rPr lang="en-US" smtClean="0"/>
              <a:t>The MathWorks</a:t>
            </a:r>
          </a:p>
        </p:txBody>
      </p:sp>
      <p:sp>
        <p:nvSpPr>
          <p:cNvPr id="6148" name="Rectangle 4"/>
          <p:cNvSpPr>
            <a:spLocks noGrp="1" noChangeArrowheads="1"/>
          </p:cNvSpPr>
          <p:nvPr>
            <p:ph type="body" idx="1"/>
          </p:nvPr>
        </p:nvSpPr>
        <p:spPr>
          <a:xfrm>
            <a:off x="603250" y="2778125"/>
            <a:ext cx="8362950" cy="1939925"/>
          </a:xfrm>
        </p:spPr>
        <p:txBody>
          <a:bodyPr/>
          <a:lstStyle/>
          <a:p>
            <a:pPr marL="0" indent="0" algn="ctr">
              <a:buFont typeface="Wingdings" pitchFamily="2" charset="2"/>
              <a:buNone/>
            </a:pPr>
            <a:r>
              <a:rPr lang="en-US" sz="1200" b="1" smtClean="0"/>
              <a:t>Change the world by</a:t>
            </a:r>
          </a:p>
          <a:p>
            <a:pPr marL="0" indent="0" algn="ctr">
              <a:buFont typeface="Wingdings" pitchFamily="2" charset="2"/>
              <a:buNone/>
            </a:pPr>
            <a:r>
              <a:rPr lang="en-US" sz="3200" b="1" smtClean="0"/>
              <a:t>Accelerating the pace</a:t>
            </a:r>
          </a:p>
          <a:p>
            <a:pPr marL="0" indent="0" algn="ctr">
              <a:buFont typeface="Wingdings" pitchFamily="2" charset="2"/>
              <a:buNone/>
            </a:pPr>
            <a:r>
              <a:rPr lang="en-US" sz="1200" b="1" smtClean="0"/>
              <a:t>of discovery, innovation, development, and learning</a:t>
            </a:r>
            <a:endParaRPr lang="en-US" b="1" smtClean="0"/>
          </a:p>
          <a:p>
            <a:pPr marL="0" indent="0" algn="ctr">
              <a:buFont typeface="Wingdings" pitchFamily="2" charset="2"/>
              <a:buNone/>
            </a:pPr>
            <a:r>
              <a:rPr lang="en-US" sz="3200" b="1" smtClean="0"/>
              <a:t>in engineering and science</a:t>
            </a:r>
          </a:p>
        </p:txBody>
      </p:sp>
    </p:spTree>
    <p:extLst>
      <p:ext uri="{BB962C8B-B14F-4D97-AF65-F5344CB8AC3E}">
        <p14:creationId xmlns:p14="http://schemas.microsoft.com/office/powerpoint/2010/main" val="3205408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148">
                                            <p:txEl>
                                              <p:pRg st="0" end="0"/>
                                            </p:txEl>
                                          </p:spTgt>
                                        </p:tgtEl>
                                        <p:attrNameLst>
                                          <p:attrName>style.visibility</p:attrName>
                                        </p:attrNameLst>
                                      </p:cBhvr>
                                      <p:to>
                                        <p:strVal val="visible"/>
                                      </p:to>
                                    </p:set>
                                    <p:animEffect transition="in" filter="fade">
                                      <p:cBhvr>
                                        <p:cTn id="7" dur="2000"/>
                                        <p:tgtEl>
                                          <p:spTgt spid="6148">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148">
                                            <p:txEl>
                                              <p:pRg st="1" end="1"/>
                                            </p:txEl>
                                          </p:spTgt>
                                        </p:tgtEl>
                                        <p:attrNameLst>
                                          <p:attrName>style.visibility</p:attrName>
                                        </p:attrNameLst>
                                      </p:cBhvr>
                                      <p:to>
                                        <p:strVal val="visible"/>
                                      </p:to>
                                    </p:set>
                                    <p:animEffect transition="in" filter="fade">
                                      <p:cBhvr>
                                        <p:cTn id="10" dur="2000"/>
                                        <p:tgtEl>
                                          <p:spTgt spid="6148">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148">
                                            <p:txEl>
                                              <p:pRg st="2" end="2"/>
                                            </p:txEl>
                                          </p:spTgt>
                                        </p:tgtEl>
                                        <p:attrNameLst>
                                          <p:attrName>style.visibility</p:attrName>
                                        </p:attrNameLst>
                                      </p:cBhvr>
                                      <p:to>
                                        <p:strVal val="visible"/>
                                      </p:to>
                                    </p:set>
                                    <p:animEffect transition="in" filter="fade">
                                      <p:cBhvr>
                                        <p:cTn id="13" dur="2000"/>
                                        <p:tgtEl>
                                          <p:spTgt spid="6148">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148">
                                            <p:txEl>
                                              <p:pRg st="3" end="3"/>
                                            </p:txEl>
                                          </p:spTgt>
                                        </p:tgtEl>
                                        <p:attrNameLst>
                                          <p:attrName>style.visibility</p:attrName>
                                        </p:attrNameLst>
                                      </p:cBhvr>
                                      <p:to>
                                        <p:strVal val="visible"/>
                                      </p:to>
                                    </p:set>
                                    <p:animEffect transition="in" filter="fade">
                                      <p:cBhvr>
                                        <p:cTn id="16" dur="2000"/>
                                        <p:tgtEl>
                                          <p:spTgt spid="6148">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8" grpId="0" build="allAtOnce"/>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ARP4754A</a:t>
            </a:r>
            <a:br>
              <a:rPr lang="en-US" dirty="0" smtClean="0"/>
            </a:br>
            <a:r>
              <a:rPr lang="en-US" dirty="0" smtClean="0"/>
              <a:t>Recommends use of System Models </a:t>
            </a:r>
            <a:endParaRPr lang="en-US" dirty="0"/>
          </a:p>
        </p:txBody>
      </p:sp>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1924050"/>
            <a:ext cx="6022394" cy="443865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ight Arrow 2"/>
          <p:cNvSpPr/>
          <p:nvPr/>
        </p:nvSpPr>
        <p:spPr>
          <a:xfrm>
            <a:off x="685800" y="4987160"/>
            <a:ext cx="990600" cy="533400"/>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latin typeface="Arial" pitchFamily="34" charset="0"/>
              <a:cs typeface="Arial" pitchFamily="34" charset="0"/>
            </a:endParaRPr>
          </a:p>
        </p:txBody>
      </p:sp>
    </p:spTree>
    <p:extLst>
      <p:ext uri="{BB962C8B-B14F-4D97-AF65-F5344CB8AC3E}">
        <p14:creationId xmlns:p14="http://schemas.microsoft.com/office/powerpoint/2010/main" val="101985646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457200"/>
            <a:ext cx="8402479" cy="990600"/>
          </a:xfrm>
        </p:spPr>
        <p:txBody>
          <a:bodyPr/>
          <a:lstStyle/>
          <a:p>
            <a:r>
              <a:rPr lang="en-US" dirty="0" smtClean="0"/>
              <a:t>ARP4754A</a:t>
            </a:r>
            <a:br>
              <a:rPr lang="en-US" dirty="0" smtClean="0"/>
            </a:br>
            <a:r>
              <a:rPr lang="en-US" dirty="0" smtClean="0"/>
              <a:t>Recommends use of good system </a:t>
            </a:r>
            <a:r>
              <a:rPr lang="en-US" dirty="0"/>
              <a:t>m</a:t>
            </a:r>
            <a:r>
              <a:rPr lang="en-US" dirty="0" smtClean="0"/>
              <a:t>odels that represent the actual system and its environment</a:t>
            </a:r>
            <a:br>
              <a:rPr lang="en-US" dirty="0" smtClean="0"/>
            </a:br>
            <a:r>
              <a:rPr lang="en-US" dirty="0" smtClean="0"/>
              <a:t> </a:t>
            </a:r>
            <a:endParaRPr lang="en-US" dirty="0"/>
          </a:p>
        </p:txBody>
      </p:sp>
      <p:pic>
        <p:nvPicPr>
          <p:cNvPr id="15365"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0998" y="2133600"/>
            <a:ext cx="8478681" cy="286702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ounded Rectangle 3"/>
          <p:cNvSpPr/>
          <p:nvPr/>
        </p:nvSpPr>
        <p:spPr>
          <a:xfrm>
            <a:off x="228600" y="4038600"/>
            <a:ext cx="8763000" cy="106680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latin typeface="Arial" pitchFamily="34" charset="0"/>
              <a:cs typeface="Arial" pitchFamily="34" charset="0"/>
            </a:endParaRPr>
          </a:p>
        </p:txBody>
      </p:sp>
    </p:spTree>
    <p:extLst>
      <p:ext uri="{BB962C8B-B14F-4D97-AF65-F5344CB8AC3E}">
        <p14:creationId xmlns:p14="http://schemas.microsoft.com/office/powerpoint/2010/main" val="141439076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Rectangle 2"/>
          <p:cNvSpPr>
            <a:spLocks noGrp="1" noChangeArrowheads="1"/>
          </p:cNvSpPr>
          <p:nvPr>
            <p:ph type="title"/>
          </p:nvPr>
        </p:nvSpPr>
        <p:spPr/>
        <p:txBody>
          <a:bodyPr anchor="t"/>
          <a:lstStyle/>
          <a:p>
            <a:pPr eaLnBrk="1" hangingPunct="1"/>
            <a:r>
              <a:rPr lang="en-US" smtClean="0">
                <a:effectLst/>
                <a:latin typeface="Arial" charset="0"/>
                <a:cs typeface="Arial" charset="0"/>
              </a:rPr>
              <a:t>Embedded System Development</a:t>
            </a:r>
          </a:p>
        </p:txBody>
      </p:sp>
      <p:grpSp>
        <p:nvGrpSpPr>
          <p:cNvPr id="4" name="Group 3"/>
          <p:cNvGrpSpPr>
            <a:grpSpLocks/>
          </p:cNvGrpSpPr>
          <p:nvPr/>
        </p:nvGrpSpPr>
        <p:grpSpPr bwMode="auto">
          <a:xfrm>
            <a:off x="2667000" y="1905000"/>
            <a:ext cx="3206750" cy="2324100"/>
            <a:chOff x="2343150" y="2324100"/>
            <a:chExt cx="3206750" cy="2324100"/>
          </a:xfrm>
        </p:grpSpPr>
        <p:sp>
          <p:nvSpPr>
            <p:cNvPr id="13349" name="Rectangle 3"/>
            <p:cNvSpPr>
              <a:spLocks noChangeArrowheads="1"/>
            </p:cNvSpPr>
            <p:nvPr/>
          </p:nvSpPr>
          <p:spPr bwMode="auto">
            <a:xfrm>
              <a:off x="3343275" y="2324100"/>
              <a:ext cx="1828800" cy="914400"/>
            </a:xfrm>
            <a:prstGeom prst="rect">
              <a:avLst/>
            </a:prstGeom>
            <a:noFill/>
            <a:ln w="9525">
              <a:solidFill>
                <a:schemeClr val="tx1"/>
              </a:solidFill>
              <a:miter lim="800000"/>
              <a:headEnd/>
              <a:tailEnd/>
            </a:ln>
          </p:spPr>
          <p:txBody>
            <a:bodyPr wrap="none" anchor="ctr"/>
            <a:lstStyle/>
            <a:p>
              <a:pPr eaLnBrk="0" hangingPunct="0"/>
              <a:endParaRPr lang="en-GB" sz="1000"/>
            </a:p>
          </p:txBody>
        </p:sp>
        <p:sp>
          <p:nvSpPr>
            <p:cNvPr id="13350" name="Rectangle 4"/>
            <p:cNvSpPr>
              <a:spLocks noChangeArrowheads="1"/>
            </p:cNvSpPr>
            <p:nvPr/>
          </p:nvSpPr>
          <p:spPr bwMode="auto">
            <a:xfrm>
              <a:off x="3343275" y="3733800"/>
              <a:ext cx="1828800" cy="914400"/>
            </a:xfrm>
            <a:prstGeom prst="rect">
              <a:avLst/>
            </a:prstGeom>
            <a:noFill/>
            <a:ln w="9525">
              <a:solidFill>
                <a:schemeClr val="tx1"/>
              </a:solidFill>
              <a:miter lim="800000"/>
              <a:headEnd/>
              <a:tailEnd/>
            </a:ln>
          </p:spPr>
          <p:txBody>
            <a:bodyPr wrap="none" anchor="ctr"/>
            <a:lstStyle/>
            <a:p>
              <a:pPr eaLnBrk="0" hangingPunct="0"/>
              <a:endParaRPr lang="en-GB" sz="1000"/>
            </a:p>
          </p:txBody>
        </p:sp>
        <p:sp>
          <p:nvSpPr>
            <p:cNvPr id="13351" name="Freeform 5"/>
            <p:cNvSpPr>
              <a:spLocks/>
            </p:cNvSpPr>
            <p:nvPr/>
          </p:nvSpPr>
          <p:spPr bwMode="auto">
            <a:xfrm>
              <a:off x="5172075" y="2762250"/>
              <a:ext cx="377825" cy="1447800"/>
            </a:xfrm>
            <a:custGeom>
              <a:avLst/>
              <a:gdLst>
                <a:gd name="T0" fmla="*/ 0 w 480"/>
                <a:gd name="T1" fmla="*/ 0 h 912"/>
                <a:gd name="T2" fmla="*/ 2147483647 w 480"/>
                <a:gd name="T3" fmla="*/ 0 h 912"/>
                <a:gd name="T4" fmla="*/ 2147483647 w 480"/>
                <a:gd name="T5" fmla="*/ 2147483647 h 912"/>
                <a:gd name="T6" fmla="*/ 0 w 480"/>
                <a:gd name="T7" fmla="*/ 2147483647 h 912"/>
                <a:gd name="T8" fmla="*/ 0 60000 65536"/>
                <a:gd name="T9" fmla="*/ 0 60000 65536"/>
                <a:gd name="T10" fmla="*/ 0 60000 65536"/>
                <a:gd name="T11" fmla="*/ 0 60000 65536"/>
                <a:gd name="T12" fmla="*/ 0 w 480"/>
                <a:gd name="T13" fmla="*/ 0 h 912"/>
                <a:gd name="T14" fmla="*/ 480 w 480"/>
                <a:gd name="T15" fmla="*/ 912 h 912"/>
              </a:gdLst>
              <a:ahLst/>
              <a:cxnLst>
                <a:cxn ang="T8">
                  <a:pos x="T0" y="T1"/>
                </a:cxn>
                <a:cxn ang="T9">
                  <a:pos x="T2" y="T3"/>
                </a:cxn>
                <a:cxn ang="T10">
                  <a:pos x="T4" y="T5"/>
                </a:cxn>
                <a:cxn ang="T11">
                  <a:pos x="T6" y="T7"/>
                </a:cxn>
              </a:cxnLst>
              <a:rect l="T12" t="T13" r="T14" b="T15"/>
              <a:pathLst>
                <a:path w="480" h="912">
                  <a:moveTo>
                    <a:pt x="0" y="0"/>
                  </a:moveTo>
                  <a:lnTo>
                    <a:pt x="480" y="0"/>
                  </a:lnTo>
                  <a:lnTo>
                    <a:pt x="480" y="912"/>
                  </a:lnTo>
                  <a:lnTo>
                    <a:pt x="0" y="912"/>
                  </a:lnTo>
                </a:path>
              </a:pathLst>
            </a:custGeom>
            <a:noFill/>
            <a:ln w="9525">
              <a:solidFill>
                <a:schemeClr val="tx1"/>
              </a:solidFill>
              <a:round/>
              <a:headEnd/>
              <a:tailEnd type="arrow" w="lg" len="lg"/>
            </a:ln>
          </p:spPr>
          <p:txBody>
            <a:bodyPr/>
            <a:lstStyle/>
            <a:p>
              <a:endParaRPr lang="en-US"/>
            </a:p>
          </p:txBody>
        </p:sp>
        <p:sp>
          <p:nvSpPr>
            <p:cNvPr id="13352" name="Text Box 6"/>
            <p:cNvSpPr txBox="1">
              <a:spLocks noChangeArrowheads="1"/>
            </p:cNvSpPr>
            <p:nvPr/>
          </p:nvSpPr>
          <p:spPr bwMode="auto">
            <a:xfrm>
              <a:off x="3562350" y="2438400"/>
              <a:ext cx="1466850" cy="641350"/>
            </a:xfrm>
            <a:prstGeom prst="rect">
              <a:avLst/>
            </a:prstGeom>
            <a:noFill/>
            <a:ln w="9525">
              <a:noFill/>
              <a:miter lim="800000"/>
              <a:headEnd/>
              <a:tailEnd type="none" w="lg" len="lg"/>
            </a:ln>
          </p:spPr>
          <p:txBody>
            <a:bodyPr wrap="none">
              <a:spAutoFit/>
            </a:bodyPr>
            <a:lstStyle/>
            <a:p>
              <a:pPr eaLnBrk="0" hangingPunct="0"/>
              <a:r>
                <a:rPr lang="en-US"/>
                <a:t>Plant</a:t>
              </a:r>
            </a:p>
            <a:p>
              <a:pPr eaLnBrk="0" hangingPunct="0"/>
              <a:r>
                <a:rPr lang="en-US"/>
                <a:t>Environment</a:t>
              </a:r>
            </a:p>
          </p:txBody>
        </p:sp>
        <p:sp>
          <p:nvSpPr>
            <p:cNvPr id="13353" name="Text Box 7"/>
            <p:cNvSpPr txBox="1">
              <a:spLocks noChangeArrowheads="1"/>
            </p:cNvSpPr>
            <p:nvPr/>
          </p:nvSpPr>
          <p:spPr bwMode="auto">
            <a:xfrm>
              <a:off x="3511550" y="3886200"/>
              <a:ext cx="1301750" cy="641350"/>
            </a:xfrm>
            <a:prstGeom prst="rect">
              <a:avLst/>
            </a:prstGeom>
            <a:noFill/>
            <a:ln w="9525">
              <a:noFill/>
              <a:miter lim="800000"/>
              <a:headEnd/>
              <a:tailEnd type="none" w="lg" len="lg"/>
            </a:ln>
          </p:spPr>
          <p:txBody>
            <a:bodyPr wrap="none">
              <a:spAutoFit/>
            </a:bodyPr>
            <a:lstStyle/>
            <a:p>
              <a:pPr eaLnBrk="0" hangingPunct="0"/>
              <a:r>
                <a:rPr lang="en-US"/>
                <a:t>Controller</a:t>
              </a:r>
            </a:p>
            <a:p>
              <a:pPr eaLnBrk="0" hangingPunct="0"/>
              <a:r>
                <a:rPr lang="en-US"/>
                <a:t>Application</a:t>
              </a:r>
            </a:p>
          </p:txBody>
        </p:sp>
        <p:sp>
          <p:nvSpPr>
            <p:cNvPr id="13354" name="Oval 8"/>
            <p:cNvSpPr>
              <a:spLocks noChangeArrowheads="1"/>
            </p:cNvSpPr>
            <p:nvPr/>
          </p:nvSpPr>
          <p:spPr bwMode="auto">
            <a:xfrm>
              <a:off x="2800350" y="2667000"/>
              <a:ext cx="228600" cy="228600"/>
            </a:xfrm>
            <a:prstGeom prst="ellipse">
              <a:avLst/>
            </a:prstGeom>
            <a:noFill/>
            <a:ln w="9525">
              <a:solidFill>
                <a:schemeClr val="tx1"/>
              </a:solidFill>
              <a:round/>
              <a:headEnd/>
              <a:tailEnd/>
            </a:ln>
          </p:spPr>
          <p:txBody>
            <a:bodyPr wrap="none" anchor="ctr"/>
            <a:lstStyle/>
            <a:p>
              <a:pPr eaLnBrk="0" hangingPunct="0"/>
              <a:endParaRPr lang="en-GB" sz="1000"/>
            </a:p>
          </p:txBody>
        </p:sp>
        <p:sp>
          <p:nvSpPr>
            <p:cNvPr id="13355" name="Line 9"/>
            <p:cNvSpPr>
              <a:spLocks noChangeShapeType="1"/>
            </p:cNvSpPr>
            <p:nvPr/>
          </p:nvSpPr>
          <p:spPr bwMode="auto">
            <a:xfrm flipH="1">
              <a:off x="2343150" y="2781300"/>
              <a:ext cx="457200" cy="0"/>
            </a:xfrm>
            <a:prstGeom prst="line">
              <a:avLst/>
            </a:prstGeom>
            <a:noFill/>
            <a:ln w="9525">
              <a:solidFill>
                <a:schemeClr val="tx1"/>
              </a:solidFill>
              <a:round/>
              <a:headEnd type="arrow" w="lg" len="lg"/>
              <a:tailEnd/>
            </a:ln>
          </p:spPr>
          <p:txBody>
            <a:bodyPr/>
            <a:lstStyle/>
            <a:p>
              <a:endParaRPr lang="en-US"/>
            </a:p>
          </p:txBody>
        </p:sp>
        <p:sp>
          <p:nvSpPr>
            <p:cNvPr id="13356" name="Line 10"/>
            <p:cNvSpPr>
              <a:spLocks noChangeShapeType="1"/>
            </p:cNvSpPr>
            <p:nvPr/>
          </p:nvSpPr>
          <p:spPr bwMode="auto">
            <a:xfrm flipH="1">
              <a:off x="3028950" y="2790825"/>
              <a:ext cx="314325" cy="0"/>
            </a:xfrm>
            <a:prstGeom prst="line">
              <a:avLst/>
            </a:prstGeom>
            <a:noFill/>
            <a:ln w="9525">
              <a:solidFill>
                <a:schemeClr val="tx1"/>
              </a:solidFill>
              <a:round/>
              <a:headEnd type="arrow" w="lg" len="lg"/>
              <a:tailEnd/>
            </a:ln>
          </p:spPr>
          <p:txBody>
            <a:bodyPr/>
            <a:lstStyle/>
            <a:p>
              <a:endParaRPr lang="en-US"/>
            </a:p>
          </p:txBody>
        </p:sp>
        <p:sp>
          <p:nvSpPr>
            <p:cNvPr id="13357" name="Freeform 11"/>
            <p:cNvSpPr>
              <a:spLocks/>
            </p:cNvSpPr>
            <p:nvPr/>
          </p:nvSpPr>
          <p:spPr bwMode="auto">
            <a:xfrm>
              <a:off x="2894013" y="2897188"/>
              <a:ext cx="449262" cy="1298575"/>
            </a:xfrm>
            <a:custGeom>
              <a:avLst/>
              <a:gdLst>
                <a:gd name="T0" fmla="*/ 2147483647 w 624"/>
                <a:gd name="T1" fmla="*/ 2147483647 h 816"/>
                <a:gd name="T2" fmla="*/ 0 w 624"/>
                <a:gd name="T3" fmla="*/ 2147483647 h 816"/>
                <a:gd name="T4" fmla="*/ 0 w 624"/>
                <a:gd name="T5" fmla="*/ 0 h 816"/>
                <a:gd name="T6" fmla="*/ 0 60000 65536"/>
                <a:gd name="T7" fmla="*/ 0 60000 65536"/>
                <a:gd name="T8" fmla="*/ 0 60000 65536"/>
                <a:gd name="T9" fmla="*/ 0 w 624"/>
                <a:gd name="T10" fmla="*/ 0 h 816"/>
                <a:gd name="T11" fmla="*/ 624 w 624"/>
                <a:gd name="T12" fmla="*/ 816 h 816"/>
              </a:gdLst>
              <a:ahLst/>
              <a:cxnLst>
                <a:cxn ang="T6">
                  <a:pos x="T0" y="T1"/>
                </a:cxn>
                <a:cxn ang="T7">
                  <a:pos x="T2" y="T3"/>
                </a:cxn>
                <a:cxn ang="T8">
                  <a:pos x="T4" y="T5"/>
                </a:cxn>
              </a:cxnLst>
              <a:rect l="T9" t="T10" r="T11" b="T12"/>
              <a:pathLst>
                <a:path w="624" h="816">
                  <a:moveTo>
                    <a:pt x="624" y="816"/>
                  </a:moveTo>
                  <a:lnTo>
                    <a:pt x="0" y="816"/>
                  </a:lnTo>
                  <a:lnTo>
                    <a:pt x="0" y="0"/>
                  </a:lnTo>
                </a:path>
              </a:pathLst>
            </a:custGeom>
            <a:noFill/>
            <a:ln w="9525">
              <a:solidFill>
                <a:schemeClr val="tx1"/>
              </a:solidFill>
              <a:round/>
              <a:headEnd/>
              <a:tailEnd type="arrow" w="lg" len="lg"/>
            </a:ln>
          </p:spPr>
          <p:txBody>
            <a:bodyPr/>
            <a:lstStyle/>
            <a:p>
              <a:endParaRPr lang="en-US"/>
            </a:p>
          </p:txBody>
        </p:sp>
        <p:sp>
          <p:nvSpPr>
            <p:cNvPr id="13358" name="Text Box 12"/>
            <p:cNvSpPr txBox="1">
              <a:spLocks noChangeArrowheads="1"/>
            </p:cNvSpPr>
            <p:nvPr/>
          </p:nvSpPr>
          <p:spPr bwMode="auto">
            <a:xfrm>
              <a:off x="2482850" y="2482850"/>
              <a:ext cx="317500" cy="366713"/>
            </a:xfrm>
            <a:prstGeom prst="rect">
              <a:avLst/>
            </a:prstGeom>
            <a:noFill/>
            <a:ln w="9525">
              <a:noFill/>
              <a:miter lim="800000"/>
              <a:headEnd/>
              <a:tailEnd type="none" w="lg" len="lg"/>
            </a:ln>
          </p:spPr>
          <p:txBody>
            <a:bodyPr wrap="none">
              <a:spAutoFit/>
            </a:bodyPr>
            <a:lstStyle/>
            <a:p>
              <a:pPr eaLnBrk="0" hangingPunct="0"/>
              <a:r>
                <a:rPr lang="en-US"/>
                <a:t>+</a:t>
              </a:r>
            </a:p>
          </p:txBody>
        </p:sp>
        <p:sp>
          <p:nvSpPr>
            <p:cNvPr id="13359" name="Text Box 13"/>
            <p:cNvSpPr txBox="1">
              <a:spLocks noChangeArrowheads="1"/>
            </p:cNvSpPr>
            <p:nvPr/>
          </p:nvSpPr>
          <p:spPr bwMode="auto">
            <a:xfrm>
              <a:off x="2647950" y="2757488"/>
              <a:ext cx="260350" cy="366712"/>
            </a:xfrm>
            <a:prstGeom prst="rect">
              <a:avLst/>
            </a:prstGeom>
            <a:noFill/>
            <a:ln w="9525">
              <a:noFill/>
              <a:miter lim="800000"/>
              <a:headEnd/>
              <a:tailEnd type="none" w="lg" len="lg"/>
            </a:ln>
          </p:spPr>
          <p:txBody>
            <a:bodyPr wrap="none">
              <a:spAutoFit/>
            </a:bodyPr>
            <a:lstStyle/>
            <a:p>
              <a:pPr eaLnBrk="0" hangingPunct="0"/>
              <a:r>
                <a:rPr lang="en-US"/>
                <a:t>-</a:t>
              </a:r>
            </a:p>
          </p:txBody>
        </p:sp>
      </p:grpSp>
      <p:grpSp>
        <p:nvGrpSpPr>
          <p:cNvPr id="13315" name="Group 15"/>
          <p:cNvGrpSpPr>
            <a:grpSpLocks/>
          </p:cNvGrpSpPr>
          <p:nvPr/>
        </p:nvGrpSpPr>
        <p:grpSpPr bwMode="auto">
          <a:xfrm>
            <a:off x="304800" y="1371600"/>
            <a:ext cx="1989138" cy="1524000"/>
            <a:chOff x="192" y="1200"/>
            <a:chExt cx="1253" cy="960"/>
          </a:xfrm>
        </p:grpSpPr>
        <p:pic>
          <p:nvPicPr>
            <p:cNvPr id="13341" name="Picture 16"/>
            <p:cNvPicPr>
              <a:picLocks noChangeAspect="1" noChangeArrowheads="1"/>
            </p:cNvPicPr>
            <p:nvPr/>
          </p:nvPicPr>
          <p:blipFill>
            <a:blip r:embed="rId3"/>
            <a:srcRect/>
            <a:stretch>
              <a:fillRect/>
            </a:stretch>
          </p:blipFill>
          <p:spPr bwMode="auto">
            <a:xfrm>
              <a:off x="192" y="1200"/>
              <a:ext cx="384" cy="288"/>
            </a:xfrm>
            <a:prstGeom prst="rect">
              <a:avLst/>
            </a:prstGeom>
            <a:noFill/>
            <a:ln w="9525">
              <a:noFill/>
              <a:miter lim="800000"/>
              <a:headEnd/>
              <a:tailEnd/>
            </a:ln>
          </p:spPr>
        </p:pic>
        <p:pic>
          <p:nvPicPr>
            <p:cNvPr id="13342" name="Picture 17"/>
            <p:cNvPicPr>
              <a:picLocks noChangeAspect="1" noChangeArrowheads="1"/>
            </p:cNvPicPr>
            <p:nvPr/>
          </p:nvPicPr>
          <p:blipFill>
            <a:blip r:embed="rId4"/>
            <a:srcRect/>
            <a:stretch>
              <a:fillRect/>
            </a:stretch>
          </p:blipFill>
          <p:spPr bwMode="auto">
            <a:xfrm>
              <a:off x="624" y="1200"/>
              <a:ext cx="360" cy="288"/>
            </a:xfrm>
            <a:prstGeom prst="rect">
              <a:avLst/>
            </a:prstGeom>
            <a:noFill/>
            <a:ln w="9525">
              <a:noFill/>
              <a:miter lim="800000"/>
              <a:headEnd/>
              <a:tailEnd/>
            </a:ln>
          </p:spPr>
        </p:pic>
        <p:pic>
          <p:nvPicPr>
            <p:cNvPr id="13343" name="Picture 18"/>
            <p:cNvPicPr>
              <a:picLocks noChangeAspect="1" noChangeArrowheads="1"/>
            </p:cNvPicPr>
            <p:nvPr/>
          </p:nvPicPr>
          <p:blipFill>
            <a:blip r:embed="rId5"/>
            <a:srcRect/>
            <a:stretch>
              <a:fillRect/>
            </a:stretch>
          </p:blipFill>
          <p:spPr bwMode="auto">
            <a:xfrm>
              <a:off x="1056" y="1200"/>
              <a:ext cx="384" cy="288"/>
            </a:xfrm>
            <a:prstGeom prst="rect">
              <a:avLst/>
            </a:prstGeom>
            <a:noFill/>
            <a:ln w="9525">
              <a:noFill/>
              <a:miter lim="800000"/>
              <a:headEnd/>
              <a:tailEnd/>
            </a:ln>
          </p:spPr>
        </p:pic>
        <p:pic>
          <p:nvPicPr>
            <p:cNvPr id="13344" name="Picture 19"/>
            <p:cNvPicPr>
              <a:picLocks noChangeAspect="1" noChangeArrowheads="1"/>
            </p:cNvPicPr>
            <p:nvPr/>
          </p:nvPicPr>
          <p:blipFill>
            <a:blip r:embed="rId6"/>
            <a:srcRect/>
            <a:stretch>
              <a:fillRect/>
            </a:stretch>
          </p:blipFill>
          <p:spPr bwMode="auto">
            <a:xfrm>
              <a:off x="624" y="1872"/>
              <a:ext cx="384" cy="288"/>
            </a:xfrm>
            <a:prstGeom prst="rect">
              <a:avLst/>
            </a:prstGeom>
            <a:noFill/>
            <a:ln w="9525">
              <a:noFill/>
              <a:miter lim="800000"/>
              <a:headEnd/>
              <a:tailEnd/>
            </a:ln>
          </p:spPr>
        </p:pic>
        <p:pic>
          <p:nvPicPr>
            <p:cNvPr id="13345" name="Picture 20"/>
            <p:cNvPicPr>
              <a:picLocks noChangeAspect="1" noChangeArrowheads="1"/>
            </p:cNvPicPr>
            <p:nvPr/>
          </p:nvPicPr>
          <p:blipFill>
            <a:blip r:embed="rId7"/>
            <a:srcRect/>
            <a:stretch>
              <a:fillRect/>
            </a:stretch>
          </p:blipFill>
          <p:spPr bwMode="auto">
            <a:xfrm>
              <a:off x="192" y="1872"/>
              <a:ext cx="364" cy="288"/>
            </a:xfrm>
            <a:prstGeom prst="rect">
              <a:avLst/>
            </a:prstGeom>
            <a:noFill/>
            <a:ln w="9525">
              <a:noFill/>
              <a:miter lim="800000"/>
              <a:headEnd/>
              <a:tailEnd/>
            </a:ln>
          </p:spPr>
        </p:pic>
        <p:pic>
          <p:nvPicPr>
            <p:cNvPr id="13346" name="Picture 21" descr="diskdrive2"/>
            <p:cNvPicPr>
              <a:picLocks noChangeAspect="1" noChangeArrowheads="1"/>
            </p:cNvPicPr>
            <p:nvPr/>
          </p:nvPicPr>
          <p:blipFill>
            <a:blip r:embed="rId8"/>
            <a:srcRect/>
            <a:stretch>
              <a:fillRect/>
            </a:stretch>
          </p:blipFill>
          <p:spPr bwMode="auto">
            <a:xfrm>
              <a:off x="1056" y="1536"/>
              <a:ext cx="389" cy="288"/>
            </a:xfrm>
            <a:prstGeom prst="rect">
              <a:avLst/>
            </a:prstGeom>
            <a:noFill/>
            <a:ln w="9525">
              <a:noFill/>
              <a:miter lim="800000"/>
              <a:headEnd/>
              <a:tailEnd/>
            </a:ln>
          </p:spPr>
        </p:pic>
        <p:pic>
          <p:nvPicPr>
            <p:cNvPr id="13347" name="Picture 22"/>
            <p:cNvPicPr>
              <a:picLocks noChangeAspect="1" noChangeArrowheads="1"/>
            </p:cNvPicPr>
            <p:nvPr/>
          </p:nvPicPr>
          <p:blipFill>
            <a:blip r:embed="rId9"/>
            <a:srcRect/>
            <a:stretch>
              <a:fillRect/>
            </a:stretch>
          </p:blipFill>
          <p:spPr bwMode="auto">
            <a:xfrm>
              <a:off x="624" y="1536"/>
              <a:ext cx="384" cy="288"/>
            </a:xfrm>
            <a:prstGeom prst="rect">
              <a:avLst/>
            </a:prstGeom>
            <a:noFill/>
            <a:ln w="9525">
              <a:noFill/>
              <a:miter lim="800000"/>
              <a:headEnd/>
              <a:tailEnd/>
            </a:ln>
          </p:spPr>
        </p:pic>
        <p:pic>
          <p:nvPicPr>
            <p:cNvPr id="13348" name="Picture 23"/>
            <p:cNvPicPr>
              <a:picLocks noChangeAspect="1" noChangeArrowheads="1"/>
            </p:cNvPicPr>
            <p:nvPr/>
          </p:nvPicPr>
          <p:blipFill>
            <a:blip r:embed="rId10"/>
            <a:srcRect/>
            <a:stretch>
              <a:fillRect/>
            </a:stretch>
          </p:blipFill>
          <p:spPr bwMode="auto">
            <a:xfrm>
              <a:off x="192" y="1536"/>
              <a:ext cx="382" cy="288"/>
            </a:xfrm>
            <a:prstGeom prst="rect">
              <a:avLst/>
            </a:prstGeom>
            <a:noFill/>
            <a:ln w="9525">
              <a:noFill/>
              <a:miter lim="800000"/>
              <a:headEnd/>
              <a:tailEnd/>
            </a:ln>
          </p:spPr>
        </p:pic>
      </p:grpSp>
      <p:pic>
        <p:nvPicPr>
          <p:cNvPr id="13316" name="Picture 32" descr="circuitboard"/>
          <p:cNvPicPr>
            <a:picLocks noChangeAspect="1" noChangeArrowheads="1"/>
          </p:cNvPicPr>
          <p:nvPr/>
        </p:nvPicPr>
        <p:blipFill>
          <a:blip r:embed="rId11"/>
          <a:srcRect/>
          <a:stretch>
            <a:fillRect/>
          </a:stretch>
        </p:blipFill>
        <p:spPr bwMode="auto">
          <a:xfrm>
            <a:off x="6683375" y="3171825"/>
            <a:ext cx="1971675" cy="2390775"/>
          </a:xfrm>
          <a:prstGeom prst="rect">
            <a:avLst/>
          </a:prstGeom>
          <a:noFill/>
          <a:ln w="9525">
            <a:noFill/>
            <a:miter lim="800000"/>
            <a:headEnd/>
            <a:tailEnd/>
          </a:ln>
        </p:spPr>
      </p:pic>
      <p:pic>
        <p:nvPicPr>
          <p:cNvPr id="13317" name="Picture 36" descr="code1"/>
          <p:cNvPicPr>
            <a:picLocks noChangeAspect="1" noChangeArrowheads="1"/>
          </p:cNvPicPr>
          <p:nvPr/>
        </p:nvPicPr>
        <p:blipFill>
          <a:blip r:embed="rId12"/>
          <a:srcRect/>
          <a:stretch>
            <a:fillRect/>
          </a:stretch>
        </p:blipFill>
        <p:spPr bwMode="auto">
          <a:xfrm>
            <a:off x="3581400" y="4589463"/>
            <a:ext cx="2057400" cy="1695450"/>
          </a:xfrm>
          <a:prstGeom prst="rect">
            <a:avLst/>
          </a:prstGeom>
          <a:noFill/>
          <a:ln w="28575">
            <a:solidFill>
              <a:schemeClr val="accent2"/>
            </a:solidFill>
            <a:miter lim="800000"/>
            <a:headEnd/>
            <a:tailEnd/>
          </a:ln>
        </p:spPr>
      </p:pic>
      <p:grpSp>
        <p:nvGrpSpPr>
          <p:cNvPr id="7" name="Group 6"/>
          <p:cNvGrpSpPr/>
          <p:nvPr/>
        </p:nvGrpSpPr>
        <p:grpSpPr>
          <a:xfrm>
            <a:off x="2566493" y="1966526"/>
            <a:ext cx="1967407" cy="938629"/>
            <a:chOff x="3553660" y="2647950"/>
            <a:chExt cx="1967407" cy="938629"/>
          </a:xfrm>
          <a:noFill/>
        </p:grpSpPr>
        <p:sp>
          <p:nvSpPr>
            <p:cNvPr id="6" name="Rectangle 5"/>
            <p:cNvSpPr/>
            <p:nvPr/>
          </p:nvSpPr>
          <p:spPr>
            <a:xfrm>
              <a:off x="3836980" y="2647950"/>
              <a:ext cx="1684087" cy="79295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1000" b="1" dirty="0">
                <a:latin typeface="Arial" pitchFamily="34" charset="0"/>
                <a:cs typeface="Arial" pitchFamily="34" charset="0"/>
              </a:endParaRPr>
            </a:p>
          </p:txBody>
        </p:sp>
        <p:sp>
          <p:nvSpPr>
            <p:cNvPr id="5" name="TextBox 4"/>
            <p:cNvSpPr txBox="1"/>
            <p:nvPr/>
          </p:nvSpPr>
          <p:spPr>
            <a:xfrm>
              <a:off x="3553660" y="3186469"/>
              <a:ext cx="1239442" cy="400110"/>
            </a:xfrm>
            <a:prstGeom prst="rect">
              <a:avLst/>
            </a:prstGeom>
            <a:grpFill/>
            <a:ln>
              <a:noFill/>
            </a:ln>
          </p:spPr>
          <p:txBody>
            <a:bodyPr wrap="none">
              <a:spAutoFit/>
            </a:bodyPr>
            <a:lstStyle/>
            <a:p>
              <a:pPr eaLnBrk="0" hangingPunct="0">
                <a:defRPr/>
              </a:pPr>
              <a:r>
                <a:rPr lang="en-US" sz="2000" b="1" dirty="0">
                  <a:latin typeface="Arial" pitchFamily="34" charset="0"/>
                  <a:cs typeface="Arial" pitchFamily="34" charset="0"/>
                </a:rPr>
                <a:t>Systems</a:t>
              </a:r>
            </a:p>
          </p:txBody>
        </p:sp>
      </p:grpSp>
      <p:grpSp>
        <p:nvGrpSpPr>
          <p:cNvPr id="48" name="Group 47"/>
          <p:cNvGrpSpPr/>
          <p:nvPr/>
        </p:nvGrpSpPr>
        <p:grpSpPr>
          <a:xfrm>
            <a:off x="2446361" y="2783835"/>
            <a:ext cx="2710606" cy="1788165"/>
            <a:chOff x="3836980" y="2647950"/>
            <a:chExt cx="2710606" cy="1788165"/>
          </a:xfrm>
          <a:noFill/>
        </p:grpSpPr>
        <p:sp>
          <p:nvSpPr>
            <p:cNvPr id="49" name="Rectangle 48"/>
            <p:cNvSpPr/>
            <p:nvPr/>
          </p:nvSpPr>
          <p:spPr>
            <a:xfrm>
              <a:off x="3836980" y="2647950"/>
              <a:ext cx="1684087" cy="79295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1000" b="1" dirty="0">
                <a:latin typeface="Arial" pitchFamily="34" charset="0"/>
                <a:cs typeface="Arial" pitchFamily="34" charset="0"/>
              </a:endParaRPr>
            </a:p>
          </p:txBody>
        </p:sp>
        <p:sp>
          <p:nvSpPr>
            <p:cNvPr id="50" name="TextBox 49"/>
            <p:cNvSpPr txBox="1"/>
            <p:nvPr/>
          </p:nvSpPr>
          <p:spPr>
            <a:xfrm>
              <a:off x="5280893" y="4036005"/>
              <a:ext cx="1266693" cy="400110"/>
            </a:xfrm>
            <a:prstGeom prst="rect">
              <a:avLst/>
            </a:prstGeom>
            <a:grpFill/>
            <a:ln>
              <a:noFill/>
            </a:ln>
          </p:spPr>
          <p:txBody>
            <a:bodyPr wrap="none">
              <a:spAutoFit/>
            </a:bodyPr>
            <a:lstStyle/>
            <a:p>
              <a:pPr eaLnBrk="0" hangingPunct="0">
                <a:defRPr/>
              </a:pPr>
              <a:r>
                <a:rPr lang="en-US" sz="2000" b="1" dirty="0">
                  <a:latin typeface="Arial" pitchFamily="34" charset="0"/>
                  <a:cs typeface="Arial" pitchFamily="34" charset="0"/>
                </a:rPr>
                <a:t>Software</a:t>
              </a:r>
            </a:p>
          </p:txBody>
        </p:sp>
      </p:grpSp>
      <p:grpSp>
        <p:nvGrpSpPr>
          <p:cNvPr id="51" name="Group 50"/>
          <p:cNvGrpSpPr/>
          <p:nvPr/>
        </p:nvGrpSpPr>
        <p:grpSpPr>
          <a:xfrm>
            <a:off x="4974476" y="2438400"/>
            <a:ext cx="3037343" cy="792956"/>
            <a:chOff x="3836980" y="2647950"/>
            <a:chExt cx="3037343" cy="792956"/>
          </a:xfrm>
          <a:noFill/>
        </p:grpSpPr>
        <p:sp>
          <p:nvSpPr>
            <p:cNvPr id="52" name="Rectangle 51"/>
            <p:cNvSpPr/>
            <p:nvPr/>
          </p:nvSpPr>
          <p:spPr>
            <a:xfrm>
              <a:off x="3836980" y="2647950"/>
              <a:ext cx="1684087" cy="79295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1000" b="1" dirty="0">
                <a:latin typeface="Arial" pitchFamily="34" charset="0"/>
                <a:cs typeface="Arial" pitchFamily="34" charset="0"/>
              </a:endParaRPr>
            </a:p>
          </p:txBody>
        </p:sp>
        <p:sp>
          <p:nvSpPr>
            <p:cNvPr id="53" name="TextBox 52"/>
            <p:cNvSpPr txBox="1"/>
            <p:nvPr/>
          </p:nvSpPr>
          <p:spPr>
            <a:xfrm>
              <a:off x="5521067" y="2994720"/>
              <a:ext cx="1353256" cy="400110"/>
            </a:xfrm>
            <a:prstGeom prst="rect">
              <a:avLst/>
            </a:prstGeom>
            <a:grpFill/>
            <a:ln>
              <a:noFill/>
            </a:ln>
          </p:spPr>
          <p:txBody>
            <a:bodyPr wrap="none">
              <a:spAutoFit/>
            </a:bodyPr>
            <a:lstStyle/>
            <a:p>
              <a:pPr eaLnBrk="0" hangingPunct="0">
                <a:defRPr/>
              </a:pPr>
              <a:r>
                <a:rPr lang="en-US" sz="2000" b="1" dirty="0">
                  <a:latin typeface="Arial" pitchFamily="34" charset="0"/>
                  <a:cs typeface="Arial" pitchFamily="34" charset="0"/>
                </a:rPr>
                <a:t>Hardware</a:t>
              </a:r>
            </a:p>
          </p:txBody>
        </p:sp>
      </p:grpSp>
      <p:grpSp>
        <p:nvGrpSpPr>
          <p:cNvPr id="10" name="Group 9"/>
          <p:cNvGrpSpPr>
            <a:grpSpLocks/>
          </p:cNvGrpSpPr>
          <p:nvPr/>
        </p:nvGrpSpPr>
        <p:grpSpPr bwMode="auto">
          <a:xfrm>
            <a:off x="144463" y="1911350"/>
            <a:ext cx="6256337" cy="4376738"/>
            <a:chOff x="203043" y="2362200"/>
            <a:chExt cx="6256741" cy="4376168"/>
          </a:xfrm>
        </p:grpSpPr>
        <p:pic>
          <p:nvPicPr>
            <p:cNvPr id="13334" name="Picture 24" descr="Driveline Model"/>
            <p:cNvPicPr>
              <a:picLocks noChangeAspect="1" noChangeArrowheads="1"/>
            </p:cNvPicPr>
            <p:nvPr/>
          </p:nvPicPr>
          <p:blipFill>
            <a:blip r:embed="rId13"/>
            <a:srcRect/>
            <a:stretch>
              <a:fillRect/>
            </a:stretch>
          </p:blipFill>
          <p:spPr bwMode="auto">
            <a:xfrm>
              <a:off x="1049584" y="2362200"/>
              <a:ext cx="1524000" cy="1187450"/>
            </a:xfrm>
            <a:prstGeom prst="rect">
              <a:avLst/>
            </a:prstGeom>
            <a:noFill/>
            <a:ln w="9525">
              <a:noFill/>
              <a:miter lim="800000"/>
              <a:headEnd/>
              <a:tailEnd/>
            </a:ln>
          </p:spPr>
        </p:pic>
        <p:grpSp>
          <p:nvGrpSpPr>
            <p:cNvPr id="13335" name="Group 26"/>
            <p:cNvGrpSpPr>
              <a:grpSpLocks/>
            </p:cNvGrpSpPr>
            <p:nvPr/>
          </p:nvGrpSpPr>
          <p:grpSpPr bwMode="auto">
            <a:xfrm>
              <a:off x="203043" y="4319018"/>
              <a:ext cx="2827338" cy="2419350"/>
              <a:chOff x="384" y="2736"/>
              <a:chExt cx="1781" cy="1524"/>
            </a:xfrm>
          </p:grpSpPr>
          <p:pic>
            <p:nvPicPr>
              <p:cNvPr id="13339" name="Picture 27"/>
              <p:cNvPicPr>
                <a:picLocks noChangeAspect="1" noChangeArrowheads="1"/>
              </p:cNvPicPr>
              <p:nvPr/>
            </p:nvPicPr>
            <p:blipFill>
              <a:blip r:embed="rId14"/>
              <a:srcRect/>
              <a:stretch>
                <a:fillRect/>
              </a:stretch>
            </p:blipFill>
            <p:spPr bwMode="auto">
              <a:xfrm>
                <a:off x="1012" y="3024"/>
                <a:ext cx="1153" cy="1236"/>
              </a:xfrm>
              <a:prstGeom prst="rect">
                <a:avLst/>
              </a:prstGeom>
              <a:noFill/>
              <a:ln w="9525">
                <a:noFill/>
                <a:miter lim="800000"/>
                <a:headEnd/>
                <a:tailEnd/>
              </a:ln>
            </p:spPr>
          </p:pic>
          <p:pic>
            <p:nvPicPr>
              <p:cNvPr id="13340" name="Picture 28" descr="Engine Control Model"/>
              <p:cNvPicPr>
                <a:picLocks noChangeAspect="1" noChangeArrowheads="1"/>
              </p:cNvPicPr>
              <p:nvPr/>
            </p:nvPicPr>
            <p:blipFill>
              <a:blip r:embed="rId15"/>
              <a:srcRect/>
              <a:stretch>
                <a:fillRect/>
              </a:stretch>
            </p:blipFill>
            <p:spPr bwMode="auto">
              <a:xfrm>
                <a:off x="384" y="2736"/>
                <a:ext cx="1056" cy="956"/>
              </a:xfrm>
              <a:prstGeom prst="rect">
                <a:avLst/>
              </a:prstGeom>
              <a:noFill/>
              <a:ln w="9525">
                <a:noFill/>
                <a:miter lim="800000"/>
                <a:headEnd/>
                <a:tailEnd/>
              </a:ln>
            </p:spPr>
          </p:pic>
        </p:grpSp>
        <p:sp>
          <p:nvSpPr>
            <p:cNvPr id="9" name="Right Arrow 8"/>
            <p:cNvSpPr/>
            <p:nvPr/>
          </p:nvSpPr>
          <p:spPr>
            <a:xfrm>
              <a:off x="6013668" y="5432025"/>
              <a:ext cx="446116" cy="584124"/>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1000" b="1" dirty="0">
                <a:latin typeface="Arial" pitchFamily="34" charset="0"/>
                <a:cs typeface="Arial" pitchFamily="34" charset="0"/>
              </a:endParaRPr>
            </a:p>
          </p:txBody>
        </p:sp>
        <p:sp>
          <p:nvSpPr>
            <p:cNvPr id="57" name="Right Arrow 56"/>
            <p:cNvSpPr/>
            <p:nvPr/>
          </p:nvSpPr>
          <p:spPr>
            <a:xfrm>
              <a:off x="3117881" y="5432025"/>
              <a:ext cx="446116" cy="584124"/>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1000" b="1" dirty="0">
                <a:latin typeface="Arial" pitchFamily="34" charset="0"/>
                <a:cs typeface="Arial" pitchFamily="34" charset="0"/>
              </a:endParaRPr>
            </a:p>
          </p:txBody>
        </p:sp>
        <p:sp>
          <p:nvSpPr>
            <p:cNvPr id="13338" name="Right Arrow 57"/>
            <p:cNvSpPr>
              <a:spLocks noChangeArrowheads="1"/>
            </p:cNvSpPr>
            <p:nvPr/>
          </p:nvSpPr>
          <p:spPr bwMode="auto">
            <a:xfrm rot="5400000">
              <a:off x="1276252" y="3745824"/>
              <a:ext cx="445970" cy="584260"/>
            </a:xfrm>
            <a:prstGeom prst="rightArrow">
              <a:avLst>
                <a:gd name="adj1" fmla="val 50000"/>
                <a:gd name="adj2" fmla="val 50000"/>
              </a:avLst>
            </a:prstGeom>
            <a:solidFill>
              <a:schemeClr val="accent1"/>
            </a:solidFill>
            <a:ln w="25400" algn="ctr">
              <a:noFill/>
              <a:miter lim="800000"/>
              <a:headEnd/>
              <a:tailEnd/>
            </a:ln>
          </p:spPr>
          <p:txBody>
            <a:bodyPr rot="10800000" vert="eaVert" anchor="ctr"/>
            <a:lstStyle/>
            <a:p>
              <a:pPr algn="ctr" eaLnBrk="0" hangingPunct="0"/>
              <a:endParaRPr lang="en-GB" sz="1000" b="1">
                <a:solidFill>
                  <a:srgbClr val="FFFFFF"/>
                </a:solidFill>
                <a:cs typeface="Arial" charset="0"/>
              </a:endParaRPr>
            </a:p>
          </p:txBody>
        </p:sp>
      </p:grpSp>
      <p:sp>
        <p:nvSpPr>
          <p:cNvPr id="11" name="TextBox 10"/>
          <p:cNvSpPr txBox="1">
            <a:spLocks noChangeArrowheads="1"/>
          </p:cNvSpPr>
          <p:nvPr/>
        </p:nvSpPr>
        <p:spPr bwMode="auto">
          <a:xfrm>
            <a:off x="457200" y="852488"/>
            <a:ext cx="8680710" cy="369332"/>
          </a:xfrm>
          <a:prstGeom prst="rect">
            <a:avLst/>
          </a:prstGeom>
          <a:noFill/>
          <a:ln w="9525">
            <a:noFill/>
            <a:miter lim="800000"/>
            <a:headEnd/>
            <a:tailEnd/>
          </a:ln>
        </p:spPr>
        <p:txBody>
          <a:bodyPr wrap="none">
            <a:spAutoFit/>
          </a:bodyPr>
          <a:lstStyle/>
          <a:p>
            <a:pPr eaLnBrk="0" hangingPunct="0"/>
            <a:r>
              <a:rPr lang="en-US" b="1" dirty="0">
                <a:solidFill>
                  <a:schemeClr val="tx2"/>
                </a:solidFill>
                <a:cs typeface="Arial" charset="0"/>
              </a:rPr>
              <a:t>With MATLAB, Simulink, Stateflow, Simscape, Embedded Coder &amp; HDL Coder</a:t>
            </a:r>
          </a:p>
        </p:txBody>
      </p:sp>
      <p:sp>
        <p:nvSpPr>
          <p:cNvPr id="73" name="Right Arrow 72"/>
          <p:cNvSpPr>
            <a:spLocks noChangeArrowheads="1"/>
          </p:cNvSpPr>
          <p:nvPr/>
        </p:nvSpPr>
        <p:spPr bwMode="auto">
          <a:xfrm rot="-8498497">
            <a:off x="6170613" y="2525713"/>
            <a:ext cx="446087" cy="584200"/>
          </a:xfrm>
          <a:prstGeom prst="rightArrow">
            <a:avLst>
              <a:gd name="adj1" fmla="val 50000"/>
              <a:gd name="adj2" fmla="val 50000"/>
            </a:avLst>
          </a:prstGeom>
          <a:solidFill>
            <a:schemeClr val="accent1"/>
          </a:solidFill>
          <a:ln w="25400" algn="ctr">
            <a:noFill/>
            <a:miter lim="800000"/>
            <a:headEnd/>
            <a:tailEnd/>
          </a:ln>
        </p:spPr>
        <p:txBody>
          <a:bodyPr rot="10800000" anchor="ctr"/>
          <a:lstStyle/>
          <a:p>
            <a:pPr algn="ctr" eaLnBrk="0" hangingPunct="0"/>
            <a:endParaRPr lang="en-GB" sz="1000" b="1">
              <a:solidFill>
                <a:srgbClr val="FFFFFF"/>
              </a:solidFill>
              <a:cs typeface="Arial" charset="0"/>
            </a:endParaRPr>
          </a:p>
        </p:txBody>
      </p:sp>
      <p:grpSp>
        <p:nvGrpSpPr>
          <p:cNvPr id="17" name="Group 16"/>
          <p:cNvGrpSpPr/>
          <p:nvPr/>
        </p:nvGrpSpPr>
        <p:grpSpPr>
          <a:xfrm>
            <a:off x="2352153" y="2880998"/>
            <a:ext cx="5840457" cy="2848604"/>
            <a:chOff x="2352153" y="2880998"/>
            <a:chExt cx="5840457" cy="2848604"/>
          </a:xfrm>
        </p:grpSpPr>
        <p:sp>
          <p:nvSpPr>
            <p:cNvPr id="12" name="Oval 11"/>
            <p:cNvSpPr/>
            <p:nvPr/>
          </p:nvSpPr>
          <p:spPr>
            <a:xfrm>
              <a:off x="3723753" y="4495800"/>
              <a:ext cx="1534047" cy="1233802"/>
            </a:xfrm>
            <a:prstGeom prst="ellipse">
              <a:avLst/>
            </a:prstGeom>
            <a:blipFill>
              <a:blip r:embed="rId16"/>
              <a:tile tx="0" ty="0" sx="100000" sy="100000" flip="none" algn="tl"/>
            </a:blipFill>
            <a:ln>
              <a:solidFill>
                <a:srgbClr val="FC351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rgbClr val="FF0000"/>
                  </a:solidFill>
                  <a:latin typeface="Arial" pitchFamily="34" charset="0"/>
                  <a:cs typeface="Arial" pitchFamily="34" charset="0"/>
                </a:rPr>
                <a:t>DO-178</a:t>
              </a:r>
            </a:p>
          </p:txBody>
        </p:sp>
        <p:sp>
          <p:nvSpPr>
            <p:cNvPr id="61" name="Oval 60"/>
            <p:cNvSpPr/>
            <p:nvPr/>
          </p:nvSpPr>
          <p:spPr>
            <a:xfrm>
              <a:off x="6658563" y="3185280"/>
              <a:ext cx="1534047" cy="1233802"/>
            </a:xfrm>
            <a:prstGeom prst="ellipse">
              <a:avLst/>
            </a:prstGeom>
            <a:solidFill>
              <a:schemeClr val="bg1">
                <a:lumMod val="7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rgbClr val="FF0000"/>
                  </a:solidFill>
                  <a:latin typeface="Arial" pitchFamily="34" charset="0"/>
                  <a:cs typeface="Arial" pitchFamily="34" charset="0"/>
                </a:rPr>
                <a:t>DO-254</a:t>
              </a:r>
            </a:p>
          </p:txBody>
        </p:sp>
        <p:sp>
          <p:nvSpPr>
            <p:cNvPr id="62" name="Oval 61"/>
            <p:cNvSpPr/>
            <p:nvPr/>
          </p:nvSpPr>
          <p:spPr>
            <a:xfrm>
              <a:off x="2352153" y="2880998"/>
              <a:ext cx="1534047" cy="1233802"/>
            </a:xfrm>
            <a:prstGeom prst="ellipse">
              <a:avLst/>
            </a:prstGeom>
            <a:solidFill>
              <a:schemeClr val="bg2"/>
            </a:solidFill>
            <a:ln>
              <a:solidFill>
                <a:srgbClr val="FC351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rgbClr val="FF0000"/>
                  </a:solidFill>
                  <a:latin typeface="Arial" pitchFamily="34" charset="0"/>
                  <a:cs typeface="Arial" pitchFamily="34" charset="0"/>
                </a:rPr>
                <a:t>ARP-4754</a:t>
              </a:r>
            </a:p>
          </p:txBody>
        </p:sp>
      </p:grpSp>
    </p:spTree>
    <p:extLst>
      <p:ext uri="{BB962C8B-B14F-4D97-AF65-F5344CB8AC3E}">
        <p14:creationId xmlns:p14="http://schemas.microsoft.com/office/powerpoint/2010/main" val="392837717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0" latinLnBrk="0" hangingPunct="0"/>
            <a:r>
              <a:rPr lang="en-US" dirty="0" smtClean="0"/>
              <a:t>RTCA/DO-178 </a:t>
            </a:r>
            <a:r>
              <a:rPr lang="en-US" i="1" dirty="0"/>
              <a:t>Software Considerations in Airborne Systems and Equipment Certification</a:t>
            </a:r>
            <a:endParaRPr lang="en-US" dirty="0"/>
          </a:p>
        </p:txBody>
      </p:sp>
      <p:sp>
        <p:nvSpPr>
          <p:cNvPr id="3" name="Content Placeholder 2"/>
          <p:cNvSpPr>
            <a:spLocks noGrp="1"/>
          </p:cNvSpPr>
          <p:nvPr>
            <p:ph idx="1"/>
          </p:nvPr>
        </p:nvSpPr>
        <p:spPr>
          <a:xfrm>
            <a:off x="457200" y="1600200"/>
            <a:ext cx="7696200" cy="4648200"/>
          </a:xfrm>
        </p:spPr>
        <p:txBody>
          <a:bodyPr/>
          <a:lstStyle/>
          <a:p>
            <a:pPr marL="0" indent="0" eaLnBrk="0" latinLnBrk="0" hangingPunct="0">
              <a:buNone/>
            </a:pPr>
            <a:r>
              <a:rPr lang="en-US" dirty="0" smtClean="0"/>
              <a:t>Purpose -  Provides guidelines for the production of airborne software that performs its intended function and avoids unintended function</a:t>
            </a:r>
          </a:p>
          <a:p>
            <a:pPr marL="0" indent="0" eaLnBrk="0" latinLnBrk="0" hangingPunct="0">
              <a:buNone/>
            </a:pPr>
            <a:endParaRPr lang="en-US" dirty="0" smtClean="0"/>
          </a:p>
          <a:p>
            <a:pPr marL="0" indent="0" eaLnBrk="0" latinLnBrk="0" hangingPunct="0">
              <a:buNone/>
            </a:pPr>
            <a:r>
              <a:rPr lang="en-US" dirty="0" smtClean="0"/>
              <a:t>Guidance includes</a:t>
            </a:r>
          </a:p>
          <a:p>
            <a:pPr eaLnBrk="0" latinLnBrk="0" hangingPunct="0"/>
            <a:r>
              <a:rPr lang="en-US" dirty="0" smtClean="0"/>
              <a:t>Software life cycle objectives</a:t>
            </a:r>
          </a:p>
          <a:p>
            <a:pPr eaLnBrk="0" latinLnBrk="0" hangingPunct="0"/>
            <a:r>
              <a:rPr lang="en-US" dirty="0"/>
              <a:t>D</a:t>
            </a:r>
            <a:r>
              <a:rPr lang="en-US" dirty="0" smtClean="0"/>
              <a:t>evelopment and verification activity descriptions</a:t>
            </a:r>
          </a:p>
          <a:p>
            <a:pPr eaLnBrk="0" latinLnBrk="0" hangingPunct="0"/>
            <a:r>
              <a:rPr lang="en-US" dirty="0" smtClean="0"/>
              <a:t>Descriptions of evidence needed to indicate the objectives were satisfied</a:t>
            </a:r>
          </a:p>
        </p:txBody>
      </p:sp>
      <p:sp>
        <p:nvSpPr>
          <p:cNvPr id="4" name="Rectangle 3"/>
          <p:cNvSpPr/>
          <p:nvPr/>
        </p:nvSpPr>
        <p:spPr>
          <a:xfrm>
            <a:off x="609600" y="6096000"/>
            <a:ext cx="2159630" cy="369332"/>
          </a:xfrm>
          <a:prstGeom prst="rect">
            <a:avLst/>
          </a:prstGeom>
        </p:spPr>
        <p:txBody>
          <a:bodyPr wrap="none">
            <a:spAutoFit/>
          </a:bodyPr>
          <a:lstStyle/>
          <a:p>
            <a:pPr eaLnBrk="0" hangingPunct="0"/>
            <a:r>
              <a:rPr lang="en-US" dirty="0"/>
              <a:t>http://www.rtca.org/</a:t>
            </a:r>
          </a:p>
        </p:txBody>
      </p:sp>
      <p:sp>
        <p:nvSpPr>
          <p:cNvPr id="5" name="Rectangle 4"/>
          <p:cNvSpPr/>
          <p:nvPr/>
        </p:nvSpPr>
        <p:spPr>
          <a:xfrm>
            <a:off x="3563888" y="1994336"/>
            <a:ext cx="4114800" cy="4572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endParaRPr lang="ko-KR" altLang="en-US" b="1" dirty="0" smtClean="0">
              <a:latin typeface="Arial" pitchFamily="34" charset="0"/>
              <a:cs typeface="Arial" pitchFamily="34" charset="0"/>
            </a:endParaRPr>
          </a:p>
        </p:txBody>
      </p:sp>
      <p:sp>
        <p:nvSpPr>
          <p:cNvPr id="6" name="Rectangle 5"/>
          <p:cNvSpPr/>
          <p:nvPr/>
        </p:nvSpPr>
        <p:spPr>
          <a:xfrm>
            <a:off x="1043608" y="2362200"/>
            <a:ext cx="3810000" cy="4572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endParaRPr lang="ko-KR" altLang="en-US" b="1" dirty="0" smtClean="0">
              <a:latin typeface="Arial" pitchFamily="34" charset="0"/>
              <a:cs typeface="Arial" pitchFamily="34" charset="0"/>
            </a:endParaRPr>
          </a:p>
        </p:txBody>
      </p:sp>
    </p:spTree>
    <p:extLst>
      <p:ext uri="{BB962C8B-B14F-4D97-AF65-F5344CB8AC3E}">
        <p14:creationId xmlns:p14="http://schemas.microsoft.com/office/powerpoint/2010/main" val="714592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anim calcmode="lin" valueType="num">
                                      <p:cBhvr>
                                        <p:cTn id="15" dur="1000" fill="hold"/>
                                        <p:tgtEl>
                                          <p:spTgt spid="6"/>
                                        </p:tgtEl>
                                        <p:attrNameLst>
                                          <p:attrName>ppt_x</p:attrName>
                                        </p:attrNameLst>
                                      </p:cBhvr>
                                      <p:tavLst>
                                        <p:tav tm="0">
                                          <p:val>
                                            <p:strVal val="#ppt_x"/>
                                          </p:val>
                                        </p:tav>
                                        <p:tav tm="100000">
                                          <p:val>
                                            <p:strVal val="#ppt_x"/>
                                          </p:val>
                                        </p:tav>
                                      </p:tavLst>
                                    </p:anim>
                                    <p:anim calcmode="lin" valueType="num">
                                      <p:cBhvr>
                                        <p:cTn id="1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78436" y="1698427"/>
            <a:ext cx="3832225" cy="2564013"/>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84874" y="1955695"/>
            <a:ext cx="4054314" cy="261630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35307" y="2190749"/>
            <a:ext cx="4109133" cy="266223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lstStyle/>
          <a:p>
            <a:r>
              <a:rPr lang="en-US" dirty="0" smtClean="0"/>
              <a:t>DO-178 Creation and Update Approach</a:t>
            </a:r>
            <a:endParaRPr lang="en-US" dirty="0"/>
          </a:p>
        </p:txBody>
      </p:sp>
      <p:sp>
        <p:nvSpPr>
          <p:cNvPr id="4" name="Text Placeholder 3"/>
          <p:cNvSpPr>
            <a:spLocks noGrp="1"/>
          </p:cNvSpPr>
          <p:nvPr>
            <p:ph type="body" sz="quarter" idx="11"/>
          </p:nvPr>
        </p:nvSpPr>
        <p:spPr>
          <a:xfrm>
            <a:off x="457200" y="1143000"/>
            <a:ext cx="3810000" cy="838200"/>
          </a:xfrm>
        </p:spPr>
        <p:txBody>
          <a:bodyPr/>
          <a:lstStyle/>
          <a:p>
            <a:r>
              <a:rPr lang="en-US" dirty="0" smtClean="0"/>
              <a:t>Consensus </a:t>
            </a:r>
            <a:r>
              <a:rPr lang="en-US" dirty="0"/>
              <a:t>driven</a:t>
            </a:r>
          </a:p>
        </p:txBody>
      </p:sp>
      <p:sp>
        <p:nvSpPr>
          <p:cNvPr id="5" name="Text Placeholder 4"/>
          <p:cNvSpPr>
            <a:spLocks noGrp="1"/>
          </p:cNvSpPr>
          <p:nvPr>
            <p:ph type="body" sz="half" idx="12"/>
          </p:nvPr>
        </p:nvSpPr>
        <p:spPr>
          <a:xfrm>
            <a:off x="162392" y="5815012"/>
            <a:ext cx="4572000" cy="533400"/>
          </a:xfrm>
        </p:spPr>
        <p:txBody>
          <a:bodyPr/>
          <a:lstStyle/>
          <a:p>
            <a:pPr marL="1588" indent="0">
              <a:buNone/>
            </a:pPr>
            <a:r>
              <a:rPr lang="en-US" dirty="0" smtClean="0"/>
              <a:t>Excerpt from DO-178B and DO-178C</a:t>
            </a:r>
            <a:endParaRPr lang="en-US" dirty="0"/>
          </a:p>
        </p:txBody>
      </p:sp>
      <p:pic>
        <p:nvPicPr>
          <p:cNvPr id="205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2209799"/>
            <a:ext cx="4696292" cy="3605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95824" y="2438400"/>
            <a:ext cx="4060007" cy="2609847"/>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Text Placeholder 3"/>
          <p:cNvSpPr txBox="1">
            <a:spLocks/>
          </p:cNvSpPr>
          <p:nvPr/>
        </p:nvSpPr>
        <p:spPr>
          <a:xfrm>
            <a:off x="4984874" y="1143000"/>
            <a:ext cx="3810000" cy="838200"/>
          </a:xfrm>
          <a:prstGeom prst="rect">
            <a:avLst/>
          </a:prstGeom>
        </p:spPr>
        <p:txBody>
          <a:bodyPr vert="horz" lIns="91440" tIns="45720" rIns="91440" bIns="45720" rtlCol="0" anchor="t">
            <a:noAutofit/>
          </a:bodyPr>
          <a:lstStyle>
            <a:lvl1pPr marL="0" indent="0" algn="l" defTabSz="914400" rtl="0" eaLnBrk="1" latinLnBrk="0" hangingPunct="1">
              <a:spcBef>
                <a:spcPct val="20000"/>
              </a:spcBef>
              <a:buClr>
                <a:schemeClr val="tx2"/>
              </a:buClr>
              <a:buSzPct val="75000"/>
              <a:buFont typeface="Wingdings" pitchFamily="2" charset="2"/>
              <a:buNone/>
              <a:defRPr sz="2000" b="1" kern="1200" baseline="0">
                <a:solidFill>
                  <a:schemeClr val="tx1"/>
                </a:solidFill>
                <a:latin typeface="Arial" pitchFamily="34" charset="0"/>
                <a:ea typeface="+mn-ea"/>
                <a:cs typeface="Arial" pitchFamily="34" charset="0"/>
              </a:defRPr>
            </a:lvl1pPr>
            <a:lvl2pPr marL="742950" indent="-285750" algn="l" defTabSz="914400" rtl="0" eaLnBrk="1" latinLnBrk="0" hangingPunct="1">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3000" indent="-228600" algn="l" defTabSz="914400" rtl="0" eaLnBrk="1" latinLnBrk="0" hangingPunct="1">
              <a:spcBef>
                <a:spcPct val="20000"/>
              </a:spcBef>
              <a:buClr>
                <a:schemeClr val="tx2"/>
              </a:buClr>
              <a:buSzPct val="75000"/>
              <a:buFont typeface="Wingdings" pitchFamily="2" charset="2"/>
              <a:buChar char="§"/>
              <a:defRPr sz="1600" kern="1200">
                <a:solidFill>
                  <a:schemeClr val="tx1"/>
                </a:solidFill>
                <a:latin typeface="Arial" pitchFamily="34" charset="0"/>
                <a:ea typeface="+mn-ea"/>
                <a:cs typeface="Arial" pitchFamily="34" charset="0"/>
              </a:defRPr>
            </a:lvl3pPr>
            <a:lvl4pPr marL="1600200" indent="-228600" algn="l" defTabSz="914400" rtl="0" eaLnBrk="1" latinLnBrk="0" hangingPunct="1">
              <a:spcBef>
                <a:spcPct val="20000"/>
              </a:spcBef>
              <a:buFont typeface="Arial" pitchFamily="34" charset="0"/>
              <a:buNone/>
              <a:defRPr sz="1600" kern="1200">
                <a:solidFill>
                  <a:schemeClr val="tx1"/>
                </a:solidFill>
                <a:latin typeface="Arial" pitchFamily="34" charset="0"/>
                <a:ea typeface="+mn-ea"/>
                <a:cs typeface="Arial" pitchFamily="34" charset="0"/>
              </a:defRPr>
            </a:lvl4pPr>
            <a:lvl5pPr marL="2057400" indent="-228600" algn="l" defTabSz="914400" rtl="0" eaLnBrk="1" latinLnBrk="0" hangingPunct="1">
              <a:spcBef>
                <a:spcPct val="20000"/>
              </a:spcBef>
              <a:buClr>
                <a:schemeClr val="tx2"/>
              </a:buClr>
              <a:buFont typeface="Arial" pitchFamily="34"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t>Large Committee</a:t>
            </a:r>
            <a:endParaRPr lang="en-US" dirty="0"/>
          </a:p>
        </p:txBody>
      </p:sp>
      <p:sp>
        <p:nvSpPr>
          <p:cNvPr id="15" name="Text Placeholder 4"/>
          <p:cNvSpPr txBox="1">
            <a:spLocks/>
          </p:cNvSpPr>
          <p:nvPr/>
        </p:nvSpPr>
        <p:spPr>
          <a:xfrm>
            <a:off x="4718191" y="6072186"/>
            <a:ext cx="4343364" cy="533400"/>
          </a:xfrm>
          <a:prstGeom prst="rect">
            <a:avLst/>
          </a:prstGeom>
        </p:spPr>
        <p:txBody>
          <a:bodyPr vert="horz" lIns="91440" tIns="45720" rIns="91440" bIns="45720" rtlCol="0" anchor="b" anchorCtr="0">
            <a:noAutofit/>
          </a:bodyPr>
          <a:lstStyle>
            <a:lvl1pPr marL="230188" indent="-228600" algn="l" defTabSz="914400" rtl="0" eaLnBrk="1" latinLnBrk="0" hangingPunct="1">
              <a:spcBef>
                <a:spcPct val="20000"/>
              </a:spcBef>
              <a:buClrTx/>
              <a:buSzPct val="125000"/>
              <a:buFont typeface="Courier New" pitchFamily="49" charset="0"/>
              <a:buChar char="»"/>
              <a:defRPr sz="1600" b="0" kern="1200">
                <a:solidFill>
                  <a:schemeClr val="tx1"/>
                </a:solidFill>
                <a:latin typeface="Courier New" pitchFamily="49" charset="0"/>
                <a:ea typeface="+mn-ea"/>
                <a:cs typeface="Courier New" pitchFamily="49" charset="0"/>
              </a:defRPr>
            </a:lvl1pPr>
            <a:lvl2pPr marL="742950" indent="-285750" algn="l" defTabSz="914400" rtl="0" eaLnBrk="1" latinLnBrk="0" hangingPunct="1">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3000" indent="-228600" algn="l" defTabSz="914400" rtl="0" eaLnBrk="1" latinLnBrk="0" hangingPunct="1">
              <a:spcBef>
                <a:spcPct val="20000"/>
              </a:spcBef>
              <a:buClr>
                <a:schemeClr val="tx2"/>
              </a:buClr>
              <a:buSzPct val="75000"/>
              <a:buFont typeface="Wingdings" pitchFamily="2" charset="2"/>
              <a:buChar char="§"/>
              <a:defRPr sz="1600" kern="1200">
                <a:solidFill>
                  <a:schemeClr val="tx1"/>
                </a:solidFill>
                <a:latin typeface="Arial" pitchFamily="34" charset="0"/>
                <a:ea typeface="+mn-ea"/>
                <a:cs typeface="Arial" pitchFamily="34" charset="0"/>
              </a:defRPr>
            </a:lvl3pPr>
            <a:lvl4pPr marL="1600200" indent="-228600" algn="l" defTabSz="914400" rtl="0" eaLnBrk="1" latinLnBrk="0" hangingPunct="1">
              <a:spcBef>
                <a:spcPct val="20000"/>
              </a:spcBef>
              <a:buFont typeface="Arial" pitchFamily="34" charset="0"/>
              <a:buNone/>
              <a:defRPr sz="1600" kern="1200">
                <a:solidFill>
                  <a:schemeClr val="tx1"/>
                </a:solidFill>
                <a:latin typeface="Arial" pitchFamily="34" charset="0"/>
                <a:ea typeface="+mn-ea"/>
                <a:cs typeface="Arial" pitchFamily="34" charset="0"/>
              </a:defRPr>
            </a:lvl4pPr>
            <a:lvl5pPr marL="2057400" indent="-228600" algn="l" defTabSz="914400" rtl="0" eaLnBrk="1" latinLnBrk="0" hangingPunct="1">
              <a:spcBef>
                <a:spcPct val="20000"/>
              </a:spcBef>
              <a:buClr>
                <a:schemeClr val="tx2"/>
              </a:buClr>
              <a:buFont typeface="Arial" pitchFamily="34"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588" indent="0">
              <a:buFont typeface="Courier New" pitchFamily="49" charset="0"/>
              <a:buNone/>
            </a:pPr>
            <a:r>
              <a:rPr lang="en-US" dirty="0" smtClean="0"/>
              <a:t>Committee membership </a:t>
            </a:r>
            <a:r>
              <a:rPr lang="en-US" dirty="0"/>
              <a:t>e</a:t>
            </a:r>
            <a:r>
              <a:rPr lang="en-US" dirty="0" smtClean="0"/>
              <a:t>xcerpt from DO-178C (includes MathWorks)</a:t>
            </a:r>
            <a:endParaRPr lang="en-US" dirty="0"/>
          </a:p>
        </p:txBody>
      </p:sp>
    </p:spTree>
    <p:extLst>
      <p:ext uri="{BB962C8B-B14F-4D97-AF65-F5344CB8AC3E}">
        <p14:creationId xmlns:p14="http://schemas.microsoft.com/office/powerpoint/2010/main" val="24671566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DO-178 History</a:t>
            </a:r>
            <a:endParaRPr lang="en-US" i="1" dirty="0"/>
          </a:p>
        </p:txBody>
      </p:sp>
      <p:graphicFrame>
        <p:nvGraphicFramePr>
          <p:cNvPr id="4" name="Table 3"/>
          <p:cNvGraphicFramePr>
            <a:graphicFrameLocks noGrp="1"/>
          </p:cNvGraphicFramePr>
          <p:nvPr>
            <p:extLst>
              <p:ext uri="{D42A27DB-BD31-4B8C-83A1-F6EECF244321}">
                <p14:modId xmlns:p14="http://schemas.microsoft.com/office/powerpoint/2010/main" val="922957287"/>
              </p:ext>
            </p:extLst>
          </p:nvPr>
        </p:nvGraphicFramePr>
        <p:xfrm>
          <a:off x="609600" y="2057400"/>
          <a:ext cx="5029200" cy="3429000"/>
        </p:xfrm>
        <a:graphic>
          <a:graphicData uri="http://schemas.openxmlformats.org/drawingml/2006/table">
            <a:tbl>
              <a:tblPr firstRow="1" bandRow="1">
                <a:tableStyleId>{5C22544A-7EE6-4342-B048-85BDC9FD1C3A}</a:tableStyleId>
              </a:tblPr>
              <a:tblGrid>
                <a:gridCol w="1532029"/>
                <a:gridCol w="1820771"/>
                <a:gridCol w="1676400"/>
              </a:tblGrid>
              <a:tr h="685800">
                <a:tc>
                  <a:txBody>
                    <a:bodyPr/>
                    <a:lstStyle/>
                    <a:p>
                      <a:r>
                        <a:rPr lang="en-US" dirty="0" smtClean="0"/>
                        <a:t>Version</a:t>
                      </a:r>
                      <a:endParaRPr lang="en-US" dirty="0"/>
                    </a:p>
                  </a:txBody>
                  <a:tcPr/>
                </a:tc>
                <a:tc>
                  <a:txBody>
                    <a:bodyPr/>
                    <a:lstStyle/>
                    <a:p>
                      <a:r>
                        <a:rPr lang="en-US" dirty="0" smtClean="0"/>
                        <a:t>RTCA Publication*</a:t>
                      </a:r>
                      <a:endParaRPr lang="en-US" dirty="0"/>
                    </a:p>
                  </a:txBody>
                  <a:tcPr/>
                </a:tc>
                <a:tc>
                  <a:txBody>
                    <a:bodyPr/>
                    <a:lstStyle/>
                    <a:p>
                      <a:r>
                        <a:rPr lang="en-US" dirty="0" smtClean="0"/>
                        <a:t>FAA Acceptance**</a:t>
                      </a:r>
                      <a:endParaRPr lang="en-US" dirty="0"/>
                    </a:p>
                  </a:txBody>
                  <a:tcPr/>
                </a:tc>
              </a:tr>
              <a:tr h="685800">
                <a:tc>
                  <a:txBody>
                    <a:bodyPr/>
                    <a:lstStyle/>
                    <a:p>
                      <a:r>
                        <a:rPr lang="en-US" dirty="0" smtClean="0"/>
                        <a:t>DO-178</a:t>
                      </a:r>
                      <a:endParaRPr lang="en-US" dirty="0"/>
                    </a:p>
                  </a:txBody>
                  <a:tcPr/>
                </a:tc>
                <a:tc>
                  <a:txBody>
                    <a:bodyPr/>
                    <a:lstStyle/>
                    <a:p>
                      <a:r>
                        <a:rPr lang="en-US" dirty="0" smtClean="0"/>
                        <a:t>1982</a:t>
                      </a:r>
                      <a:endParaRPr lang="en-US" dirty="0"/>
                    </a:p>
                  </a:txBody>
                  <a:tcPr/>
                </a:tc>
                <a:tc>
                  <a:txBody>
                    <a:bodyPr/>
                    <a:lstStyle/>
                    <a:p>
                      <a:r>
                        <a:rPr lang="en-US" dirty="0" smtClean="0"/>
                        <a:t>1982</a:t>
                      </a:r>
                      <a:endParaRPr lang="en-US" dirty="0"/>
                    </a:p>
                  </a:txBody>
                  <a:tcPr/>
                </a:tc>
              </a:tr>
              <a:tr h="685800">
                <a:tc>
                  <a:txBody>
                    <a:bodyPr/>
                    <a:lstStyle/>
                    <a:p>
                      <a:r>
                        <a:rPr lang="en-US" dirty="0" smtClean="0"/>
                        <a:t>DO-178A</a:t>
                      </a:r>
                      <a:endParaRPr lang="en-US" dirty="0"/>
                    </a:p>
                  </a:txBody>
                  <a:tcPr/>
                </a:tc>
                <a:tc>
                  <a:txBody>
                    <a:bodyPr/>
                    <a:lstStyle/>
                    <a:p>
                      <a:r>
                        <a:rPr lang="en-US" dirty="0" smtClean="0"/>
                        <a:t>1985</a:t>
                      </a:r>
                      <a:endParaRPr lang="en-US" dirty="0"/>
                    </a:p>
                  </a:txBody>
                  <a:tcPr/>
                </a:tc>
                <a:tc>
                  <a:txBody>
                    <a:bodyPr/>
                    <a:lstStyle/>
                    <a:p>
                      <a:r>
                        <a:rPr lang="en-US" dirty="0" smtClean="0"/>
                        <a:t>1986</a:t>
                      </a:r>
                      <a:endParaRPr lang="en-US" dirty="0"/>
                    </a:p>
                  </a:txBody>
                  <a:tcPr/>
                </a:tc>
              </a:tr>
              <a:tr h="685800">
                <a:tc>
                  <a:txBody>
                    <a:bodyPr/>
                    <a:lstStyle/>
                    <a:p>
                      <a:r>
                        <a:rPr lang="en-US" dirty="0" smtClean="0"/>
                        <a:t>DO-178B</a:t>
                      </a:r>
                      <a:endParaRPr lang="en-US" dirty="0"/>
                    </a:p>
                  </a:txBody>
                  <a:tcPr/>
                </a:tc>
                <a:tc>
                  <a:txBody>
                    <a:bodyPr/>
                    <a:lstStyle/>
                    <a:p>
                      <a:r>
                        <a:rPr lang="en-US" dirty="0" smtClean="0"/>
                        <a:t>1992</a:t>
                      </a:r>
                      <a:endParaRPr lang="en-US" dirty="0"/>
                    </a:p>
                  </a:txBody>
                  <a:tcPr/>
                </a:tc>
                <a:tc>
                  <a:txBody>
                    <a:bodyPr/>
                    <a:lstStyle/>
                    <a:p>
                      <a:r>
                        <a:rPr lang="en-US" dirty="0" smtClean="0"/>
                        <a:t>1993</a:t>
                      </a:r>
                      <a:endParaRPr lang="en-US" dirty="0"/>
                    </a:p>
                  </a:txBody>
                  <a:tcPr/>
                </a:tc>
              </a:tr>
              <a:tr h="685800">
                <a:tc>
                  <a:txBody>
                    <a:bodyPr/>
                    <a:lstStyle/>
                    <a:p>
                      <a:r>
                        <a:rPr lang="en-US" dirty="0" smtClean="0"/>
                        <a:t>DO-178C</a:t>
                      </a:r>
                      <a:endParaRPr lang="en-US" dirty="0"/>
                    </a:p>
                  </a:txBody>
                  <a:tcPr/>
                </a:tc>
                <a:tc>
                  <a:txBody>
                    <a:bodyPr/>
                    <a:lstStyle/>
                    <a:p>
                      <a:r>
                        <a:rPr lang="en-US" dirty="0" smtClean="0"/>
                        <a:t>Dec. 2011</a:t>
                      </a:r>
                      <a:endParaRPr lang="en-US" dirty="0"/>
                    </a:p>
                  </a:txBody>
                  <a:tcPr/>
                </a:tc>
                <a:tc>
                  <a:txBody>
                    <a:bodyPr/>
                    <a:lstStyle/>
                    <a:p>
                      <a:r>
                        <a:rPr lang="en-US" dirty="0" smtClean="0"/>
                        <a:t>2013</a:t>
                      </a:r>
                      <a:endParaRPr lang="en-US" dirty="0"/>
                    </a:p>
                  </a:txBody>
                  <a:tcPr/>
                </a:tc>
              </a:tr>
            </a:tbl>
          </a:graphicData>
        </a:graphic>
      </p:graphicFrame>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62662" y="1981200"/>
            <a:ext cx="2772705" cy="265496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6057899" y="4709041"/>
            <a:ext cx="1454309" cy="369332"/>
          </a:xfrm>
          <a:prstGeom prst="rect">
            <a:avLst/>
          </a:prstGeom>
        </p:spPr>
        <p:txBody>
          <a:bodyPr wrap="none">
            <a:spAutoFit/>
          </a:bodyPr>
          <a:lstStyle/>
          <a:p>
            <a:r>
              <a:rPr lang="en-US" b="1" dirty="0" smtClean="0"/>
              <a:t>AC 20-115B</a:t>
            </a:r>
            <a:endParaRPr lang="en-US" dirty="0"/>
          </a:p>
        </p:txBody>
      </p:sp>
      <p:sp>
        <p:nvSpPr>
          <p:cNvPr id="6" name="Rectangle 5"/>
          <p:cNvSpPr/>
          <p:nvPr/>
        </p:nvSpPr>
        <p:spPr>
          <a:xfrm>
            <a:off x="6067424" y="5257800"/>
            <a:ext cx="1903085" cy="369332"/>
          </a:xfrm>
          <a:prstGeom prst="rect">
            <a:avLst/>
          </a:prstGeom>
        </p:spPr>
        <p:txBody>
          <a:bodyPr wrap="none">
            <a:spAutoFit/>
          </a:bodyPr>
          <a:lstStyle/>
          <a:p>
            <a:r>
              <a:rPr lang="en-US" dirty="0"/>
              <a:t>http://rgl.faa.gov/</a:t>
            </a:r>
          </a:p>
        </p:txBody>
      </p:sp>
      <p:sp>
        <p:nvSpPr>
          <p:cNvPr id="7" name="TextBox 6"/>
          <p:cNvSpPr txBox="1"/>
          <p:nvPr/>
        </p:nvSpPr>
        <p:spPr>
          <a:xfrm flipH="1">
            <a:off x="533400" y="5627132"/>
            <a:ext cx="5372099" cy="369332"/>
          </a:xfrm>
          <a:prstGeom prst="rect">
            <a:avLst/>
          </a:prstGeom>
          <a:noFill/>
        </p:spPr>
        <p:txBody>
          <a:bodyPr wrap="square" rtlCol="0">
            <a:spAutoFit/>
          </a:bodyPr>
          <a:lstStyle/>
          <a:p>
            <a:r>
              <a:rPr lang="en-US" dirty="0" smtClean="0">
                <a:latin typeface="Arial" pitchFamily="34" charset="0"/>
                <a:cs typeface="Arial" pitchFamily="34" charset="0"/>
              </a:rPr>
              <a:t>*Published in Europe by EUROCAE as ED-12</a:t>
            </a:r>
            <a:endParaRPr lang="en-US" dirty="0">
              <a:latin typeface="Arial" pitchFamily="34" charset="0"/>
              <a:cs typeface="Arial" pitchFamily="34" charset="0"/>
            </a:endParaRPr>
          </a:p>
        </p:txBody>
      </p:sp>
      <p:sp>
        <p:nvSpPr>
          <p:cNvPr id="9" name="TextBox 8"/>
          <p:cNvSpPr txBox="1"/>
          <p:nvPr/>
        </p:nvSpPr>
        <p:spPr>
          <a:xfrm flipH="1">
            <a:off x="533399" y="5964198"/>
            <a:ext cx="5372099" cy="369332"/>
          </a:xfrm>
          <a:prstGeom prst="rect">
            <a:avLst/>
          </a:prstGeom>
          <a:noFill/>
        </p:spPr>
        <p:txBody>
          <a:bodyPr wrap="square" rtlCol="0">
            <a:spAutoFit/>
          </a:bodyPr>
          <a:lstStyle/>
          <a:p>
            <a:r>
              <a:rPr lang="en-US" dirty="0" smtClean="0">
                <a:latin typeface="Arial" pitchFamily="34" charset="0"/>
                <a:cs typeface="Arial" pitchFamily="34" charset="0"/>
              </a:rPr>
              <a:t>**Accepted by EASA in Europe as AMC 20-115B</a:t>
            </a:r>
            <a:endParaRPr lang="en-US" dirty="0">
              <a:latin typeface="Arial" pitchFamily="34" charset="0"/>
              <a:cs typeface="Arial" pitchFamily="34" charset="0"/>
            </a:endParaRPr>
          </a:p>
        </p:txBody>
      </p:sp>
    </p:spTree>
    <p:extLst>
      <p:ext uri="{BB962C8B-B14F-4D97-AF65-F5344CB8AC3E}">
        <p14:creationId xmlns:p14="http://schemas.microsoft.com/office/powerpoint/2010/main" val="980438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2"/>
          <p:cNvSpPr>
            <a:spLocks noGrp="1" noChangeArrowheads="1"/>
          </p:cNvSpPr>
          <p:nvPr>
            <p:ph type="title"/>
          </p:nvPr>
        </p:nvSpPr>
        <p:spPr/>
        <p:txBody>
          <a:bodyPr/>
          <a:lstStyle/>
          <a:p>
            <a:r>
              <a:rPr lang="en-US" dirty="0" smtClean="0"/>
              <a:t>The new landscape for RTCA documents from DO-178B to DO-178C</a:t>
            </a:r>
            <a:endParaRPr lang="en-US" dirty="0"/>
          </a:p>
        </p:txBody>
      </p:sp>
      <p:sp>
        <p:nvSpPr>
          <p:cNvPr id="137219" name="Rectangle 3"/>
          <p:cNvSpPr>
            <a:spLocks noGrp="1" noChangeArrowheads="1"/>
          </p:cNvSpPr>
          <p:nvPr>
            <p:ph type="body" idx="1"/>
          </p:nvPr>
        </p:nvSpPr>
        <p:spPr/>
        <p:txBody>
          <a:bodyPr/>
          <a:lstStyle/>
          <a:p>
            <a:r>
              <a:rPr lang="en-US" dirty="0" smtClean="0"/>
              <a:t>DO-178C Software Considerations in Airborne Systems and Equipment Certification (Revised)</a:t>
            </a:r>
          </a:p>
          <a:p>
            <a:r>
              <a:rPr lang="en-US" dirty="0" smtClean="0"/>
              <a:t>DO-278A Software Integrity Assurance Considerations for Communication, Navigation, Surveillance and Air Traffic Management (CNS/ATN) </a:t>
            </a:r>
            <a:r>
              <a:rPr lang="en-US" dirty="0"/>
              <a:t>Systems (Revised) </a:t>
            </a:r>
            <a:endParaRPr lang="en-US" dirty="0" smtClean="0"/>
          </a:p>
          <a:p>
            <a:r>
              <a:rPr lang="en-US" dirty="0" smtClean="0"/>
              <a:t>DO-248C Supporting Information for DO-178C and </a:t>
            </a:r>
            <a:r>
              <a:rPr lang="en-US" dirty="0"/>
              <a:t>DO-278A (Revised)</a:t>
            </a:r>
          </a:p>
          <a:p>
            <a:r>
              <a:rPr lang="en-US" dirty="0" smtClean="0"/>
              <a:t>DO-330 Software Tool </a:t>
            </a:r>
            <a:r>
              <a:rPr lang="en-US" dirty="0"/>
              <a:t>Qualification </a:t>
            </a:r>
            <a:r>
              <a:rPr lang="en-US" dirty="0" smtClean="0"/>
              <a:t>Considerations (New!)</a:t>
            </a:r>
            <a:endParaRPr lang="en-US" dirty="0"/>
          </a:p>
        </p:txBody>
      </p:sp>
    </p:spTree>
    <p:extLst>
      <p:ext uri="{BB962C8B-B14F-4D97-AF65-F5344CB8AC3E}">
        <p14:creationId xmlns:p14="http://schemas.microsoft.com/office/powerpoint/2010/main" val="27766679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2"/>
          <p:cNvSpPr>
            <a:spLocks noGrp="1" noChangeArrowheads="1"/>
          </p:cNvSpPr>
          <p:nvPr>
            <p:ph type="title"/>
          </p:nvPr>
        </p:nvSpPr>
        <p:spPr/>
        <p:txBody>
          <a:bodyPr/>
          <a:lstStyle/>
          <a:p>
            <a:r>
              <a:rPr lang="en-US" dirty="0" smtClean="0"/>
              <a:t>The new landscape for RTCA </a:t>
            </a:r>
            <a:r>
              <a:rPr lang="en-US" dirty="0"/>
              <a:t>documents from DO-178B to DO-178C</a:t>
            </a:r>
          </a:p>
        </p:txBody>
      </p:sp>
      <p:sp>
        <p:nvSpPr>
          <p:cNvPr id="137219" name="Rectangle 3"/>
          <p:cNvSpPr>
            <a:spLocks noGrp="1" noChangeArrowheads="1"/>
          </p:cNvSpPr>
          <p:nvPr>
            <p:ph type="body" idx="1"/>
          </p:nvPr>
        </p:nvSpPr>
        <p:spPr/>
        <p:txBody>
          <a:bodyPr/>
          <a:lstStyle/>
          <a:p>
            <a:r>
              <a:rPr lang="en-US" dirty="0" smtClean="0"/>
              <a:t>DO-331 Model-Based </a:t>
            </a:r>
            <a:r>
              <a:rPr lang="en-US" dirty="0"/>
              <a:t>Development and Verification </a:t>
            </a:r>
            <a:r>
              <a:rPr lang="en-US" dirty="0" smtClean="0"/>
              <a:t>Supplement to DO-178C and DO-278A (New!)</a:t>
            </a:r>
            <a:endParaRPr lang="en-US" dirty="0"/>
          </a:p>
          <a:p>
            <a:r>
              <a:rPr lang="en-US" dirty="0" smtClean="0"/>
              <a:t>DO-332 Object-Oriented </a:t>
            </a:r>
            <a:r>
              <a:rPr lang="en-US" dirty="0"/>
              <a:t>Technology </a:t>
            </a:r>
            <a:r>
              <a:rPr lang="en-US" dirty="0" smtClean="0"/>
              <a:t>and Related </a:t>
            </a:r>
            <a:r>
              <a:rPr lang="en-US" dirty="0"/>
              <a:t>Techniques Supplement to DO-178C and DO-278A (New</a:t>
            </a:r>
            <a:r>
              <a:rPr lang="en-US" dirty="0" smtClean="0"/>
              <a:t>!)</a:t>
            </a:r>
            <a:endParaRPr lang="en-US" dirty="0"/>
          </a:p>
          <a:p>
            <a:r>
              <a:rPr lang="en-US" dirty="0" smtClean="0"/>
              <a:t>DO-333 Formal </a:t>
            </a:r>
            <a:r>
              <a:rPr lang="en-US" dirty="0"/>
              <a:t>Methods Supplement to DO-178C and DO-278A (New</a:t>
            </a:r>
            <a:r>
              <a:rPr lang="en-US" dirty="0" smtClean="0"/>
              <a:t>!)</a:t>
            </a:r>
            <a:endParaRPr lang="en-US" dirty="0"/>
          </a:p>
          <a:p>
            <a:pPr marL="0" indent="0">
              <a:buNone/>
            </a:pPr>
            <a:endParaRPr lang="en-US" dirty="0"/>
          </a:p>
        </p:txBody>
      </p:sp>
    </p:spTree>
    <p:extLst>
      <p:ext uri="{BB962C8B-B14F-4D97-AF65-F5344CB8AC3E}">
        <p14:creationId xmlns:p14="http://schemas.microsoft.com/office/powerpoint/2010/main" val="101157211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el 1"/>
          <p:cNvSpPr>
            <a:spLocks noGrp="1"/>
          </p:cNvSpPr>
          <p:nvPr>
            <p:ph type="title"/>
          </p:nvPr>
        </p:nvSpPr>
        <p:spPr>
          <a:xfrm>
            <a:off x="311224" y="548680"/>
            <a:ext cx="8077200" cy="990600"/>
          </a:xfrm>
        </p:spPr>
        <p:txBody>
          <a:bodyPr/>
          <a:lstStyle/>
          <a:p>
            <a:r>
              <a:rPr lang="en-US" dirty="0" smtClean="0"/>
              <a:t>Agenda</a:t>
            </a:r>
          </a:p>
        </p:txBody>
      </p:sp>
      <p:sp>
        <p:nvSpPr>
          <p:cNvPr id="4099" name="Inhaltsplatzhalter 2"/>
          <p:cNvSpPr>
            <a:spLocks noGrp="1"/>
          </p:cNvSpPr>
          <p:nvPr>
            <p:ph idx="1"/>
          </p:nvPr>
        </p:nvSpPr>
        <p:spPr/>
        <p:txBody>
          <a:bodyPr/>
          <a:lstStyle/>
          <a:p>
            <a:r>
              <a:rPr lang="en-US" altLang="ko-KR" dirty="0" smtClean="0"/>
              <a:t>System </a:t>
            </a:r>
            <a:r>
              <a:rPr lang="en-US" altLang="ko-KR" dirty="0"/>
              <a:t>Certification and Compliance </a:t>
            </a:r>
            <a:r>
              <a:rPr lang="en-US" altLang="ko-KR" dirty="0" smtClean="0"/>
              <a:t>Demonstration</a:t>
            </a:r>
          </a:p>
          <a:p>
            <a:r>
              <a:rPr lang="en-US" altLang="ko-KR" dirty="0"/>
              <a:t>ARP 4754 and DO-178C/DO-331</a:t>
            </a:r>
          </a:p>
          <a:p>
            <a:r>
              <a:rPr lang="en-US" altLang="ko-KR" dirty="0" smtClean="0"/>
              <a:t>Model </a:t>
            </a:r>
            <a:r>
              <a:rPr lang="en-US" altLang="ko-KR" dirty="0"/>
              <a:t>Based V&amp;V Workflow for </a:t>
            </a:r>
            <a:r>
              <a:rPr lang="en-US" altLang="ko-KR" dirty="0" smtClean="0"/>
              <a:t>DO-178B/C</a:t>
            </a:r>
          </a:p>
          <a:p>
            <a:r>
              <a:rPr lang="en-US" altLang="ko-KR" dirty="0" smtClean="0"/>
              <a:t>Customer </a:t>
            </a:r>
            <a:r>
              <a:rPr lang="en-US" altLang="ko-KR" dirty="0" smtClean="0"/>
              <a:t>Stories</a:t>
            </a:r>
          </a:p>
          <a:p>
            <a:r>
              <a:rPr lang="en-US" dirty="0" smtClean="0"/>
              <a:t>Conclusion &amp; Questions</a:t>
            </a:r>
          </a:p>
          <a:p>
            <a:endParaRPr lang="en-US" dirty="0" smtClean="0"/>
          </a:p>
          <a:p>
            <a:endParaRPr lang="en-US" dirty="0" smtClean="0"/>
          </a:p>
        </p:txBody>
      </p:sp>
    </p:spTree>
    <p:extLst>
      <p:ext uri="{BB962C8B-B14F-4D97-AF65-F5344CB8AC3E}">
        <p14:creationId xmlns:p14="http://schemas.microsoft.com/office/powerpoint/2010/main" val="237128043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DO-178C Supplements</a:t>
            </a:r>
            <a:br>
              <a:rPr lang="en-US" dirty="0"/>
            </a:br>
            <a:endParaRPr lang="en-US" dirty="0"/>
          </a:p>
        </p:txBody>
      </p:sp>
      <p:sp>
        <p:nvSpPr>
          <p:cNvPr id="29697" name="Inhaltsplatzhalter 2"/>
          <p:cNvSpPr>
            <a:spLocks noGrp="1"/>
          </p:cNvSpPr>
          <p:nvPr>
            <p:ph idx="1"/>
          </p:nvPr>
        </p:nvSpPr>
        <p:spPr>
          <a:xfrm>
            <a:off x="514459" y="2667000"/>
            <a:ext cx="8077200" cy="4648200"/>
          </a:xfrm>
        </p:spPr>
        <p:txBody>
          <a:bodyPr/>
          <a:lstStyle/>
          <a:p>
            <a:pPr marL="0" indent="0">
              <a:spcBef>
                <a:spcPts val="1200"/>
              </a:spcBef>
              <a:spcAft>
                <a:spcPts val="600"/>
              </a:spcAft>
              <a:buFont typeface="Arial" charset="0"/>
              <a:buNone/>
            </a:pPr>
            <a:r>
              <a:rPr lang="en-US" sz="1800" b="1" dirty="0" smtClean="0">
                <a:solidFill>
                  <a:schemeClr val="tx2"/>
                </a:solidFill>
                <a:latin typeface="Arial" charset="0"/>
                <a:cs typeface="Arial" charset="0"/>
              </a:rPr>
              <a:t>DO-178C</a:t>
            </a:r>
            <a:r>
              <a:rPr lang="en-US" sz="1800" dirty="0" smtClean="0">
                <a:latin typeface="Arial" charset="0"/>
                <a:cs typeface="Arial" charset="0"/>
              </a:rPr>
              <a:t> supplements:</a:t>
            </a:r>
          </a:p>
          <a:p>
            <a:pPr marL="0" indent="0">
              <a:spcBef>
                <a:spcPts val="1200"/>
              </a:spcBef>
              <a:spcAft>
                <a:spcPts val="600"/>
              </a:spcAft>
            </a:pPr>
            <a:r>
              <a:rPr lang="en-US" sz="1800" dirty="0" smtClean="0">
                <a:latin typeface="Arial" charset="0"/>
                <a:cs typeface="Arial" charset="0"/>
              </a:rPr>
              <a:t> DO-330 for Tool Qualification</a:t>
            </a:r>
          </a:p>
          <a:p>
            <a:pPr marL="0" indent="0">
              <a:spcBef>
                <a:spcPts val="1200"/>
              </a:spcBef>
              <a:spcAft>
                <a:spcPts val="600"/>
              </a:spcAft>
            </a:pPr>
            <a:r>
              <a:rPr lang="en-US" sz="1800" b="1" dirty="0" smtClean="0">
                <a:latin typeface="Arial" charset="0"/>
                <a:cs typeface="Arial" charset="0"/>
              </a:rPr>
              <a:t> DO-331 for Model-Based Design</a:t>
            </a:r>
          </a:p>
          <a:p>
            <a:pPr marL="0" indent="0">
              <a:spcBef>
                <a:spcPts val="1200"/>
              </a:spcBef>
              <a:spcAft>
                <a:spcPts val="600"/>
              </a:spcAft>
            </a:pPr>
            <a:r>
              <a:rPr lang="en-US" sz="1800" dirty="0" smtClean="0">
                <a:latin typeface="Arial" charset="0"/>
                <a:cs typeface="Arial" charset="0"/>
              </a:rPr>
              <a:t> DO-332 for Object Oriented Techniques</a:t>
            </a:r>
          </a:p>
          <a:p>
            <a:pPr marL="0" indent="0">
              <a:spcBef>
                <a:spcPts val="1200"/>
              </a:spcBef>
              <a:spcAft>
                <a:spcPts val="600"/>
              </a:spcAft>
            </a:pPr>
            <a:r>
              <a:rPr lang="en-US" sz="1800" dirty="0" smtClean="0">
                <a:latin typeface="Arial" charset="0"/>
                <a:cs typeface="Arial" charset="0"/>
              </a:rPr>
              <a:t> DO-333 for Formal Methods</a:t>
            </a:r>
          </a:p>
        </p:txBody>
      </p:sp>
      <p:pic>
        <p:nvPicPr>
          <p:cNvPr id="29698" name="Picture 6" descr="Aero.jpg"/>
          <p:cNvPicPr>
            <a:picLocks noChangeAspect="1"/>
          </p:cNvPicPr>
          <p:nvPr/>
        </p:nvPicPr>
        <p:blipFill>
          <a:blip r:embed="rId3"/>
          <a:srcRect/>
          <a:stretch>
            <a:fillRect/>
          </a:stretch>
        </p:blipFill>
        <p:spPr bwMode="auto">
          <a:xfrm>
            <a:off x="530225" y="1336675"/>
            <a:ext cx="7618413" cy="968375"/>
          </a:xfrm>
          <a:prstGeom prst="rect">
            <a:avLst/>
          </a:prstGeom>
          <a:noFill/>
          <a:ln w="9525">
            <a:noFill/>
            <a:miter lim="800000"/>
            <a:headEnd/>
            <a:tailEnd/>
          </a:ln>
        </p:spPr>
      </p:pic>
      <p:sp>
        <p:nvSpPr>
          <p:cNvPr id="2" name="Right Brace 1"/>
          <p:cNvSpPr/>
          <p:nvPr/>
        </p:nvSpPr>
        <p:spPr>
          <a:xfrm>
            <a:off x="5105400" y="2895600"/>
            <a:ext cx="457200" cy="2362200"/>
          </a:xfrm>
          <a:prstGeom prst="rightBrace">
            <a:avLst/>
          </a:prstGeom>
          <a:ln w="9525">
            <a:solidFill>
              <a:schemeClr val="accent5">
                <a:lumMod val="75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sp>
        <p:nvSpPr>
          <p:cNvPr id="3" name="TextBox 2"/>
          <p:cNvSpPr txBox="1">
            <a:spLocks noChangeArrowheads="1"/>
          </p:cNvSpPr>
          <p:nvPr/>
        </p:nvSpPr>
        <p:spPr bwMode="auto">
          <a:xfrm>
            <a:off x="5715000" y="3722688"/>
            <a:ext cx="2971800" cy="708025"/>
          </a:xfrm>
          <a:prstGeom prst="rect">
            <a:avLst/>
          </a:prstGeom>
          <a:noFill/>
          <a:ln w="9525">
            <a:noFill/>
            <a:miter lim="800000"/>
            <a:headEnd/>
            <a:tailEnd/>
          </a:ln>
        </p:spPr>
        <p:txBody>
          <a:bodyPr>
            <a:spAutoFit/>
          </a:bodyPr>
          <a:lstStyle/>
          <a:p>
            <a:pPr algn="ctr"/>
            <a:r>
              <a:rPr lang="en-US" sz="2000">
                <a:cs typeface="Arial" charset="0"/>
              </a:rPr>
              <a:t>All supplements impact MathWorks products</a:t>
            </a:r>
          </a:p>
        </p:txBody>
      </p:sp>
    </p:spTree>
    <p:extLst>
      <p:ext uri="{BB962C8B-B14F-4D97-AF65-F5344CB8AC3E}">
        <p14:creationId xmlns:p14="http://schemas.microsoft.com/office/powerpoint/2010/main" val="1619250700"/>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p:txBody>
          <a:bodyPr/>
          <a:lstStyle/>
          <a:p>
            <a:r>
              <a:rPr lang="en-US" dirty="0" smtClean="0">
                <a:effectLst/>
                <a:latin typeface="Arial" charset="0"/>
                <a:cs typeface="Arial" charset="0"/>
              </a:rPr>
              <a:t>DO-331: System/Software Mapping Guidance</a:t>
            </a:r>
          </a:p>
        </p:txBody>
      </p:sp>
      <p:pic>
        <p:nvPicPr>
          <p:cNvPr id="31746" name="Picture 2"/>
          <p:cNvPicPr>
            <a:picLocks noChangeAspect="1" noChangeArrowheads="1"/>
          </p:cNvPicPr>
          <p:nvPr/>
        </p:nvPicPr>
        <p:blipFill>
          <a:blip r:embed="rId2"/>
          <a:srcRect/>
          <a:stretch>
            <a:fillRect/>
          </a:stretch>
        </p:blipFill>
        <p:spPr bwMode="auto">
          <a:xfrm>
            <a:off x="381000" y="1295400"/>
            <a:ext cx="8275638" cy="4524375"/>
          </a:xfrm>
          <a:prstGeom prst="rect">
            <a:avLst/>
          </a:prstGeom>
          <a:noFill/>
          <a:ln w="9525">
            <a:solidFill>
              <a:schemeClr val="tx1"/>
            </a:solidFill>
            <a:miter lim="800000"/>
            <a:headEnd/>
            <a:tailEnd/>
          </a:ln>
        </p:spPr>
      </p:pic>
    </p:spTree>
    <p:extLst>
      <p:ext uri="{BB962C8B-B14F-4D97-AF65-F5344CB8AC3E}">
        <p14:creationId xmlns:p14="http://schemas.microsoft.com/office/powerpoint/2010/main" val="373889600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DO-178C Supplements</a:t>
            </a:r>
            <a:br>
              <a:rPr lang="en-US" dirty="0"/>
            </a:br>
            <a:endParaRPr lang="en-US" dirty="0"/>
          </a:p>
        </p:txBody>
      </p:sp>
      <p:sp>
        <p:nvSpPr>
          <p:cNvPr id="29697" name="Inhaltsplatzhalter 2"/>
          <p:cNvSpPr>
            <a:spLocks noGrp="1"/>
          </p:cNvSpPr>
          <p:nvPr>
            <p:ph idx="1"/>
          </p:nvPr>
        </p:nvSpPr>
        <p:spPr>
          <a:xfrm>
            <a:off x="514459" y="2667000"/>
            <a:ext cx="8077200" cy="4648200"/>
          </a:xfrm>
        </p:spPr>
        <p:txBody>
          <a:bodyPr/>
          <a:lstStyle/>
          <a:p>
            <a:pPr marL="0" indent="0">
              <a:spcBef>
                <a:spcPts val="1200"/>
              </a:spcBef>
              <a:spcAft>
                <a:spcPts val="600"/>
              </a:spcAft>
              <a:buFont typeface="Arial" charset="0"/>
              <a:buNone/>
            </a:pPr>
            <a:r>
              <a:rPr lang="en-US" sz="1800" b="1" dirty="0" smtClean="0">
                <a:solidFill>
                  <a:schemeClr val="tx2"/>
                </a:solidFill>
                <a:latin typeface="Arial" charset="0"/>
                <a:cs typeface="Arial" charset="0"/>
              </a:rPr>
              <a:t>DO-178C</a:t>
            </a:r>
            <a:r>
              <a:rPr lang="en-US" sz="1800" dirty="0" smtClean="0">
                <a:latin typeface="Arial" charset="0"/>
                <a:cs typeface="Arial" charset="0"/>
              </a:rPr>
              <a:t> supplements:</a:t>
            </a:r>
          </a:p>
          <a:p>
            <a:pPr marL="0" indent="0">
              <a:spcBef>
                <a:spcPts val="1200"/>
              </a:spcBef>
              <a:spcAft>
                <a:spcPts val="600"/>
              </a:spcAft>
            </a:pPr>
            <a:r>
              <a:rPr lang="en-US" sz="1800" dirty="0" smtClean="0">
                <a:latin typeface="Arial" charset="0"/>
                <a:cs typeface="Arial" charset="0"/>
              </a:rPr>
              <a:t> </a:t>
            </a:r>
            <a:r>
              <a:rPr lang="en-US" sz="1800" b="1" dirty="0" smtClean="0">
                <a:latin typeface="Arial" charset="0"/>
                <a:cs typeface="Arial" charset="0"/>
              </a:rPr>
              <a:t>DO-330 for Tool Qualification</a:t>
            </a:r>
          </a:p>
          <a:p>
            <a:pPr marL="0" indent="0">
              <a:spcBef>
                <a:spcPts val="1200"/>
              </a:spcBef>
              <a:spcAft>
                <a:spcPts val="600"/>
              </a:spcAft>
            </a:pPr>
            <a:r>
              <a:rPr lang="en-US" sz="1800" dirty="0" smtClean="0">
                <a:latin typeface="Arial" charset="0"/>
                <a:cs typeface="Arial" charset="0"/>
              </a:rPr>
              <a:t> DO-331 for Model-Based Design</a:t>
            </a:r>
          </a:p>
          <a:p>
            <a:pPr marL="0" indent="0">
              <a:spcBef>
                <a:spcPts val="1200"/>
              </a:spcBef>
              <a:spcAft>
                <a:spcPts val="600"/>
              </a:spcAft>
            </a:pPr>
            <a:r>
              <a:rPr lang="en-US" sz="1800" dirty="0" smtClean="0">
                <a:latin typeface="Arial" charset="0"/>
                <a:cs typeface="Arial" charset="0"/>
              </a:rPr>
              <a:t> DO-332 for Object Oriented Techniques</a:t>
            </a:r>
          </a:p>
          <a:p>
            <a:pPr marL="0" indent="0">
              <a:spcBef>
                <a:spcPts val="1200"/>
              </a:spcBef>
              <a:spcAft>
                <a:spcPts val="600"/>
              </a:spcAft>
            </a:pPr>
            <a:r>
              <a:rPr lang="en-US" sz="1800" dirty="0" smtClean="0">
                <a:latin typeface="Arial" charset="0"/>
                <a:cs typeface="Arial" charset="0"/>
              </a:rPr>
              <a:t> DO-333 for Formal Methods</a:t>
            </a:r>
          </a:p>
        </p:txBody>
      </p:sp>
      <p:pic>
        <p:nvPicPr>
          <p:cNvPr id="29698" name="Picture 6" descr="Aero.jpg"/>
          <p:cNvPicPr>
            <a:picLocks noChangeAspect="1"/>
          </p:cNvPicPr>
          <p:nvPr/>
        </p:nvPicPr>
        <p:blipFill>
          <a:blip r:embed="rId3"/>
          <a:srcRect/>
          <a:stretch>
            <a:fillRect/>
          </a:stretch>
        </p:blipFill>
        <p:spPr bwMode="auto">
          <a:xfrm>
            <a:off x="530225" y="1336675"/>
            <a:ext cx="7618413" cy="968375"/>
          </a:xfrm>
          <a:prstGeom prst="rect">
            <a:avLst/>
          </a:prstGeom>
          <a:noFill/>
          <a:ln w="9525">
            <a:noFill/>
            <a:miter lim="800000"/>
            <a:headEnd/>
            <a:tailEnd/>
          </a:ln>
        </p:spPr>
      </p:pic>
      <p:sp>
        <p:nvSpPr>
          <p:cNvPr id="2" name="Right Brace 1"/>
          <p:cNvSpPr/>
          <p:nvPr/>
        </p:nvSpPr>
        <p:spPr>
          <a:xfrm>
            <a:off x="5105400" y="2895600"/>
            <a:ext cx="457200" cy="2362200"/>
          </a:xfrm>
          <a:prstGeom prst="rightBrace">
            <a:avLst/>
          </a:prstGeom>
          <a:ln w="9525">
            <a:solidFill>
              <a:schemeClr val="accent5">
                <a:lumMod val="75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sp>
        <p:nvSpPr>
          <p:cNvPr id="3" name="TextBox 2"/>
          <p:cNvSpPr txBox="1">
            <a:spLocks noChangeArrowheads="1"/>
          </p:cNvSpPr>
          <p:nvPr/>
        </p:nvSpPr>
        <p:spPr bwMode="auto">
          <a:xfrm>
            <a:off x="5715000" y="3722688"/>
            <a:ext cx="2971800" cy="708025"/>
          </a:xfrm>
          <a:prstGeom prst="rect">
            <a:avLst/>
          </a:prstGeom>
          <a:noFill/>
          <a:ln w="9525">
            <a:noFill/>
            <a:miter lim="800000"/>
            <a:headEnd/>
            <a:tailEnd/>
          </a:ln>
        </p:spPr>
        <p:txBody>
          <a:bodyPr>
            <a:spAutoFit/>
          </a:bodyPr>
          <a:lstStyle/>
          <a:p>
            <a:pPr algn="ctr"/>
            <a:r>
              <a:rPr lang="en-US" sz="2000">
                <a:cs typeface="Arial" charset="0"/>
              </a:rPr>
              <a:t>All supplements impact MathWorks products</a:t>
            </a:r>
          </a:p>
        </p:txBody>
      </p:sp>
    </p:spTree>
    <p:extLst>
      <p:ext uri="{BB962C8B-B14F-4D97-AF65-F5344CB8AC3E}">
        <p14:creationId xmlns:p14="http://schemas.microsoft.com/office/powerpoint/2010/main" val="3133021577"/>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Title 1"/>
          <p:cNvSpPr>
            <a:spLocks noGrp="1"/>
          </p:cNvSpPr>
          <p:nvPr>
            <p:ph type="title"/>
          </p:nvPr>
        </p:nvSpPr>
        <p:spPr/>
        <p:txBody>
          <a:bodyPr/>
          <a:lstStyle/>
          <a:p>
            <a:r>
              <a:rPr lang="en-US" smtClean="0">
                <a:effectLst/>
                <a:latin typeface="Arial" charset="0"/>
                <a:cs typeface="Arial" charset="0"/>
              </a:rPr>
              <a:t>DO-330 - Qualification Tool Relationship</a:t>
            </a:r>
            <a:br>
              <a:rPr lang="en-US" smtClean="0">
                <a:effectLst/>
                <a:latin typeface="Arial" charset="0"/>
                <a:cs typeface="Arial" charset="0"/>
              </a:rPr>
            </a:br>
            <a:endParaRPr lang="en-US" sz="2000" smtClean="0">
              <a:effectLst/>
              <a:latin typeface="Arial" charset="0"/>
              <a:cs typeface="Arial" charset="0"/>
            </a:endParaRPr>
          </a:p>
        </p:txBody>
      </p:sp>
      <p:pic>
        <p:nvPicPr>
          <p:cNvPr id="39938" name="Picture 3"/>
          <p:cNvPicPr>
            <a:picLocks noChangeAspect="1" noChangeArrowheads="1"/>
          </p:cNvPicPr>
          <p:nvPr/>
        </p:nvPicPr>
        <p:blipFill>
          <a:blip r:embed="rId2"/>
          <a:srcRect/>
          <a:stretch>
            <a:fillRect/>
          </a:stretch>
        </p:blipFill>
        <p:spPr bwMode="auto">
          <a:xfrm>
            <a:off x="1219200" y="1143000"/>
            <a:ext cx="6172200" cy="1293813"/>
          </a:xfrm>
          <a:prstGeom prst="rect">
            <a:avLst/>
          </a:prstGeom>
          <a:noFill/>
          <a:ln w="9525">
            <a:solidFill>
              <a:schemeClr val="tx1"/>
            </a:solidFill>
            <a:miter lim="800000"/>
            <a:headEnd/>
            <a:tailEnd/>
          </a:ln>
        </p:spPr>
      </p:pic>
      <p:pic>
        <p:nvPicPr>
          <p:cNvPr id="39939" name="Picture 4"/>
          <p:cNvPicPr>
            <a:picLocks noChangeAspect="1" noChangeArrowheads="1"/>
          </p:cNvPicPr>
          <p:nvPr/>
        </p:nvPicPr>
        <p:blipFill>
          <a:blip r:embed="rId3"/>
          <a:srcRect/>
          <a:stretch>
            <a:fillRect/>
          </a:stretch>
        </p:blipFill>
        <p:spPr bwMode="auto">
          <a:xfrm>
            <a:off x="366713" y="1743075"/>
            <a:ext cx="6262687" cy="4803775"/>
          </a:xfrm>
          <a:prstGeom prst="rect">
            <a:avLst/>
          </a:prstGeom>
          <a:noFill/>
          <a:ln w="9525">
            <a:solidFill>
              <a:schemeClr val="tx1"/>
            </a:solidFill>
            <a:miter lim="800000"/>
            <a:headEnd/>
            <a:tailEnd/>
          </a:ln>
        </p:spPr>
      </p:pic>
      <p:sp>
        <p:nvSpPr>
          <p:cNvPr id="2" name="TextBox 1"/>
          <p:cNvSpPr txBox="1"/>
          <p:nvPr/>
        </p:nvSpPr>
        <p:spPr>
          <a:xfrm>
            <a:off x="6858000" y="2743200"/>
            <a:ext cx="2286000" cy="3170099"/>
          </a:xfrm>
          <a:prstGeom prst="rect">
            <a:avLst/>
          </a:prstGeom>
          <a:noFill/>
        </p:spPr>
        <p:txBody>
          <a:bodyPr wrap="square" rtlCol="0">
            <a:spAutoFit/>
          </a:bodyPr>
          <a:lstStyle/>
          <a:p>
            <a:pPr algn="ctr"/>
            <a:r>
              <a:rPr lang="en-US" sz="2000" b="1" dirty="0" smtClean="0">
                <a:solidFill>
                  <a:schemeClr val="tx2"/>
                </a:solidFill>
                <a:latin typeface="Arial" pitchFamily="34" charset="0"/>
                <a:cs typeface="Arial" pitchFamily="34" charset="0"/>
              </a:rPr>
              <a:t>MathWorks approach is to automate code verification (</a:t>
            </a:r>
            <a:r>
              <a:rPr lang="en-US" sz="2000" b="1" i="1" dirty="0" smtClean="0">
                <a:solidFill>
                  <a:schemeClr val="tx2"/>
                </a:solidFill>
                <a:latin typeface="Arial" pitchFamily="34" charset="0"/>
                <a:cs typeface="Arial" pitchFamily="34" charset="0"/>
              </a:rPr>
              <a:t>instead of skipping verification</a:t>
            </a:r>
            <a:r>
              <a:rPr lang="en-US" sz="2000" b="1" dirty="0" smtClean="0">
                <a:solidFill>
                  <a:schemeClr val="tx2"/>
                </a:solidFill>
                <a:latin typeface="Arial" pitchFamily="34" charset="0"/>
                <a:cs typeface="Arial" pitchFamily="34" charset="0"/>
              </a:rPr>
              <a:t>) </a:t>
            </a:r>
          </a:p>
          <a:p>
            <a:pPr algn="ctr"/>
            <a:r>
              <a:rPr lang="en-US" sz="2000" b="1" dirty="0" smtClean="0">
                <a:solidFill>
                  <a:schemeClr val="tx2"/>
                </a:solidFill>
                <a:latin typeface="Arial" pitchFamily="34" charset="0"/>
                <a:cs typeface="Arial" pitchFamily="34" charset="0"/>
              </a:rPr>
              <a:t>and qualify verification tools            (TQL 4 &amp; 5)</a:t>
            </a:r>
            <a:endParaRPr lang="en-US" sz="2000" b="1" dirty="0">
              <a:solidFill>
                <a:schemeClr val="tx2"/>
              </a:solidFill>
              <a:latin typeface="Arial" pitchFamily="34" charset="0"/>
              <a:cs typeface="Arial" pitchFamily="34" charset="0"/>
            </a:endParaRPr>
          </a:p>
        </p:txBody>
      </p:sp>
    </p:spTree>
    <p:extLst>
      <p:ext uri="{BB962C8B-B14F-4D97-AF65-F5344CB8AC3E}">
        <p14:creationId xmlns:p14="http://schemas.microsoft.com/office/powerpoint/2010/main" val="1064140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Title 1"/>
          <p:cNvSpPr>
            <a:spLocks noGrp="1"/>
          </p:cNvSpPr>
          <p:nvPr>
            <p:ph type="title"/>
          </p:nvPr>
        </p:nvSpPr>
        <p:spPr/>
        <p:txBody>
          <a:bodyPr/>
          <a:lstStyle/>
          <a:p>
            <a:r>
              <a:rPr lang="en-US" dirty="0" smtClean="0">
                <a:effectLst/>
                <a:latin typeface="Arial" charset="0"/>
                <a:cs typeface="Arial" charset="0"/>
              </a:rPr>
              <a:t>DO Qualification Kit (for DO-178C)</a:t>
            </a:r>
            <a:br>
              <a:rPr lang="en-US" dirty="0" smtClean="0">
                <a:effectLst/>
                <a:latin typeface="Arial" charset="0"/>
                <a:cs typeface="Arial" charset="0"/>
              </a:rPr>
            </a:br>
            <a:endParaRPr lang="en-US" dirty="0" smtClean="0">
              <a:effectLst/>
              <a:latin typeface="Arial" charset="0"/>
              <a:cs typeface="Arial" charset="0"/>
            </a:endParaRPr>
          </a:p>
        </p:txBody>
      </p:sp>
      <p:sp>
        <p:nvSpPr>
          <p:cNvPr id="38914" name="Content Placeholder 2"/>
          <p:cNvSpPr>
            <a:spLocks noGrp="1"/>
          </p:cNvSpPr>
          <p:nvPr>
            <p:ph idx="1"/>
          </p:nvPr>
        </p:nvSpPr>
        <p:spPr>
          <a:xfrm>
            <a:off x="457200" y="1600200"/>
            <a:ext cx="4648200" cy="4800600"/>
          </a:xfrm>
        </p:spPr>
        <p:txBody>
          <a:bodyPr/>
          <a:lstStyle/>
          <a:p>
            <a:pPr marL="0" lvl="1" indent="0">
              <a:buSzPct val="75000"/>
              <a:buFont typeface="Arial" charset="0"/>
              <a:buNone/>
            </a:pPr>
            <a:r>
              <a:rPr lang="en-US" sz="2000" dirty="0" smtClean="0">
                <a:latin typeface="Arial" charset="0"/>
                <a:cs typeface="Arial" charset="0"/>
              </a:rPr>
              <a:t>MathWorks Verification tools supported by DO Qualification Kit</a:t>
            </a:r>
          </a:p>
          <a:p>
            <a:pPr marL="0" lvl="1" indent="0">
              <a:buSzPct val="75000"/>
              <a:buFont typeface="Arial" charset="0"/>
              <a:buNone/>
            </a:pPr>
            <a:endParaRPr lang="en-US" sz="2000" dirty="0" smtClean="0">
              <a:latin typeface="Arial" charset="0"/>
              <a:cs typeface="Arial" charset="0"/>
            </a:endParaRPr>
          </a:p>
          <a:p>
            <a:pPr marL="0" indent="0">
              <a:buNone/>
            </a:pPr>
            <a:r>
              <a:rPr lang="en-US" sz="2000" b="1" dirty="0">
                <a:latin typeface="Arial" charset="0"/>
                <a:cs typeface="Arial" charset="0"/>
              </a:rPr>
              <a:t>Simulink </a:t>
            </a:r>
            <a:r>
              <a:rPr lang="en-US" sz="2000" b="1" dirty="0" smtClean="0">
                <a:latin typeface="Arial" charset="0"/>
                <a:cs typeface="Arial" charset="0"/>
              </a:rPr>
              <a:t>V&amp;V</a:t>
            </a:r>
          </a:p>
          <a:p>
            <a:pPr marL="0" lvl="1" indent="0"/>
            <a:r>
              <a:rPr lang="en-US" dirty="0" smtClean="0">
                <a:latin typeface="Arial" charset="0"/>
                <a:cs typeface="Arial" charset="0"/>
              </a:rPr>
              <a:t>  DO-178 model checks</a:t>
            </a:r>
          </a:p>
          <a:p>
            <a:pPr marL="0" lvl="1" indent="0"/>
            <a:r>
              <a:rPr lang="en-US" dirty="0" smtClean="0">
                <a:latin typeface="Arial" charset="0"/>
                <a:cs typeface="Arial" charset="0"/>
              </a:rPr>
              <a:t>  </a:t>
            </a:r>
            <a:r>
              <a:rPr lang="en-US" dirty="0">
                <a:latin typeface="Arial" charset="0"/>
                <a:cs typeface="Arial" charset="0"/>
              </a:rPr>
              <a:t>Model coverage </a:t>
            </a:r>
            <a:r>
              <a:rPr lang="en-US" dirty="0" smtClean="0">
                <a:latin typeface="Arial" charset="0"/>
                <a:cs typeface="Arial" charset="0"/>
              </a:rPr>
              <a:t>tool</a:t>
            </a:r>
          </a:p>
          <a:p>
            <a:pPr marL="0" indent="0">
              <a:buNone/>
            </a:pPr>
            <a:r>
              <a:rPr lang="en-US" sz="2000" b="1" dirty="0" smtClean="0">
                <a:latin typeface="Arial" charset="0"/>
                <a:cs typeface="Arial" charset="0"/>
              </a:rPr>
              <a:t>Simulink Report Generator</a:t>
            </a:r>
          </a:p>
          <a:p>
            <a:pPr marL="0" lvl="1" indent="0"/>
            <a:r>
              <a:rPr lang="en-US" sz="2000" dirty="0" smtClean="0">
                <a:latin typeface="Arial" charset="0"/>
                <a:cs typeface="Arial" charset="0"/>
              </a:rPr>
              <a:t>  System Design Description report</a:t>
            </a:r>
          </a:p>
          <a:p>
            <a:pPr marL="0" indent="0">
              <a:buNone/>
            </a:pPr>
            <a:r>
              <a:rPr lang="en-US" sz="2000" b="1" dirty="0" smtClean="0">
                <a:latin typeface="Arial" charset="0"/>
                <a:cs typeface="Arial" charset="0"/>
              </a:rPr>
              <a:t>Simulink </a:t>
            </a:r>
            <a:r>
              <a:rPr lang="en-US" sz="2000" b="1" dirty="0">
                <a:latin typeface="Arial" charset="0"/>
                <a:cs typeface="Arial" charset="0"/>
              </a:rPr>
              <a:t>Code Inspector</a:t>
            </a:r>
          </a:p>
          <a:p>
            <a:pPr marL="0" lvl="1" indent="0"/>
            <a:r>
              <a:rPr lang="en-US" dirty="0">
                <a:latin typeface="Arial" charset="0"/>
                <a:cs typeface="Arial" charset="0"/>
              </a:rPr>
              <a:t>  Trace and conformance </a:t>
            </a:r>
            <a:r>
              <a:rPr lang="en-US" dirty="0" smtClean="0">
                <a:latin typeface="Arial" charset="0"/>
                <a:cs typeface="Arial" charset="0"/>
              </a:rPr>
              <a:t>reports</a:t>
            </a:r>
          </a:p>
          <a:p>
            <a:pPr marL="0" indent="0">
              <a:buNone/>
            </a:pPr>
            <a:r>
              <a:rPr lang="en-US" sz="2000" b="1" dirty="0" err="1" smtClean="0">
                <a:latin typeface="Arial" charset="0"/>
                <a:cs typeface="Arial" charset="0"/>
              </a:rPr>
              <a:t>Polyspace</a:t>
            </a:r>
            <a:endParaRPr lang="en-US" sz="2000" b="1" dirty="0">
              <a:latin typeface="Arial" charset="0"/>
              <a:cs typeface="Arial" charset="0"/>
            </a:endParaRPr>
          </a:p>
          <a:p>
            <a:pPr marL="0" lvl="1" indent="0"/>
            <a:r>
              <a:rPr lang="en-US" dirty="0">
                <a:latin typeface="Arial" charset="0"/>
                <a:cs typeface="Arial" charset="0"/>
              </a:rPr>
              <a:t>  </a:t>
            </a:r>
            <a:r>
              <a:rPr lang="en-US" dirty="0" smtClean="0">
                <a:latin typeface="Arial" charset="0"/>
                <a:cs typeface="Arial" charset="0"/>
              </a:rPr>
              <a:t>Run-Time Error detection </a:t>
            </a:r>
          </a:p>
          <a:p>
            <a:pPr marL="0" lvl="1" indent="0"/>
            <a:r>
              <a:rPr lang="en-US" dirty="0" smtClean="0">
                <a:latin typeface="Arial" charset="0"/>
                <a:cs typeface="Arial" charset="0"/>
              </a:rPr>
              <a:t>  MISRA Checking</a:t>
            </a:r>
            <a:endParaRPr lang="en-US" dirty="0">
              <a:latin typeface="Arial" charset="0"/>
              <a:cs typeface="Arial" charset="0"/>
            </a:endParaRPr>
          </a:p>
          <a:p>
            <a:pPr marL="0" lvl="1" indent="0">
              <a:buNone/>
            </a:pPr>
            <a:endParaRPr lang="en-US" dirty="0">
              <a:latin typeface="Arial" charset="0"/>
              <a:cs typeface="Arial" charset="0"/>
            </a:endParaRPr>
          </a:p>
          <a:p>
            <a:pPr marL="0" lvl="1" indent="0"/>
            <a:endParaRPr lang="en-US" sz="2000" dirty="0" smtClean="0">
              <a:latin typeface="Arial" charset="0"/>
              <a:cs typeface="Arial" charset="0"/>
            </a:endParaRPr>
          </a:p>
          <a:p>
            <a:pPr marL="0" lvl="1" indent="0">
              <a:buSzPct val="75000"/>
              <a:buFont typeface="Wingdings" pitchFamily="2" charset="2"/>
              <a:buChar char="§"/>
            </a:pPr>
            <a:endParaRPr lang="en-US" sz="2000" dirty="0" smtClean="0">
              <a:latin typeface="Arial" charset="0"/>
              <a:cs typeface="Arial" charset="0"/>
            </a:endParaRPr>
          </a:p>
        </p:txBody>
      </p:sp>
      <p:pic>
        <p:nvPicPr>
          <p:cNvPr id="38915" name="Picture 2"/>
          <p:cNvPicPr>
            <a:picLocks noChangeAspect="1" noChangeArrowheads="1"/>
          </p:cNvPicPr>
          <p:nvPr/>
        </p:nvPicPr>
        <p:blipFill>
          <a:blip r:embed="rId2"/>
          <a:srcRect/>
          <a:stretch>
            <a:fillRect/>
          </a:stretch>
        </p:blipFill>
        <p:spPr bwMode="auto">
          <a:xfrm>
            <a:off x="5562600" y="1295400"/>
            <a:ext cx="3516313" cy="2228850"/>
          </a:xfrm>
          <a:prstGeom prst="rect">
            <a:avLst/>
          </a:prstGeom>
          <a:noFill/>
          <a:ln w="9525">
            <a:solidFill>
              <a:schemeClr val="tx1"/>
            </a:solidFill>
            <a:miter lim="800000"/>
            <a:headEnd/>
            <a:tailEnd/>
          </a:ln>
        </p:spPr>
      </p:pic>
      <p:pic>
        <p:nvPicPr>
          <p:cNvPr id="38916" name="Picture 2"/>
          <p:cNvPicPr>
            <a:picLocks noChangeAspect="1" noChangeArrowheads="1"/>
          </p:cNvPicPr>
          <p:nvPr/>
        </p:nvPicPr>
        <p:blipFill>
          <a:blip r:embed="rId3"/>
          <a:srcRect/>
          <a:stretch>
            <a:fillRect/>
          </a:stretch>
        </p:blipFill>
        <p:spPr bwMode="auto">
          <a:xfrm>
            <a:off x="4926013" y="3810000"/>
            <a:ext cx="4198937" cy="1828800"/>
          </a:xfrm>
          <a:prstGeom prst="rect">
            <a:avLst/>
          </a:prstGeom>
          <a:noFill/>
          <a:ln w="9525">
            <a:solidFill>
              <a:schemeClr val="tx1"/>
            </a:solidFill>
            <a:miter lim="800000"/>
            <a:headEnd/>
            <a:tailEnd/>
          </a:ln>
        </p:spPr>
      </p:pic>
    </p:spTree>
    <p:extLst>
      <p:ext uri="{BB962C8B-B14F-4D97-AF65-F5344CB8AC3E}">
        <p14:creationId xmlns:p14="http://schemas.microsoft.com/office/powerpoint/2010/main" val="350176360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15"/>
          <p:cNvSpPr>
            <a:spLocks noChangeArrowheads="1"/>
          </p:cNvSpPr>
          <p:nvPr/>
        </p:nvSpPr>
        <p:spPr bwMode="auto">
          <a:xfrm>
            <a:off x="369888" y="685800"/>
            <a:ext cx="5530533" cy="892366"/>
          </a:xfrm>
          <a:prstGeom prst="rect">
            <a:avLst/>
          </a:prstGeom>
          <a:noFill/>
          <a:ln w="9525">
            <a:noFill/>
            <a:miter lim="800000"/>
            <a:headEnd/>
            <a:tailEnd/>
          </a:ln>
        </p:spPr>
        <p:txBody>
          <a:bodyPr lIns="0" tIns="0" rIns="0" bIns="0"/>
          <a:lstStyle/>
          <a:p>
            <a:r>
              <a:rPr lang="en-US" sz="2600" b="1" dirty="0" smtClean="0">
                <a:solidFill>
                  <a:schemeClr val="tx2"/>
                </a:solidFill>
              </a:rPr>
              <a:t>MathWorks First to Support DO-178C with Model-Based Design</a:t>
            </a:r>
            <a:endParaRPr lang="en-US" sz="2600" dirty="0" smtClean="0">
              <a:solidFill>
                <a:schemeClr val="tx2"/>
              </a:solidFill>
            </a:endParaRPr>
          </a:p>
        </p:txBody>
      </p:sp>
      <p:sp>
        <p:nvSpPr>
          <p:cNvPr id="3075" name="Rectangle 16"/>
          <p:cNvSpPr>
            <a:spLocks noChangeArrowheads="1"/>
          </p:cNvSpPr>
          <p:nvPr/>
        </p:nvSpPr>
        <p:spPr bwMode="auto">
          <a:xfrm>
            <a:off x="457200" y="1997953"/>
            <a:ext cx="4975553" cy="3869448"/>
          </a:xfrm>
          <a:prstGeom prst="rect">
            <a:avLst/>
          </a:prstGeom>
          <a:solidFill>
            <a:schemeClr val="bg1"/>
          </a:solidFill>
          <a:ln w="19050">
            <a:noFill/>
            <a:miter lim="800000"/>
            <a:headEnd/>
            <a:tailEnd/>
          </a:ln>
        </p:spPr>
        <p:txBody>
          <a:bodyPr lIns="0" tIns="0" rIns="0" bIns="0"/>
          <a:lstStyle/>
          <a:p>
            <a:pPr>
              <a:spcBef>
                <a:spcPts val="180"/>
              </a:spcBef>
              <a:buClr>
                <a:srgbClr val="215083"/>
              </a:buClr>
              <a:buFont typeface="Wingdings" pitchFamily="2" charset="2"/>
              <a:buNone/>
            </a:pPr>
            <a:r>
              <a:rPr lang="en-US" sz="1400" dirty="0" smtClean="0"/>
              <a:t>Starting </a:t>
            </a:r>
            <a:r>
              <a:rPr lang="en-US" sz="1400" dirty="0"/>
              <a:t>with Release </a:t>
            </a:r>
            <a:r>
              <a:rPr lang="en-US" sz="1400" dirty="0" smtClean="0"/>
              <a:t>2012b, engineers </a:t>
            </a:r>
            <a:r>
              <a:rPr lang="en-US" sz="1400" dirty="0"/>
              <a:t>using the DO Qualification Kit can qualify Simulink and </a:t>
            </a:r>
            <a:r>
              <a:rPr lang="en-US" sz="1400" dirty="0" err="1"/>
              <a:t>Polyspace</a:t>
            </a:r>
            <a:r>
              <a:rPr lang="en-US" sz="1400" dirty="0"/>
              <a:t> verification tools for DO-178C and </a:t>
            </a:r>
            <a:r>
              <a:rPr lang="en-US" sz="1400" dirty="0" smtClean="0"/>
              <a:t>supplements including </a:t>
            </a:r>
            <a:r>
              <a:rPr lang="en-US" sz="1400" dirty="0"/>
              <a:t>DO-331. </a:t>
            </a:r>
            <a:endParaRPr lang="en-US" sz="1400" dirty="0" smtClean="0"/>
          </a:p>
          <a:p>
            <a:pPr>
              <a:spcBef>
                <a:spcPts val="180"/>
              </a:spcBef>
              <a:buClr>
                <a:srgbClr val="215083"/>
              </a:buClr>
              <a:buFont typeface="Wingdings" pitchFamily="2" charset="2"/>
              <a:buNone/>
            </a:pPr>
            <a:endParaRPr lang="en-US" sz="1400" dirty="0"/>
          </a:p>
          <a:p>
            <a:pPr>
              <a:spcBef>
                <a:spcPts val="180"/>
              </a:spcBef>
              <a:buClr>
                <a:srgbClr val="215083"/>
              </a:buClr>
              <a:buFont typeface="Wingdings" pitchFamily="2" charset="2"/>
              <a:buNone/>
            </a:pPr>
            <a:r>
              <a:rPr lang="en-US" sz="1400" dirty="0" smtClean="0"/>
              <a:t>This </a:t>
            </a:r>
            <a:r>
              <a:rPr lang="en-US" sz="1400" dirty="0"/>
              <a:t>DO-178C support now offers program managers and their certification authorities a standardized, global approach and framework for adopting Model-Based Design and accelerating embedded system certification</a:t>
            </a:r>
            <a:r>
              <a:rPr lang="en-US" sz="1400" dirty="0" smtClean="0"/>
              <a:t>.</a:t>
            </a:r>
          </a:p>
          <a:p>
            <a:pPr>
              <a:spcBef>
                <a:spcPts val="180"/>
              </a:spcBef>
              <a:buClr>
                <a:srgbClr val="215083"/>
              </a:buClr>
              <a:buFont typeface="Wingdings" pitchFamily="2" charset="2"/>
              <a:buNone/>
            </a:pPr>
            <a:endParaRPr lang="en-US" sz="1400" dirty="0"/>
          </a:p>
          <a:p>
            <a:r>
              <a:rPr lang="en-US" sz="1400" dirty="0"/>
              <a:t>In R2012b, DO Qualification Kit also supports Simulink and </a:t>
            </a:r>
            <a:r>
              <a:rPr lang="en-US" sz="1400" dirty="0" err="1"/>
              <a:t>Polyspace</a:t>
            </a:r>
            <a:r>
              <a:rPr lang="en-US" sz="1400" dirty="0"/>
              <a:t> products for the following supplements to DO-178C</a:t>
            </a:r>
            <a:r>
              <a:rPr lang="en-US" sz="1400" dirty="0" smtClean="0"/>
              <a:t>:</a:t>
            </a:r>
          </a:p>
          <a:p>
            <a:endParaRPr lang="en-US" sz="1400" dirty="0"/>
          </a:p>
          <a:p>
            <a:pPr marL="285750" indent="-285750">
              <a:buFont typeface="Arial" pitchFamily="34" charset="0"/>
              <a:buChar char="•"/>
            </a:pPr>
            <a:r>
              <a:rPr lang="en-US" sz="1400" dirty="0"/>
              <a:t>DO-330 Software Tool Qualification Considerations</a:t>
            </a:r>
          </a:p>
          <a:p>
            <a:pPr marL="285750" indent="-285750">
              <a:buFont typeface="Arial" pitchFamily="34" charset="0"/>
              <a:buChar char="•"/>
            </a:pPr>
            <a:r>
              <a:rPr lang="en-US" sz="1400" dirty="0"/>
              <a:t>DO-331 Model-Based </a:t>
            </a:r>
            <a:r>
              <a:rPr lang="en-US" sz="1400" dirty="0" smtClean="0"/>
              <a:t>Development &amp; Verification</a:t>
            </a:r>
            <a:endParaRPr lang="en-US" sz="1400" dirty="0"/>
          </a:p>
          <a:p>
            <a:pPr marL="285750" indent="-285750">
              <a:buFont typeface="Arial" pitchFamily="34" charset="0"/>
              <a:buChar char="•"/>
            </a:pPr>
            <a:r>
              <a:rPr lang="en-US" sz="1400" dirty="0"/>
              <a:t>DO-332 Object-Oriented Technology </a:t>
            </a:r>
            <a:r>
              <a:rPr lang="en-US" sz="1400" dirty="0" smtClean="0"/>
              <a:t>&amp; Related Techniques</a:t>
            </a:r>
            <a:endParaRPr lang="en-US" sz="1400" dirty="0"/>
          </a:p>
          <a:p>
            <a:pPr marL="285750" indent="-285750">
              <a:buFont typeface="Arial" pitchFamily="34" charset="0"/>
              <a:buChar char="•"/>
            </a:pPr>
            <a:r>
              <a:rPr lang="en-US" sz="1400" dirty="0"/>
              <a:t>DO-333 Formal Methods</a:t>
            </a:r>
          </a:p>
          <a:p>
            <a:pPr>
              <a:spcBef>
                <a:spcPts val="180"/>
              </a:spcBef>
              <a:buClr>
                <a:srgbClr val="215083"/>
              </a:buClr>
              <a:buFont typeface="Wingdings" pitchFamily="2" charset="2"/>
              <a:buNone/>
            </a:pPr>
            <a:endParaRPr lang="en-US" sz="1500" dirty="0" smtClean="0"/>
          </a:p>
        </p:txBody>
      </p:sp>
      <p:sp>
        <p:nvSpPr>
          <p:cNvPr id="3076" name="Rectangle 17"/>
          <p:cNvSpPr>
            <a:spLocks noChangeArrowheads="1"/>
          </p:cNvSpPr>
          <p:nvPr/>
        </p:nvSpPr>
        <p:spPr bwMode="auto">
          <a:xfrm>
            <a:off x="369888" y="1905000"/>
            <a:ext cx="8005762" cy="4196287"/>
          </a:xfrm>
          <a:prstGeom prst="rect">
            <a:avLst/>
          </a:prstGeom>
          <a:noFill/>
          <a:ln w="28575">
            <a:solidFill>
              <a:schemeClr val="tx2"/>
            </a:solidFill>
            <a:miter lim="800000"/>
            <a:headEnd/>
            <a:tailEnd/>
          </a:ln>
        </p:spPr>
        <p:txBody>
          <a:bodyPr wrap="none" anchor="ctr"/>
          <a:lstStyle/>
          <a:p>
            <a:endParaRPr lang="en-US"/>
          </a:p>
        </p:txBody>
      </p:sp>
      <p:sp>
        <p:nvSpPr>
          <p:cNvPr id="217106" name="Rectangle 18"/>
          <p:cNvSpPr>
            <a:spLocks noChangeArrowheads="1"/>
          </p:cNvSpPr>
          <p:nvPr/>
        </p:nvSpPr>
        <p:spPr bwMode="auto">
          <a:xfrm>
            <a:off x="4724400" y="2667000"/>
            <a:ext cx="4191001" cy="3657600"/>
          </a:xfrm>
          <a:prstGeom prst="rect">
            <a:avLst/>
          </a:prstGeom>
          <a:gradFill rotWithShape="1">
            <a:gsLst>
              <a:gs pos="0">
                <a:srgbClr val="AEC7E2"/>
              </a:gs>
              <a:gs pos="50000">
                <a:srgbClr val="AEC7E2">
                  <a:gamma/>
                  <a:tint val="0"/>
                  <a:invGamma/>
                </a:srgbClr>
              </a:gs>
              <a:gs pos="100000">
                <a:srgbClr val="AEC7E2"/>
              </a:gs>
            </a:gsLst>
            <a:lin ang="2700000" scaled="1"/>
          </a:gradFill>
          <a:ln w="19050">
            <a:solidFill>
              <a:schemeClr val="tx2"/>
            </a:solidFill>
            <a:miter lim="800000"/>
            <a:headEnd/>
            <a:tailEnd/>
          </a:ln>
          <a:effectLst>
            <a:outerShdw dist="35921" dir="2700000" algn="ctr" rotWithShape="0">
              <a:schemeClr val="bg2">
                <a:alpha val="50000"/>
              </a:schemeClr>
            </a:outerShdw>
          </a:effectLst>
        </p:spPr>
        <p:txBody>
          <a:bodyPr lIns="182880" tIns="0" rIns="182880" bIns="0" anchor="ctr"/>
          <a:lstStyle/>
          <a:p>
            <a:pPr>
              <a:lnSpc>
                <a:spcPct val="130000"/>
              </a:lnSpc>
              <a:defRPr/>
            </a:pPr>
            <a:r>
              <a:rPr lang="en-US" sz="1600" dirty="0"/>
              <a:t>“</a:t>
            </a:r>
            <a:r>
              <a:rPr lang="en-US" sz="1600" b="1" dirty="0"/>
              <a:t>The verification workflow described in the DO Qualification Kit matches industry best practice and the expectations of the FAA software certification community, including verification independence, executable object code verification, and structural coverage analysis for automatically generated code.”</a:t>
            </a:r>
            <a:r>
              <a:rPr lang="en-US" sz="1400" b="1" dirty="0" smtClean="0">
                <a:solidFill>
                  <a:schemeClr val="tx2"/>
                </a:solidFill>
                <a:ea typeface="Arial Unicode MS" pitchFamily="34" charset="-128"/>
                <a:cs typeface="Arial Unicode MS" pitchFamily="34" charset="-128"/>
              </a:rPr>
              <a:t>	</a:t>
            </a:r>
            <a:endParaRPr lang="en-US" sz="1200" dirty="0" smtClean="0">
              <a:solidFill>
                <a:schemeClr val="tx2"/>
              </a:solidFill>
            </a:endParaRPr>
          </a:p>
          <a:p>
            <a:pPr algn="r">
              <a:lnSpc>
                <a:spcPct val="114000"/>
              </a:lnSpc>
              <a:spcBef>
                <a:spcPts val="360"/>
              </a:spcBef>
              <a:defRPr/>
            </a:pPr>
            <a:r>
              <a:rPr lang="en-US" sz="1200" b="1" dirty="0" smtClean="0">
                <a:solidFill>
                  <a:schemeClr val="tx2"/>
                </a:solidFill>
              </a:rPr>
              <a:t>Steve Morton</a:t>
            </a:r>
          </a:p>
          <a:p>
            <a:pPr algn="r">
              <a:lnSpc>
                <a:spcPct val="114000"/>
              </a:lnSpc>
              <a:spcBef>
                <a:spcPts val="360"/>
              </a:spcBef>
              <a:defRPr/>
            </a:pPr>
            <a:r>
              <a:rPr lang="en-US" sz="1200" b="1" dirty="0" smtClean="0">
                <a:solidFill>
                  <a:schemeClr val="tx2"/>
                </a:solidFill>
                <a:ea typeface="Arial Unicode MS" pitchFamily="34" charset="-128"/>
                <a:cs typeface="Arial Unicode MS" pitchFamily="34" charset="-128"/>
              </a:rPr>
              <a:t>Level A FAA Software DER</a:t>
            </a:r>
            <a:endParaRPr lang="en-US" sz="1200" b="1" dirty="0">
              <a:solidFill>
                <a:schemeClr val="tx2"/>
              </a:solidFill>
              <a:ea typeface="Arial Unicode MS" pitchFamily="34" charset="-128"/>
              <a:cs typeface="Arial Unicode MS" pitchFamily="34" charset="-128"/>
            </a:endParaRPr>
          </a:p>
        </p:txBody>
      </p:sp>
      <p:sp>
        <p:nvSpPr>
          <p:cNvPr id="3" name="TextBox 2"/>
          <p:cNvSpPr txBox="1"/>
          <p:nvPr/>
        </p:nvSpPr>
        <p:spPr>
          <a:xfrm>
            <a:off x="369888" y="6438390"/>
            <a:ext cx="5679760" cy="215444"/>
          </a:xfrm>
          <a:prstGeom prst="rect">
            <a:avLst/>
          </a:prstGeom>
          <a:noFill/>
        </p:spPr>
        <p:txBody>
          <a:bodyPr wrap="none" rtlCol="0">
            <a:spAutoFit/>
          </a:bodyPr>
          <a:lstStyle/>
          <a:p>
            <a:r>
              <a:rPr lang="en-US" sz="800" dirty="0">
                <a:latin typeface="Arial" pitchFamily="34" charset="0"/>
                <a:cs typeface="Arial" pitchFamily="34" charset="0"/>
                <a:hlinkClick r:id="rId3"/>
              </a:rPr>
              <a:t>http://www.mathworks.com/company/newsroom/MathWorks-Offers-Support-for-DO-178C-with-Model-Based-Design.html</a:t>
            </a:r>
            <a:endParaRPr lang="en-US" sz="800" dirty="0">
              <a:latin typeface="Arial" pitchFamily="34" charset="0"/>
              <a:cs typeface="Arial" pitchFamily="34" charset="0"/>
            </a:endParaRPr>
          </a:p>
        </p:txBody>
      </p:sp>
      <p:pic>
        <p:nvPicPr>
          <p:cNvPr id="1026"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95020" y="381000"/>
            <a:ext cx="2720381" cy="1900237"/>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16321823"/>
      </p:ext>
    </p:extLst>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ltLang="ko-KR" dirty="0" smtClean="0"/>
              <a:t>Introduction to Model-Based Design</a:t>
            </a:r>
            <a:endParaRPr lang="en-US" dirty="0"/>
          </a:p>
        </p:txBody>
      </p:sp>
      <p:sp>
        <p:nvSpPr>
          <p:cNvPr id="4" name="Subtitle 3"/>
          <p:cNvSpPr>
            <a:spLocks noGrp="1"/>
          </p:cNvSpPr>
          <p:nvPr>
            <p:ph type="subTitle" idx="1"/>
          </p:nvPr>
        </p:nvSpPr>
        <p:spPr/>
        <p:txBody>
          <a:bodyPr/>
          <a:lstStyle/>
          <a:p>
            <a:endParaRPr lang="ko-KR" altLang="en-US"/>
          </a:p>
        </p:txBody>
      </p:sp>
    </p:spTree>
    <p:extLst>
      <p:ext uri="{BB962C8B-B14F-4D97-AF65-F5344CB8AC3E}">
        <p14:creationId xmlns:p14="http://schemas.microsoft.com/office/powerpoint/2010/main" val="246831052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2" name="AutoShape 2"/>
          <p:cNvSpPr>
            <a:spLocks noChangeAspect="1" noChangeArrowheads="1"/>
          </p:cNvSpPr>
          <p:nvPr/>
        </p:nvSpPr>
        <p:spPr bwMode="auto">
          <a:xfrm>
            <a:off x="1216025" y="1881188"/>
            <a:ext cx="1031875" cy="608012"/>
          </a:xfrm>
          <a:prstGeom prst="roundRect">
            <a:avLst>
              <a:gd name="adj" fmla="val 16667"/>
            </a:avLst>
          </a:prstGeom>
          <a:solidFill>
            <a:srgbClr val="FFFFFF"/>
          </a:solidFill>
          <a:ln w="9525">
            <a:solidFill>
              <a:srgbClr val="000000"/>
            </a:solidFill>
            <a:round/>
            <a:headEnd/>
            <a:tailEnd/>
          </a:ln>
          <a:effectLst>
            <a:outerShdw dist="35921" dir="2700000" algn="ctr" rotWithShape="0">
              <a:srgbClr val="808080"/>
            </a:outerShdw>
          </a:effectLst>
        </p:spPr>
        <p:txBody>
          <a:bodyPr lIns="45720" rIns="4572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ko-KR" sz="1000" b="0" i="0" u="none" strike="noStrike" kern="0" cap="none" spc="0" normalizeH="0" baseline="0" noProof="0">
              <a:ln>
                <a:noFill/>
              </a:ln>
              <a:solidFill>
                <a:sysClr val="windowText" lastClr="000000"/>
              </a:solidFill>
              <a:effectLst/>
              <a:uLnTx/>
              <a:uFillTx/>
              <a:latin typeface="Arial" charset="0"/>
              <a:ea typeface="굴림" charset="-127"/>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000" b="0" i="0" u="none" strike="noStrike" kern="0" cap="none" spc="0" normalizeH="0" baseline="0" noProof="0">
                <a:ln>
                  <a:noFill/>
                </a:ln>
                <a:solidFill>
                  <a:sysClr val="windowText" lastClr="000000"/>
                </a:solidFill>
                <a:effectLst/>
                <a:uLnTx/>
                <a:uFillTx/>
                <a:latin typeface="Arial" charset="0"/>
                <a:ea typeface="굴림" charset="-127"/>
              </a:rPr>
              <a:t>Ind. Standards</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ko-KR" sz="1000" b="0" i="0" u="none" strike="noStrike" kern="0" cap="none" spc="0" normalizeH="0" baseline="0" noProof="0">
              <a:ln>
                <a:noFill/>
              </a:ln>
              <a:solidFill>
                <a:sysClr val="windowText" lastClr="000000"/>
              </a:solidFill>
              <a:effectLst/>
              <a:uLnTx/>
              <a:uFillTx/>
              <a:latin typeface="Arial" charset="0"/>
              <a:ea typeface="굴림" charset="-127"/>
            </a:endParaRPr>
          </a:p>
        </p:txBody>
      </p:sp>
      <p:sp>
        <p:nvSpPr>
          <p:cNvPr id="163" name="Line 3"/>
          <p:cNvSpPr>
            <a:spLocks noChangeShapeType="1"/>
          </p:cNvSpPr>
          <p:nvPr/>
        </p:nvSpPr>
        <p:spPr bwMode="auto">
          <a:xfrm>
            <a:off x="315913" y="1743075"/>
            <a:ext cx="4259262" cy="4511675"/>
          </a:xfrm>
          <a:prstGeom prst="line">
            <a:avLst/>
          </a:prstGeom>
          <a:noFill/>
          <a:ln w="76200">
            <a:solidFill>
              <a:srgbClr val="DDDDDD"/>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ko-KR" altLang="en-US" sz="1000" b="0" i="0" u="none" strike="noStrike" kern="0" cap="none" spc="0" normalizeH="0" baseline="0" noProof="0" smtClean="0">
              <a:ln>
                <a:noFill/>
              </a:ln>
              <a:solidFill>
                <a:sysClr val="windowText" lastClr="000000"/>
              </a:solidFill>
              <a:effectLst/>
              <a:uLnTx/>
              <a:uFillTx/>
            </a:endParaRPr>
          </a:p>
        </p:txBody>
      </p:sp>
      <p:sp>
        <p:nvSpPr>
          <p:cNvPr id="164" name="Line 4"/>
          <p:cNvSpPr>
            <a:spLocks noChangeShapeType="1"/>
          </p:cNvSpPr>
          <p:nvPr/>
        </p:nvSpPr>
        <p:spPr bwMode="auto">
          <a:xfrm flipH="1">
            <a:off x="4583113" y="1763713"/>
            <a:ext cx="4257675" cy="4511675"/>
          </a:xfrm>
          <a:prstGeom prst="line">
            <a:avLst/>
          </a:prstGeom>
          <a:noFill/>
          <a:ln w="76200">
            <a:solidFill>
              <a:srgbClr val="DDDDDD"/>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ko-KR" altLang="en-US" sz="1000" b="0" i="0" u="none" strike="noStrike" kern="0" cap="none" spc="0" normalizeH="0" baseline="0" noProof="0" smtClean="0">
              <a:ln>
                <a:noFill/>
              </a:ln>
              <a:solidFill>
                <a:sysClr val="windowText" lastClr="000000"/>
              </a:solidFill>
              <a:effectLst/>
              <a:uLnTx/>
              <a:uFillTx/>
            </a:endParaRPr>
          </a:p>
        </p:txBody>
      </p:sp>
      <p:sp>
        <p:nvSpPr>
          <p:cNvPr id="165" name="Rectangle 5">
            <a:hlinkClick r:id="rId3" action="ppaction://hlinksldjump"/>
          </p:cNvPr>
          <p:cNvSpPr>
            <a:spLocks noChangeArrowheads="1"/>
          </p:cNvSpPr>
          <p:nvPr/>
        </p:nvSpPr>
        <p:spPr bwMode="auto">
          <a:xfrm>
            <a:off x="0" y="2378075"/>
            <a:ext cx="1320800" cy="723900"/>
          </a:xfrm>
          <a:prstGeom prst="rect">
            <a:avLst/>
          </a:prstGeom>
          <a:noFill/>
          <a:ln w="25400" algn="ctr">
            <a:no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200" b="1" i="0" u="none" strike="noStrike" kern="0" cap="none" spc="0" normalizeH="0" baseline="0" noProof="0" dirty="0" smtClean="0">
                <a:ln>
                  <a:noFill/>
                </a:ln>
                <a:solidFill>
                  <a:srgbClr val="808080"/>
                </a:solidFill>
                <a:effectLst/>
                <a:uLnTx/>
                <a:uFillTx/>
                <a:latin typeface="Arial" pitchFamily="34" charset="0"/>
                <a:ea typeface="굴림" pitchFamily="50" charset="-127"/>
              </a:rPr>
              <a:t>Requirements</a:t>
            </a:r>
          </a:p>
        </p:txBody>
      </p:sp>
      <p:sp>
        <p:nvSpPr>
          <p:cNvPr id="166" name="Rectangle 6">
            <a:hlinkClick r:id="rId3" action="ppaction://hlinksldjump"/>
          </p:cNvPr>
          <p:cNvSpPr>
            <a:spLocks noChangeArrowheads="1"/>
          </p:cNvSpPr>
          <p:nvPr/>
        </p:nvSpPr>
        <p:spPr bwMode="auto">
          <a:xfrm>
            <a:off x="369888" y="3732213"/>
            <a:ext cx="1509712" cy="725487"/>
          </a:xfrm>
          <a:prstGeom prst="rect">
            <a:avLst/>
          </a:prstGeom>
          <a:noFill/>
          <a:ln w="25400" algn="ctr">
            <a:noFill/>
            <a:miter lim="800000"/>
            <a:headEnd/>
            <a:tailEnd/>
          </a:ln>
        </p:spPr>
        <p:txBody>
          <a:bodyPr wrap="none" tIns="0" bIns="0" anchor="ctr" anchorCtr="1"/>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200" b="1" i="0" u="none" strike="noStrike" kern="0" cap="none" spc="0" normalizeH="0" baseline="0" noProof="0" smtClean="0">
                <a:ln>
                  <a:noFill/>
                </a:ln>
                <a:solidFill>
                  <a:srgbClr val="808080"/>
                </a:solidFill>
                <a:effectLst/>
                <a:uLnTx/>
                <a:uFillTx/>
                <a:latin typeface="Arial" pitchFamily="34" charset="0"/>
                <a:ea typeface="굴림" pitchFamily="50" charset="-127"/>
              </a:rPr>
              <a:t>System-Level</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200" b="1" i="0" u="none" strike="noStrike" kern="0" cap="none" spc="0" normalizeH="0" baseline="0" noProof="0" smtClean="0">
                <a:ln>
                  <a:noFill/>
                </a:ln>
                <a:solidFill>
                  <a:srgbClr val="808080"/>
                </a:solidFill>
                <a:effectLst/>
                <a:uLnTx/>
                <a:uFillTx/>
                <a:latin typeface="Arial" pitchFamily="34" charset="0"/>
                <a:ea typeface="굴림" pitchFamily="50" charset="-127"/>
              </a:rPr>
              <a:t>Specification</a:t>
            </a:r>
          </a:p>
        </p:txBody>
      </p:sp>
      <p:sp>
        <p:nvSpPr>
          <p:cNvPr id="167" name="Rectangle 7">
            <a:hlinkClick r:id="rId3" action="ppaction://hlinksldjump"/>
          </p:cNvPr>
          <p:cNvSpPr>
            <a:spLocks noChangeArrowheads="1"/>
          </p:cNvSpPr>
          <p:nvPr/>
        </p:nvSpPr>
        <p:spPr bwMode="auto">
          <a:xfrm>
            <a:off x="1589088" y="4962525"/>
            <a:ext cx="1509712" cy="725488"/>
          </a:xfrm>
          <a:prstGeom prst="rect">
            <a:avLst/>
          </a:prstGeom>
          <a:noFill/>
          <a:ln w="25400" algn="ctr">
            <a:noFill/>
            <a:miter lim="800000"/>
            <a:headEnd/>
            <a:tailEnd/>
          </a:ln>
        </p:spPr>
        <p:txBody>
          <a:bodyPr wrap="none" tIns="0" bIns="0" anchor="ctr" anchorCtr="1"/>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200" b="1" i="0" u="none" strike="noStrike" kern="0" cap="none" spc="0" normalizeH="0" baseline="0" noProof="0" smtClean="0">
                <a:ln>
                  <a:noFill/>
                </a:ln>
                <a:solidFill>
                  <a:srgbClr val="808080"/>
                </a:solidFill>
                <a:effectLst/>
                <a:uLnTx/>
                <a:uFillTx/>
                <a:latin typeface="Arial" pitchFamily="34" charset="0"/>
                <a:ea typeface="굴림" pitchFamily="50" charset="-127"/>
              </a:rPr>
              <a:t>Subsystem</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200" b="1" i="0" u="none" strike="noStrike" kern="0" cap="none" spc="0" normalizeH="0" baseline="0" noProof="0" smtClean="0">
                <a:ln>
                  <a:noFill/>
                </a:ln>
                <a:solidFill>
                  <a:srgbClr val="808080"/>
                </a:solidFill>
                <a:effectLst/>
                <a:uLnTx/>
                <a:uFillTx/>
                <a:latin typeface="Arial" pitchFamily="34" charset="0"/>
                <a:ea typeface="굴림" pitchFamily="50" charset="-127"/>
              </a:rPr>
              <a:t>Design</a:t>
            </a:r>
          </a:p>
        </p:txBody>
      </p:sp>
      <p:sp>
        <p:nvSpPr>
          <p:cNvPr id="168" name="Rectangle 8">
            <a:hlinkClick r:id="rId3" action="ppaction://hlinksldjump"/>
          </p:cNvPr>
          <p:cNvSpPr>
            <a:spLocks noChangeArrowheads="1"/>
          </p:cNvSpPr>
          <p:nvPr/>
        </p:nvSpPr>
        <p:spPr bwMode="auto">
          <a:xfrm>
            <a:off x="3281363" y="6237312"/>
            <a:ext cx="2565400" cy="633364"/>
          </a:xfrm>
          <a:prstGeom prst="rect">
            <a:avLst/>
          </a:prstGeom>
          <a:noFill/>
          <a:ln w="25400" algn="ctr">
            <a:noFill/>
            <a:miter lim="800000"/>
            <a:headEnd/>
            <a:tailEnd/>
          </a:ln>
        </p:spPr>
        <p:txBody>
          <a:bodyPr wrap="none" tIns="0" bIns="0" anchor="ctr" anchorCtr="1"/>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200" b="1" i="0" u="none" strike="noStrike" kern="0" cap="none" spc="0" normalizeH="0" baseline="0" noProof="0" dirty="0" smtClean="0">
                <a:ln>
                  <a:noFill/>
                </a:ln>
                <a:solidFill>
                  <a:srgbClr val="808080"/>
                </a:solidFill>
                <a:effectLst/>
                <a:uLnTx/>
                <a:uFillTx/>
                <a:latin typeface="Arial" pitchFamily="34" charset="0"/>
                <a:ea typeface="굴림" pitchFamily="50" charset="-127"/>
              </a:rPr>
              <a:t>Subsystem</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200" b="1" i="0" u="none" strike="noStrike" kern="0" cap="none" spc="0" normalizeH="0" baseline="0" noProof="0" dirty="0" smtClean="0">
                <a:ln>
                  <a:noFill/>
                </a:ln>
                <a:solidFill>
                  <a:srgbClr val="808080"/>
                </a:solidFill>
                <a:effectLst/>
                <a:uLnTx/>
                <a:uFillTx/>
                <a:latin typeface="Arial" pitchFamily="34" charset="0"/>
                <a:ea typeface="굴림" pitchFamily="50" charset="-127"/>
              </a:rPr>
              <a:t>Implementation</a:t>
            </a:r>
          </a:p>
        </p:txBody>
      </p:sp>
      <p:sp>
        <p:nvSpPr>
          <p:cNvPr id="169" name="Rectangle 9">
            <a:hlinkClick r:id="rId3" action="ppaction://hlinksldjump"/>
          </p:cNvPr>
          <p:cNvSpPr>
            <a:spLocks noChangeArrowheads="1"/>
          </p:cNvSpPr>
          <p:nvPr/>
        </p:nvSpPr>
        <p:spPr bwMode="auto">
          <a:xfrm>
            <a:off x="5446713" y="5108575"/>
            <a:ext cx="1819275" cy="725488"/>
          </a:xfrm>
          <a:prstGeom prst="rect">
            <a:avLst/>
          </a:prstGeom>
          <a:noFill/>
          <a:ln w="25400" algn="ctr">
            <a:noFill/>
            <a:miter lim="800000"/>
            <a:headEnd/>
            <a:tailEnd/>
          </a:ln>
        </p:spPr>
        <p:txBody>
          <a:bodyPr wrap="none" tIns="0" bIns="0" anchor="ctr" anchorCtr="1"/>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200" b="1" i="0" u="none" strike="noStrike" kern="0" cap="none" spc="0" normalizeH="0" baseline="0" noProof="0" smtClean="0">
                <a:ln>
                  <a:noFill/>
                </a:ln>
                <a:solidFill>
                  <a:srgbClr val="808080"/>
                </a:solidFill>
                <a:effectLst/>
                <a:uLnTx/>
                <a:uFillTx/>
                <a:latin typeface="Arial" pitchFamily="34" charset="0"/>
                <a:ea typeface="굴림" pitchFamily="50" charset="-127"/>
              </a:rPr>
              <a:t>Subsystem</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200" b="1" i="0" u="none" strike="noStrike" kern="0" cap="none" spc="0" normalizeH="0" baseline="0" noProof="0" smtClean="0">
                <a:ln>
                  <a:noFill/>
                </a:ln>
                <a:solidFill>
                  <a:srgbClr val="808080"/>
                </a:solidFill>
                <a:effectLst/>
                <a:uLnTx/>
                <a:uFillTx/>
                <a:latin typeface="Arial" pitchFamily="34" charset="0"/>
                <a:ea typeface="굴림" pitchFamily="50" charset="-127"/>
              </a:rPr>
              <a:t>Integration &amp; Test</a:t>
            </a:r>
          </a:p>
        </p:txBody>
      </p:sp>
      <p:sp>
        <p:nvSpPr>
          <p:cNvPr id="170" name="Rectangle 10">
            <a:hlinkClick r:id="rId3" action="ppaction://hlinksldjump"/>
          </p:cNvPr>
          <p:cNvSpPr>
            <a:spLocks noChangeArrowheads="1"/>
          </p:cNvSpPr>
          <p:nvPr/>
        </p:nvSpPr>
        <p:spPr bwMode="auto">
          <a:xfrm>
            <a:off x="6491288" y="3943350"/>
            <a:ext cx="1944687" cy="725488"/>
          </a:xfrm>
          <a:prstGeom prst="rect">
            <a:avLst/>
          </a:prstGeom>
          <a:noFill/>
          <a:ln w="25400" algn="ctr">
            <a:noFill/>
            <a:miter lim="800000"/>
            <a:headEnd/>
            <a:tailEnd/>
          </a:ln>
        </p:spPr>
        <p:txBody>
          <a:bodyPr wrap="none" tIns="0" bIns="0" anchor="ctr" anchorCtr="1"/>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200" b="1" i="0" u="none" strike="noStrike" kern="0" cap="none" spc="0" normalizeH="0" baseline="0" noProof="0" smtClean="0">
                <a:ln>
                  <a:noFill/>
                </a:ln>
                <a:solidFill>
                  <a:srgbClr val="808080"/>
                </a:solidFill>
                <a:effectLst/>
                <a:uLnTx/>
                <a:uFillTx/>
                <a:latin typeface="Arial" pitchFamily="34" charset="0"/>
                <a:ea typeface="굴림" pitchFamily="50" charset="-127"/>
              </a:rPr>
              <a:t>System-Level</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200" b="1" i="0" u="none" strike="noStrike" kern="0" cap="none" spc="0" normalizeH="0" baseline="0" noProof="0" smtClean="0">
                <a:ln>
                  <a:noFill/>
                </a:ln>
                <a:solidFill>
                  <a:srgbClr val="808080"/>
                </a:solidFill>
                <a:effectLst/>
                <a:uLnTx/>
                <a:uFillTx/>
                <a:latin typeface="Arial" pitchFamily="34" charset="0"/>
                <a:ea typeface="굴림" pitchFamily="50" charset="-127"/>
              </a:rPr>
              <a:t>Integration &amp; Test</a:t>
            </a:r>
          </a:p>
        </p:txBody>
      </p:sp>
      <p:sp>
        <p:nvSpPr>
          <p:cNvPr id="171" name="Rectangle 11">
            <a:hlinkClick r:id="rId3" action="ppaction://hlinksldjump"/>
          </p:cNvPr>
          <p:cNvSpPr>
            <a:spLocks noChangeArrowheads="1"/>
          </p:cNvSpPr>
          <p:nvPr/>
        </p:nvSpPr>
        <p:spPr bwMode="auto">
          <a:xfrm>
            <a:off x="7681913" y="2749550"/>
            <a:ext cx="1246187" cy="723900"/>
          </a:xfrm>
          <a:prstGeom prst="rect">
            <a:avLst/>
          </a:prstGeom>
          <a:noFill/>
          <a:ln w="25400" algn="ctr">
            <a:noFill/>
            <a:miter lim="800000"/>
            <a:headEnd/>
            <a:tailEnd/>
          </a:ln>
        </p:spPr>
        <p:txBody>
          <a:bodyPr wrap="none" tIns="0" bIns="0" anchor="ctr" anchorCtr="1"/>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200" b="1" i="0" u="none" strike="noStrike" kern="0" cap="none" spc="0" normalizeH="0" baseline="0" noProof="0" smtClean="0">
                <a:ln>
                  <a:noFill/>
                </a:ln>
                <a:solidFill>
                  <a:srgbClr val="808080"/>
                </a:solidFill>
                <a:effectLst/>
                <a:uLnTx/>
                <a:uFillTx/>
                <a:latin typeface="Arial" pitchFamily="34" charset="0"/>
                <a:ea typeface="굴림" pitchFamily="50" charset="-127"/>
              </a:rPr>
              <a:t>Complete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200" b="1" i="0" u="none" strike="noStrike" kern="0" cap="none" spc="0" normalizeH="0" baseline="0" noProof="0" smtClean="0">
                <a:ln>
                  <a:noFill/>
                </a:ln>
                <a:solidFill>
                  <a:srgbClr val="808080"/>
                </a:solidFill>
                <a:effectLst/>
                <a:uLnTx/>
                <a:uFillTx/>
                <a:latin typeface="Arial" pitchFamily="34" charset="0"/>
                <a:ea typeface="굴림" pitchFamily="50" charset="-127"/>
              </a:rPr>
              <a:t>Integration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200" b="1" i="0" u="none" strike="noStrike" kern="0" cap="none" spc="0" normalizeH="0" baseline="0" noProof="0" smtClean="0">
                <a:ln>
                  <a:noFill/>
                </a:ln>
                <a:solidFill>
                  <a:srgbClr val="808080"/>
                </a:solidFill>
                <a:effectLst/>
                <a:uLnTx/>
                <a:uFillTx/>
                <a:latin typeface="Arial" pitchFamily="34" charset="0"/>
                <a:ea typeface="굴림" pitchFamily="50" charset="-127"/>
              </a:rPr>
              <a:t>&amp; Test</a:t>
            </a:r>
          </a:p>
        </p:txBody>
      </p:sp>
      <p:sp>
        <p:nvSpPr>
          <p:cNvPr id="172" name="AutoShape 12"/>
          <p:cNvSpPr>
            <a:spLocks noChangeArrowheads="1"/>
          </p:cNvSpPr>
          <p:nvPr/>
        </p:nvSpPr>
        <p:spPr bwMode="auto">
          <a:xfrm>
            <a:off x="3675063" y="5748338"/>
            <a:ext cx="747712" cy="288925"/>
          </a:xfrm>
          <a:prstGeom prst="roundRect">
            <a:avLst>
              <a:gd name="adj" fmla="val 10162"/>
            </a:avLst>
          </a:prstGeom>
          <a:solidFill>
            <a:srgbClr val="FFFFFF"/>
          </a:solidFill>
          <a:ln w="12700" algn="ctr">
            <a:solidFill>
              <a:srgbClr val="000000"/>
            </a:solidFill>
            <a:round/>
            <a:headEnd/>
            <a:tailEnd/>
          </a:ln>
          <a:effectLst>
            <a:outerShdw dist="35921" dir="2700000" algn="ctr" rotWithShape="0">
              <a:srgbClr val="808080">
                <a:alpha val="50000"/>
              </a:srgbClr>
            </a:outerShdw>
          </a:effectLst>
        </p:spPr>
        <p:txBody>
          <a:bodyPr wrap="none" lIns="9144" tIns="9144" rIns="9144" bIns="9144"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000" b="0" i="0" u="none" strike="noStrike" kern="0" cap="none" spc="0" normalizeH="0" baseline="0" noProof="0">
                <a:ln>
                  <a:noFill/>
                </a:ln>
                <a:solidFill>
                  <a:srgbClr val="000000"/>
                </a:solidFill>
                <a:effectLst/>
                <a:uLnTx/>
                <a:uFillTx/>
                <a:latin typeface="Arial" charset="0"/>
                <a:ea typeface="굴림" charset="-127"/>
              </a:rPr>
              <a:t>C, C++</a:t>
            </a:r>
          </a:p>
        </p:txBody>
      </p:sp>
      <p:sp>
        <p:nvSpPr>
          <p:cNvPr id="173" name="Rectangle 13"/>
          <p:cNvSpPr>
            <a:spLocks noChangeArrowheads="1"/>
          </p:cNvSpPr>
          <p:nvPr/>
        </p:nvSpPr>
        <p:spPr bwMode="auto">
          <a:xfrm>
            <a:off x="3675063" y="6062663"/>
            <a:ext cx="328612" cy="228600"/>
          </a:xfrm>
          <a:prstGeom prst="rect">
            <a:avLst/>
          </a:prstGeom>
          <a:solidFill>
            <a:srgbClr val="FFFFFF"/>
          </a:solidFill>
          <a:ln w="12700" algn="ctr">
            <a:solidFill>
              <a:srgbClr val="000000"/>
            </a:solidFill>
            <a:miter lim="800000"/>
            <a:headEnd/>
            <a:tailEnd/>
          </a:ln>
          <a:effectLst>
            <a:outerShdw dist="35921" dir="2700000" algn="ctr" rotWithShape="0">
              <a:srgbClr val="808080">
                <a:alpha val="50000"/>
              </a:srgbClr>
            </a:outerShdw>
          </a:effectLst>
        </p:spPr>
        <p:txBody>
          <a:bodyPr wrap="none" lIns="9144" tIns="9144" rIns="9144" bIns="9144"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000" b="0" i="0" u="none" strike="noStrike" kern="0" cap="none" spc="0" normalizeH="0" baseline="0" noProof="0">
                <a:ln>
                  <a:noFill/>
                </a:ln>
                <a:solidFill>
                  <a:srgbClr val="000000"/>
                </a:solidFill>
                <a:effectLst/>
                <a:uLnTx/>
                <a:uFillTx/>
                <a:latin typeface="Arial" charset="0"/>
                <a:ea typeface="굴림" charset="-127"/>
              </a:rPr>
              <a:t>MCU</a:t>
            </a:r>
          </a:p>
        </p:txBody>
      </p:sp>
      <p:sp>
        <p:nvSpPr>
          <p:cNvPr id="174" name="Rectangle 14"/>
          <p:cNvSpPr>
            <a:spLocks noChangeArrowheads="1"/>
          </p:cNvSpPr>
          <p:nvPr/>
        </p:nvSpPr>
        <p:spPr bwMode="auto">
          <a:xfrm>
            <a:off x="4094163" y="6062663"/>
            <a:ext cx="328612" cy="228600"/>
          </a:xfrm>
          <a:prstGeom prst="rect">
            <a:avLst/>
          </a:prstGeom>
          <a:solidFill>
            <a:srgbClr val="FFFFFF"/>
          </a:solidFill>
          <a:ln w="12700" algn="ctr">
            <a:solidFill>
              <a:srgbClr val="000000"/>
            </a:solidFill>
            <a:miter lim="800000"/>
            <a:headEnd/>
            <a:tailEnd/>
          </a:ln>
          <a:effectLst>
            <a:outerShdw dist="35921" dir="2700000" algn="ctr" rotWithShape="0">
              <a:srgbClr val="808080">
                <a:alpha val="50000"/>
              </a:srgbClr>
            </a:outerShdw>
          </a:effectLst>
        </p:spPr>
        <p:txBody>
          <a:bodyPr wrap="none" lIns="9144" tIns="9144" rIns="9144" bIns="9144"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000" b="0" i="0" u="none" strike="noStrike" kern="0" cap="none" spc="0" normalizeH="0" baseline="0" noProof="0">
                <a:ln>
                  <a:noFill/>
                </a:ln>
                <a:solidFill>
                  <a:srgbClr val="000000"/>
                </a:solidFill>
                <a:effectLst/>
                <a:uLnTx/>
                <a:uFillTx/>
                <a:latin typeface="Arial" charset="0"/>
                <a:ea typeface="굴림" charset="-127"/>
              </a:rPr>
              <a:t>DSP</a:t>
            </a:r>
          </a:p>
        </p:txBody>
      </p:sp>
      <p:sp>
        <p:nvSpPr>
          <p:cNvPr id="175" name="Rectangle 15"/>
          <p:cNvSpPr>
            <a:spLocks noChangeArrowheads="1"/>
          </p:cNvSpPr>
          <p:nvPr/>
        </p:nvSpPr>
        <p:spPr bwMode="auto">
          <a:xfrm>
            <a:off x="4675188" y="6062663"/>
            <a:ext cx="328612" cy="228600"/>
          </a:xfrm>
          <a:prstGeom prst="rect">
            <a:avLst/>
          </a:prstGeom>
          <a:solidFill>
            <a:srgbClr val="FFFFFF"/>
          </a:solidFill>
          <a:ln w="12700" algn="ctr">
            <a:solidFill>
              <a:srgbClr val="000000"/>
            </a:solidFill>
            <a:miter lim="800000"/>
            <a:headEnd/>
            <a:tailEnd/>
          </a:ln>
          <a:effectLst>
            <a:outerShdw dist="35921" dir="2700000" algn="ctr" rotWithShape="0">
              <a:srgbClr val="808080">
                <a:alpha val="50000"/>
              </a:srgbClr>
            </a:outerShdw>
          </a:effectLst>
        </p:spPr>
        <p:txBody>
          <a:bodyPr wrap="none" lIns="9144" tIns="9144" rIns="9144" bIns="9144"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000" b="0" i="0" u="none" strike="noStrike" kern="0" cap="none" spc="0" normalizeH="0" baseline="0" noProof="0">
                <a:ln>
                  <a:noFill/>
                </a:ln>
                <a:solidFill>
                  <a:srgbClr val="000000"/>
                </a:solidFill>
                <a:effectLst/>
                <a:uLnTx/>
                <a:uFillTx/>
                <a:latin typeface="Arial" charset="0"/>
                <a:ea typeface="굴림" charset="-127"/>
              </a:rPr>
              <a:t>FPGA</a:t>
            </a:r>
          </a:p>
        </p:txBody>
      </p:sp>
      <p:sp>
        <p:nvSpPr>
          <p:cNvPr id="176" name="Rectangle 16"/>
          <p:cNvSpPr>
            <a:spLocks noChangeArrowheads="1"/>
          </p:cNvSpPr>
          <p:nvPr/>
        </p:nvSpPr>
        <p:spPr bwMode="auto">
          <a:xfrm>
            <a:off x="5094288" y="6062663"/>
            <a:ext cx="328612" cy="228600"/>
          </a:xfrm>
          <a:prstGeom prst="rect">
            <a:avLst/>
          </a:prstGeom>
          <a:solidFill>
            <a:srgbClr val="FFFFFF"/>
          </a:solidFill>
          <a:ln w="12700" algn="ctr">
            <a:solidFill>
              <a:srgbClr val="000000"/>
            </a:solidFill>
            <a:miter lim="800000"/>
            <a:headEnd/>
            <a:tailEnd/>
          </a:ln>
          <a:effectLst>
            <a:outerShdw dist="35921" dir="2700000" algn="ctr" rotWithShape="0">
              <a:srgbClr val="808080">
                <a:alpha val="50000"/>
              </a:srgbClr>
            </a:outerShdw>
          </a:effectLst>
        </p:spPr>
        <p:txBody>
          <a:bodyPr wrap="none" lIns="9144" tIns="9144" rIns="9144" bIns="9144"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000" b="0" i="0" u="none" strike="noStrike" kern="0" cap="none" spc="0" normalizeH="0" baseline="0" noProof="0">
                <a:ln>
                  <a:noFill/>
                </a:ln>
                <a:solidFill>
                  <a:srgbClr val="000000"/>
                </a:solidFill>
                <a:effectLst/>
                <a:uLnTx/>
                <a:uFillTx/>
                <a:latin typeface="Arial" charset="0"/>
                <a:ea typeface="굴림" charset="-127"/>
              </a:rPr>
              <a:t>ASIC</a:t>
            </a:r>
          </a:p>
        </p:txBody>
      </p:sp>
      <p:sp>
        <p:nvSpPr>
          <p:cNvPr id="177" name="AutoShape 17"/>
          <p:cNvSpPr>
            <a:spLocks noChangeArrowheads="1"/>
          </p:cNvSpPr>
          <p:nvPr/>
        </p:nvSpPr>
        <p:spPr bwMode="auto">
          <a:xfrm>
            <a:off x="4675188" y="5743575"/>
            <a:ext cx="747712" cy="288925"/>
          </a:xfrm>
          <a:prstGeom prst="roundRect">
            <a:avLst>
              <a:gd name="adj" fmla="val 10162"/>
            </a:avLst>
          </a:prstGeom>
          <a:solidFill>
            <a:srgbClr val="FFFFFF"/>
          </a:solidFill>
          <a:ln w="12700" algn="ctr">
            <a:solidFill>
              <a:srgbClr val="000000"/>
            </a:solidFill>
            <a:round/>
            <a:headEnd/>
            <a:tailEnd/>
          </a:ln>
          <a:effectLst>
            <a:outerShdw dist="35921" dir="2700000" algn="ctr" rotWithShape="0">
              <a:srgbClr val="808080">
                <a:alpha val="50000"/>
              </a:srgbClr>
            </a:outerShdw>
          </a:effectLst>
        </p:spPr>
        <p:txBody>
          <a:bodyPr lIns="9144" tIns="9144" rIns="9144" bIns="9144"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000" b="0" i="0" u="none" strike="noStrike" kern="0" cap="none" spc="0" normalizeH="0" baseline="0" noProof="0">
                <a:ln>
                  <a:noFill/>
                </a:ln>
                <a:solidFill>
                  <a:srgbClr val="000000"/>
                </a:solidFill>
                <a:effectLst/>
                <a:uLnTx/>
                <a:uFillTx/>
                <a:latin typeface="Arial" charset="0"/>
                <a:ea typeface="굴림" charset="-127"/>
              </a:rPr>
              <a:t>HDL</a:t>
            </a:r>
          </a:p>
        </p:txBody>
      </p:sp>
      <p:sp>
        <p:nvSpPr>
          <p:cNvPr id="178" name="AutoShape 18"/>
          <p:cNvSpPr>
            <a:spLocks noChangeArrowheads="1"/>
          </p:cNvSpPr>
          <p:nvPr/>
        </p:nvSpPr>
        <p:spPr bwMode="auto">
          <a:xfrm rot="2669895">
            <a:off x="2906713" y="5145088"/>
            <a:ext cx="873125" cy="314325"/>
          </a:xfrm>
          <a:prstGeom prst="rightArrow">
            <a:avLst>
              <a:gd name="adj1" fmla="val 60417"/>
              <a:gd name="adj2" fmla="val 112847"/>
            </a:avLst>
          </a:prstGeom>
          <a:solidFill>
            <a:srgbClr val="FFFFFF"/>
          </a:solidFill>
          <a:ln w="9525">
            <a:solidFill>
              <a:srgbClr val="000000"/>
            </a:solidFill>
            <a:miter lim="800000"/>
            <a:headEnd/>
            <a:tailEnd/>
          </a:ln>
          <a:effectLst>
            <a:outerShdw dist="35921" dir="2700000" algn="ctr" rotWithShape="0">
              <a:srgbClr val="808080"/>
            </a:outerShdw>
          </a:effectLst>
        </p:spPr>
        <p:txBody>
          <a:bodyPr wrap="none" anchor="ctr"/>
          <a:lstStyle/>
          <a:p>
            <a:pPr marL="0" marR="0" lvl="0" indent="0" algn="ctr" defTabSz="914400" eaLnBrk="1" fontAlgn="auto" latinLnBrk="0" hangingPunct="1">
              <a:lnSpc>
                <a:spcPct val="80000"/>
              </a:lnSpc>
              <a:spcBef>
                <a:spcPct val="20000"/>
              </a:spcBef>
              <a:spcAft>
                <a:spcPts val="0"/>
              </a:spcAft>
              <a:buClr>
                <a:srgbClr val="215383"/>
              </a:buClr>
              <a:buSzPct val="75000"/>
              <a:buFont typeface="Wingdings" pitchFamily="2" charset="2"/>
              <a:buNone/>
              <a:tabLst/>
              <a:defRPr/>
            </a:pPr>
            <a:r>
              <a:rPr kumimoji="0" lang="en-US" altLang="ko-KR" sz="1000" b="0" i="0" u="none" strike="noStrike" kern="0" cap="none" spc="0" normalizeH="0" baseline="0" noProof="0">
                <a:ln>
                  <a:noFill/>
                </a:ln>
                <a:solidFill>
                  <a:srgbClr val="000000"/>
                </a:solidFill>
                <a:effectLst/>
                <a:uLnTx/>
                <a:uFillTx/>
                <a:latin typeface="Arial" charset="0"/>
                <a:ea typeface="굴림" charset="-127"/>
              </a:rPr>
              <a:t>Generate</a:t>
            </a:r>
          </a:p>
        </p:txBody>
      </p:sp>
      <p:grpSp>
        <p:nvGrpSpPr>
          <p:cNvPr id="2" name="Group 89"/>
          <p:cNvGrpSpPr>
            <a:grpSpLocks/>
          </p:cNvGrpSpPr>
          <p:nvPr/>
        </p:nvGrpSpPr>
        <p:grpSpPr bwMode="auto">
          <a:xfrm>
            <a:off x="5605463" y="1943100"/>
            <a:ext cx="3306762" cy="3271838"/>
            <a:chOff x="3531" y="1146"/>
            <a:chExt cx="2083" cy="2061"/>
          </a:xfrm>
        </p:grpSpPr>
        <p:sp>
          <p:nvSpPr>
            <p:cNvPr id="180" name="Rectangle 24"/>
            <p:cNvSpPr>
              <a:spLocks noChangeArrowheads="1"/>
            </p:cNvSpPr>
            <p:nvPr/>
          </p:nvSpPr>
          <p:spPr bwMode="auto">
            <a:xfrm>
              <a:off x="3531" y="2752"/>
              <a:ext cx="651" cy="455"/>
            </a:xfrm>
            <a:prstGeom prst="rect">
              <a:avLst/>
            </a:prstGeom>
            <a:solidFill>
              <a:srgbClr val="FFFFFF"/>
            </a:solidFill>
            <a:ln w="12700" algn="ctr">
              <a:solidFill>
                <a:srgbClr val="000000"/>
              </a:solidFill>
              <a:miter lim="800000"/>
              <a:headEnd/>
              <a:tailEnd/>
            </a:ln>
            <a:effectLst>
              <a:outerShdw dist="35921" dir="2700000" algn="ctr" rotWithShape="0">
                <a:srgbClr val="808080">
                  <a:alpha val="50000"/>
                </a:srgbClr>
              </a:outerShdw>
            </a:effectLst>
          </p:spPr>
          <p:txBody>
            <a:bodyPr lIns="45720" rIns="4572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000" b="0" i="0" u="none" strike="noStrike" kern="0" cap="none" spc="0" normalizeH="0" baseline="0" noProof="0">
                  <a:ln>
                    <a:noFill/>
                  </a:ln>
                  <a:solidFill>
                    <a:sysClr val="windowText" lastClr="000000"/>
                  </a:solidFill>
                  <a:effectLst/>
                  <a:uLnTx/>
                  <a:uFillTx/>
                  <a:latin typeface="Arial" charset="0"/>
                  <a:ea typeface="굴림" charset="-127"/>
                </a:rPr>
                <a:t>Code Verification and Validation</a:t>
              </a:r>
              <a:endParaRPr kumimoji="0" lang="en-US" altLang="ko-KR" sz="1000" b="0" i="0" u="none" strike="noStrike" kern="0" cap="none" spc="0" normalizeH="0" baseline="0" noProof="0">
                <a:ln>
                  <a:noFill/>
                </a:ln>
                <a:solidFill>
                  <a:srgbClr val="000000"/>
                </a:solidFill>
                <a:effectLst/>
                <a:uLnTx/>
                <a:uFillTx/>
                <a:latin typeface="Arial" charset="0"/>
                <a:ea typeface="굴림" charset="-127"/>
              </a:endParaRPr>
            </a:p>
          </p:txBody>
        </p:sp>
        <p:sp>
          <p:nvSpPr>
            <p:cNvPr id="181" name="Rectangle 25"/>
            <p:cNvSpPr>
              <a:spLocks noChangeArrowheads="1"/>
            </p:cNvSpPr>
            <p:nvPr/>
          </p:nvSpPr>
          <p:spPr bwMode="auto">
            <a:xfrm>
              <a:off x="4186" y="1922"/>
              <a:ext cx="650" cy="518"/>
            </a:xfrm>
            <a:prstGeom prst="rect">
              <a:avLst/>
            </a:prstGeom>
            <a:solidFill>
              <a:srgbClr val="FFFFFF"/>
            </a:solidFill>
            <a:ln w="12700" algn="ctr">
              <a:solidFill>
                <a:srgbClr val="000000"/>
              </a:solidFill>
              <a:miter lim="800000"/>
              <a:headEnd/>
              <a:tailEnd/>
            </a:ln>
            <a:effectLst>
              <a:outerShdw dist="35921" dir="2700000" algn="ctr" rotWithShape="0">
                <a:srgbClr val="808080">
                  <a:alpha val="50000"/>
                </a:srgbClr>
              </a:outerShdw>
            </a:effectLst>
          </p:spPr>
          <p:txBody>
            <a:bodyPr lIns="45720" rIns="4572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000" b="0" i="0" u="none" strike="noStrike" kern="0" cap="none" spc="0" normalizeH="0" baseline="0" noProof="0">
                  <a:ln>
                    <a:noFill/>
                  </a:ln>
                  <a:solidFill>
                    <a:sysClr val="windowText" lastClr="000000"/>
                  </a:solidFill>
                  <a:effectLst/>
                  <a:uLnTx/>
                  <a:uFillTx/>
                  <a:latin typeface="Arial" charset="0"/>
                  <a:ea typeface="굴림" charset="-127"/>
                </a:rPr>
                <a:t>Integration testing</a:t>
              </a:r>
              <a:endParaRPr kumimoji="0" lang="en-US" altLang="ko-KR" sz="1000" b="0" i="0" u="none" strike="noStrike" kern="0" cap="none" spc="0" normalizeH="0" baseline="0" noProof="0">
                <a:ln>
                  <a:noFill/>
                </a:ln>
                <a:solidFill>
                  <a:srgbClr val="000000"/>
                </a:solidFill>
                <a:effectLst/>
                <a:uLnTx/>
                <a:uFillTx/>
                <a:latin typeface="Arial" charset="0"/>
                <a:ea typeface="굴림" charset="-127"/>
              </a:endParaRPr>
            </a:p>
          </p:txBody>
        </p:sp>
        <p:sp>
          <p:nvSpPr>
            <p:cNvPr id="182" name="Rectangle 26"/>
            <p:cNvSpPr>
              <a:spLocks noChangeArrowheads="1"/>
            </p:cNvSpPr>
            <p:nvPr/>
          </p:nvSpPr>
          <p:spPr bwMode="auto">
            <a:xfrm>
              <a:off x="4910" y="1146"/>
              <a:ext cx="704" cy="498"/>
            </a:xfrm>
            <a:prstGeom prst="rect">
              <a:avLst/>
            </a:prstGeom>
            <a:solidFill>
              <a:srgbClr val="FFFFFF"/>
            </a:solidFill>
            <a:ln w="12700" algn="ctr">
              <a:solidFill>
                <a:srgbClr val="000000"/>
              </a:solidFill>
              <a:miter lim="800000"/>
              <a:headEnd/>
              <a:tailEnd/>
            </a:ln>
            <a:effectLst>
              <a:outerShdw dist="45791" dir="3378596" algn="ctr" rotWithShape="0">
                <a:srgbClr val="808080">
                  <a:alpha val="50000"/>
                </a:srgbClr>
              </a:outerShdw>
            </a:effectLst>
          </p:spPr>
          <p:txBody>
            <a:bodyPr lIns="45720" rIns="4572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000" b="0" i="0" u="none" strike="noStrike" kern="0" cap="none" spc="0" normalizeH="0" baseline="0" noProof="0">
                  <a:ln>
                    <a:noFill/>
                  </a:ln>
                  <a:solidFill>
                    <a:sysClr val="windowText" lastClr="000000"/>
                  </a:solidFill>
                  <a:effectLst/>
                  <a:uLnTx/>
                  <a:uFillTx/>
                  <a:latin typeface="Arial" charset="0"/>
                  <a:ea typeface="굴림" charset="-127"/>
                </a:rPr>
                <a:t>User Acceptance Testing</a:t>
              </a:r>
              <a:endParaRPr kumimoji="0" lang="en-US" altLang="ko-KR" sz="1000" b="0" i="0" u="none" strike="noStrike" kern="0" cap="none" spc="0" normalizeH="0" baseline="0" noProof="0">
                <a:ln>
                  <a:noFill/>
                </a:ln>
                <a:solidFill>
                  <a:srgbClr val="000000"/>
                </a:solidFill>
                <a:effectLst/>
                <a:uLnTx/>
                <a:uFillTx/>
                <a:latin typeface="Arial" charset="0"/>
                <a:ea typeface="굴림" charset="-127"/>
              </a:endParaRPr>
            </a:p>
          </p:txBody>
        </p:sp>
      </p:grpSp>
      <p:sp>
        <p:nvSpPr>
          <p:cNvPr id="184" name="AutoShape 55"/>
          <p:cNvSpPr>
            <a:spLocks noChangeAspect="1" noChangeArrowheads="1"/>
          </p:cNvSpPr>
          <p:nvPr/>
        </p:nvSpPr>
        <p:spPr bwMode="auto">
          <a:xfrm>
            <a:off x="171450" y="1878013"/>
            <a:ext cx="995363" cy="608012"/>
          </a:xfrm>
          <a:prstGeom prst="roundRect">
            <a:avLst>
              <a:gd name="adj" fmla="val 16667"/>
            </a:avLst>
          </a:prstGeom>
          <a:solidFill>
            <a:srgbClr val="FFFFFF"/>
          </a:solidFill>
          <a:ln w="9525">
            <a:solidFill>
              <a:srgbClr val="000000"/>
            </a:solidFill>
            <a:round/>
            <a:headEnd/>
            <a:tailEnd/>
          </a:ln>
          <a:effectLst>
            <a:outerShdw dist="35921" dir="2700000" algn="ctr" rotWithShape="0">
              <a:srgbClr val="808080"/>
            </a:outerShdw>
          </a:effectLst>
        </p:spPr>
        <p:txBody>
          <a:bodyPr lIns="45720" rIns="4572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ko-KR" sz="1000" b="0" i="0" u="none" strike="noStrike" kern="0" cap="none" spc="0" normalizeH="0" baseline="0" noProof="0">
              <a:ln>
                <a:noFill/>
              </a:ln>
              <a:solidFill>
                <a:sysClr val="windowText" lastClr="000000"/>
              </a:solidFill>
              <a:effectLst/>
              <a:uLnTx/>
              <a:uFillTx/>
              <a:latin typeface="Arial" charset="0"/>
              <a:ea typeface="굴림" charset="-127"/>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000" b="0" i="0" u="none" strike="noStrike" kern="0" cap="none" spc="0" normalizeH="0" baseline="0" noProof="0">
                <a:ln>
                  <a:noFill/>
                </a:ln>
                <a:solidFill>
                  <a:sysClr val="windowText" lastClr="000000"/>
                </a:solidFill>
                <a:effectLst/>
                <a:uLnTx/>
                <a:uFillTx/>
                <a:latin typeface="Arial" charset="0"/>
                <a:ea typeface="굴림" charset="-127"/>
              </a:rPr>
              <a:t>Requirements</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ko-KR" sz="1000" b="0" i="0" u="none" strike="noStrike" kern="0" cap="none" spc="0" normalizeH="0" baseline="0" noProof="0">
              <a:ln>
                <a:noFill/>
              </a:ln>
              <a:solidFill>
                <a:sysClr val="windowText" lastClr="000000"/>
              </a:solidFill>
              <a:effectLst/>
              <a:uLnTx/>
              <a:uFillTx/>
              <a:latin typeface="Arial" charset="0"/>
              <a:ea typeface="굴림" charset="-127"/>
            </a:endParaRPr>
          </a:p>
        </p:txBody>
      </p:sp>
      <p:grpSp>
        <p:nvGrpSpPr>
          <p:cNvPr id="3" name="Group 61"/>
          <p:cNvGrpSpPr>
            <a:grpSpLocks/>
          </p:cNvGrpSpPr>
          <p:nvPr/>
        </p:nvGrpSpPr>
        <p:grpSpPr bwMode="auto">
          <a:xfrm>
            <a:off x="3432175" y="2171700"/>
            <a:ext cx="2470150" cy="2608263"/>
            <a:chOff x="2162" y="1195"/>
            <a:chExt cx="1405" cy="1643"/>
          </a:xfrm>
        </p:grpSpPr>
        <p:sp>
          <p:nvSpPr>
            <p:cNvPr id="186" name="AutoShape 62"/>
            <p:cNvSpPr>
              <a:spLocks noChangeArrowheads="1"/>
            </p:cNvSpPr>
            <p:nvPr/>
          </p:nvSpPr>
          <p:spPr bwMode="auto">
            <a:xfrm>
              <a:off x="2163" y="2626"/>
              <a:ext cx="1403" cy="212"/>
            </a:xfrm>
            <a:prstGeom prst="leftRightArrow">
              <a:avLst>
                <a:gd name="adj1" fmla="val 50000"/>
                <a:gd name="adj2" fmla="val 132358"/>
              </a:avLst>
            </a:prstGeom>
            <a:solidFill>
              <a:srgbClr val="D27800">
                <a:alpha val="20000"/>
              </a:srgbClr>
            </a:solidFill>
            <a:ln w="9525">
              <a:solidFill>
                <a:srgbClr val="C0C0C0"/>
              </a:solid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ko-KR" altLang="en-US" sz="1000" b="0" i="0" u="none" strike="noStrike" kern="0" cap="none" spc="0" normalizeH="0" baseline="0" noProof="0" smtClean="0">
                <a:ln>
                  <a:noFill/>
                </a:ln>
                <a:solidFill>
                  <a:sysClr val="windowText" lastClr="000000"/>
                </a:solidFill>
                <a:effectLst/>
                <a:uLnTx/>
                <a:uFillTx/>
                <a:ea typeface="굴림" pitchFamily="50" charset="-127"/>
              </a:endParaRPr>
            </a:p>
          </p:txBody>
        </p:sp>
        <p:sp>
          <p:nvSpPr>
            <p:cNvPr id="187" name="AutoShape 63"/>
            <p:cNvSpPr>
              <a:spLocks noChangeArrowheads="1"/>
            </p:cNvSpPr>
            <p:nvPr/>
          </p:nvSpPr>
          <p:spPr bwMode="auto">
            <a:xfrm>
              <a:off x="2164" y="1877"/>
              <a:ext cx="1403" cy="212"/>
            </a:xfrm>
            <a:prstGeom prst="leftRightArrow">
              <a:avLst>
                <a:gd name="adj1" fmla="val 50000"/>
                <a:gd name="adj2" fmla="val 132358"/>
              </a:avLst>
            </a:prstGeom>
            <a:solidFill>
              <a:srgbClr val="D27800">
                <a:alpha val="20000"/>
              </a:srgbClr>
            </a:solidFill>
            <a:ln w="9525">
              <a:solidFill>
                <a:srgbClr val="C0C0C0"/>
              </a:solid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ko-KR" altLang="en-US" sz="1000" b="0" i="0" u="none" strike="noStrike" kern="0" cap="none" spc="0" normalizeH="0" baseline="0" noProof="0" smtClean="0">
                <a:ln>
                  <a:noFill/>
                </a:ln>
                <a:solidFill>
                  <a:sysClr val="windowText" lastClr="000000"/>
                </a:solidFill>
                <a:effectLst/>
                <a:uLnTx/>
                <a:uFillTx/>
                <a:ea typeface="굴림" pitchFamily="50" charset="-127"/>
              </a:endParaRPr>
            </a:p>
          </p:txBody>
        </p:sp>
        <p:sp>
          <p:nvSpPr>
            <p:cNvPr id="188" name="AutoShape 64"/>
            <p:cNvSpPr>
              <a:spLocks noChangeArrowheads="1"/>
            </p:cNvSpPr>
            <p:nvPr/>
          </p:nvSpPr>
          <p:spPr bwMode="auto">
            <a:xfrm>
              <a:off x="2162" y="1195"/>
              <a:ext cx="1403" cy="212"/>
            </a:xfrm>
            <a:prstGeom prst="leftRightArrow">
              <a:avLst>
                <a:gd name="adj1" fmla="val 50000"/>
                <a:gd name="adj2" fmla="val 132358"/>
              </a:avLst>
            </a:prstGeom>
            <a:solidFill>
              <a:srgbClr val="D27800">
                <a:alpha val="20000"/>
              </a:srgbClr>
            </a:solidFill>
            <a:ln w="9525">
              <a:solidFill>
                <a:srgbClr val="C0C0C0"/>
              </a:solid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ko-KR" altLang="en-US" sz="1000" b="0" i="0" u="none" strike="noStrike" kern="0" cap="none" spc="0" normalizeH="0" baseline="0" noProof="0" smtClean="0">
                <a:ln>
                  <a:noFill/>
                </a:ln>
                <a:solidFill>
                  <a:sysClr val="windowText" lastClr="000000"/>
                </a:solidFill>
                <a:effectLst/>
                <a:uLnTx/>
                <a:uFillTx/>
                <a:ea typeface="굴림" pitchFamily="50" charset="-127"/>
              </a:endParaRPr>
            </a:p>
          </p:txBody>
        </p:sp>
      </p:grpSp>
      <p:grpSp>
        <p:nvGrpSpPr>
          <p:cNvPr id="4" name="Group 75"/>
          <p:cNvGrpSpPr>
            <a:grpSpLocks/>
          </p:cNvGrpSpPr>
          <p:nvPr/>
        </p:nvGrpSpPr>
        <p:grpSpPr bwMode="auto">
          <a:xfrm>
            <a:off x="1671638" y="3209925"/>
            <a:ext cx="1323975" cy="1608138"/>
            <a:chOff x="1053" y="1944"/>
            <a:chExt cx="834" cy="1013"/>
          </a:xfrm>
        </p:grpSpPr>
        <p:sp>
          <p:nvSpPr>
            <p:cNvPr id="190" name="Rectangle 76"/>
            <p:cNvSpPr>
              <a:spLocks noChangeArrowheads="1"/>
            </p:cNvSpPr>
            <p:nvPr/>
          </p:nvSpPr>
          <p:spPr bwMode="auto">
            <a:xfrm>
              <a:off x="1053" y="1944"/>
              <a:ext cx="834" cy="1013"/>
            </a:xfrm>
            <a:prstGeom prst="rect">
              <a:avLst/>
            </a:prstGeom>
            <a:solidFill>
              <a:srgbClr val="FFFFFF"/>
            </a:solidFill>
            <a:ln w="12700" algn="ctr">
              <a:solidFill>
                <a:srgbClr val="000000"/>
              </a:solidFill>
              <a:miter lim="800000"/>
              <a:headEnd/>
              <a:tailEnd/>
            </a:ln>
            <a:effectLst>
              <a:outerShdw dist="53882" dir="2700000" algn="ctr" rotWithShape="0">
                <a:srgbClr val="808080">
                  <a:alpha val="50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ko-KR" sz="1000" b="0" i="0" u="none" strike="noStrike" kern="0" cap="none" spc="0" normalizeH="0" baseline="30000" noProof="0">
                <a:ln>
                  <a:noFill/>
                </a:ln>
                <a:solidFill>
                  <a:srgbClr val="FFFFFF"/>
                </a:solidFill>
                <a:effectLst>
                  <a:outerShdw blurRad="38100" dist="38100" dir="2700000" algn="tl">
                    <a:srgbClr val="C0C0C0"/>
                  </a:outerShdw>
                </a:effectLst>
                <a:uLnTx/>
                <a:uFillTx/>
                <a:latin typeface="Arial" pitchFamily="34" charset="0"/>
                <a:ea typeface="굴림" pitchFamily="50" charset="-127"/>
              </a:endParaRPr>
            </a:p>
          </p:txBody>
        </p:sp>
        <p:sp>
          <p:nvSpPr>
            <p:cNvPr id="191" name="Rectangle 77"/>
            <p:cNvSpPr>
              <a:spLocks noChangeArrowheads="1"/>
            </p:cNvSpPr>
            <p:nvPr/>
          </p:nvSpPr>
          <p:spPr bwMode="auto">
            <a:xfrm>
              <a:off x="1128" y="2309"/>
              <a:ext cx="617" cy="225"/>
            </a:xfrm>
            <a:prstGeom prst="rect">
              <a:avLst/>
            </a:prstGeom>
            <a:solidFill>
              <a:srgbClr val="FFFFFF"/>
            </a:solidFill>
            <a:ln w="12700" algn="ctr">
              <a:solidFill>
                <a:srgbClr val="000000"/>
              </a:solidFill>
              <a:miter lim="800000"/>
              <a:headEnd/>
              <a:tailEnd/>
            </a:ln>
            <a:effectLst>
              <a:outerShdw dist="53882" dir="2700000" algn="ctr" rotWithShape="0">
                <a:srgbClr val="808080">
                  <a:alpha val="50000"/>
                </a:srgbClr>
              </a:outerShdw>
            </a:effectLst>
          </p:spPr>
          <p:txBody>
            <a:bodyPr lIns="9144" tIns="9144" rIns="9144" bIns="9144"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000" b="0" i="0" u="none" strike="noStrike" kern="0" cap="none" spc="0" normalizeH="0" baseline="0" noProof="0">
                  <a:ln>
                    <a:noFill/>
                  </a:ln>
                  <a:solidFill>
                    <a:sysClr val="windowText" lastClr="000000"/>
                  </a:solidFill>
                  <a:effectLst/>
                  <a:uLnTx/>
                  <a:uFillTx/>
                  <a:latin typeface="Arial" charset="0"/>
                  <a:ea typeface="굴림" charset="-127"/>
                </a:rPr>
                <a:t>Physical</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000" b="0" i="0" u="none" strike="noStrike" kern="0" cap="none" spc="0" normalizeH="0" baseline="0" noProof="0">
                  <a:ln>
                    <a:noFill/>
                  </a:ln>
                  <a:solidFill>
                    <a:sysClr val="windowText" lastClr="000000"/>
                  </a:solidFill>
                  <a:effectLst/>
                  <a:uLnTx/>
                  <a:uFillTx/>
                  <a:latin typeface="Arial" charset="0"/>
                  <a:ea typeface="굴림" charset="-127"/>
                </a:rPr>
                <a:t>Components </a:t>
              </a:r>
            </a:p>
          </p:txBody>
        </p:sp>
        <p:sp>
          <p:nvSpPr>
            <p:cNvPr id="192" name="Rectangle 78"/>
            <p:cNvSpPr>
              <a:spLocks noChangeArrowheads="1"/>
            </p:cNvSpPr>
            <p:nvPr/>
          </p:nvSpPr>
          <p:spPr bwMode="auto">
            <a:xfrm>
              <a:off x="1128" y="2012"/>
              <a:ext cx="617" cy="224"/>
            </a:xfrm>
            <a:prstGeom prst="rect">
              <a:avLst/>
            </a:prstGeom>
            <a:solidFill>
              <a:srgbClr val="FFFFFF"/>
            </a:solidFill>
            <a:ln w="12700" algn="ctr">
              <a:solidFill>
                <a:srgbClr val="000000"/>
              </a:solidFill>
              <a:miter lim="800000"/>
              <a:headEnd/>
              <a:tailEnd/>
            </a:ln>
            <a:effectLst>
              <a:outerShdw dist="53882" dir="2700000" algn="ctr" rotWithShape="0">
                <a:srgbClr val="808080">
                  <a:alpha val="50000"/>
                </a:srgbClr>
              </a:outerShdw>
            </a:effectLst>
          </p:spPr>
          <p:txBody>
            <a:bodyPr lIns="9144" tIns="9144" rIns="9144" bIns="9144"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000" b="0" i="0" u="none" strike="noStrike" kern="0" cap="none" spc="0" normalizeH="0" baseline="0" noProof="0">
                  <a:ln>
                    <a:noFill/>
                  </a:ln>
                  <a:solidFill>
                    <a:sysClr val="windowText" lastClr="000000"/>
                  </a:solidFill>
                  <a:effectLst/>
                  <a:uLnTx/>
                  <a:uFillTx/>
                  <a:latin typeface="Arial" charset="0"/>
                  <a:ea typeface="굴림" charset="-127"/>
                </a:rPr>
                <a:t>Environment</a:t>
              </a:r>
            </a:p>
          </p:txBody>
        </p:sp>
        <p:sp>
          <p:nvSpPr>
            <p:cNvPr id="193" name="Rectangle 79"/>
            <p:cNvSpPr>
              <a:spLocks noChangeArrowheads="1"/>
            </p:cNvSpPr>
            <p:nvPr/>
          </p:nvSpPr>
          <p:spPr bwMode="auto">
            <a:xfrm>
              <a:off x="1128" y="2607"/>
              <a:ext cx="617" cy="224"/>
            </a:xfrm>
            <a:prstGeom prst="rect">
              <a:avLst/>
            </a:prstGeom>
            <a:solidFill>
              <a:srgbClr val="FFFFFF"/>
            </a:solidFill>
            <a:ln w="12700" algn="ctr">
              <a:solidFill>
                <a:srgbClr val="000000"/>
              </a:solidFill>
              <a:miter lim="800000"/>
              <a:headEnd/>
              <a:tailEnd/>
            </a:ln>
            <a:effectLst>
              <a:outerShdw dist="53882" dir="2700000" algn="ctr" rotWithShape="0">
                <a:srgbClr val="808080">
                  <a:alpha val="50000"/>
                </a:srgbClr>
              </a:outerShdw>
            </a:effectLst>
          </p:spPr>
          <p:txBody>
            <a:bodyPr lIns="9144" tIns="9144" rIns="9144" bIns="9144"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000" b="0" i="0" u="none" strike="noStrike" kern="0" cap="none" spc="0" normalizeH="0" baseline="0" noProof="0">
                  <a:ln>
                    <a:noFill/>
                  </a:ln>
                  <a:solidFill>
                    <a:sysClr val="windowText" lastClr="000000"/>
                  </a:solidFill>
                  <a:effectLst/>
                  <a:uLnTx/>
                  <a:uFillTx/>
                  <a:latin typeface="Arial" charset="0"/>
                  <a:ea typeface="굴림" charset="-127"/>
                </a:rPr>
                <a:t>Algorithms</a:t>
              </a:r>
            </a:p>
          </p:txBody>
        </p:sp>
      </p:grpSp>
      <p:grpSp>
        <p:nvGrpSpPr>
          <p:cNvPr id="5" name="Group 88"/>
          <p:cNvGrpSpPr>
            <a:grpSpLocks/>
          </p:cNvGrpSpPr>
          <p:nvPr/>
        </p:nvGrpSpPr>
        <p:grpSpPr bwMode="auto">
          <a:xfrm>
            <a:off x="147638" y="1647825"/>
            <a:ext cx="8805862" cy="3717925"/>
            <a:chOff x="108" y="996"/>
            <a:chExt cx="5547" cy="2342"/>
          </a:xfrm>
        </p:grpSpPr>
        <p:sp>
          <p:nvSpPr>
            <p:cNvPr id="195" name="Rectangle 85"/>
            <p:cNvSpPr>
              <a:spLocks noChangeArrowheads="1"/>
            </p:cNvSpPr>
            <p:nvPr/>
          </p:nvSpPr>
          <p:spPr bwMode="auto">
            <a:xfrm>
              <a:off x="3365" y="2697"/>
              <a:ext cx="873" cy="542"/>
            </a:xfrm>
            <a:prstGeom prst="rect">
              <a:avLst/>
            </a:prstGeom>
            <a:solidFill>
              <a:srgbClr val="808080">
                <a:alpha val="10196"/>
              </a:srgbClr>
            </a:solidFill>
            <a:ln w="9525">
              <a:no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ko-KR" altLang="en-US" sz="1000" b="0" i="0" u="none" strike="noStrike" kern="0" cap="none" spc="0" normalizeH="0" baseline="0" noProof="0" smtClean="0">
                <a:ln>
                  <a:noFill/>
                </a:ln>
                <a:solidFill>
                  <a:sysClr val="windowText" lastClr="000000"/>
                </a:solidFill>
                <a:effectLst/>
                <a:uLnTx/>
                <a:uFillTx/>
                <a:ea typeface="굴림" pitchFamily="50" charset="-127"/>
              </a:endParaRPr>
            </a:p>
          </p:txBody>
        </p:sp>
        <p:sp>
          <p:nvSpPr>
            <p:cNvPr id="196" name="Rectangle 71"/>
            <p:cNvSpPr>
              <a:spLocks noChangeArrowheads="1"/>
            </p:cNvSpPr>
            <p:nvPr/>
          </p:nvSpPr>
          <p:spPr bwMode="auto">
            <a:xfrm rot="10800000">
              <a:off x="2396" y="996"/>
              <a:ext cx="969" cy="2342"/>
            </a:xfrm>
            <a:prstGeom prst="rect">
              <a:avLst/>
            </a:prstGeom>
            <a:solidFill>
              <a:srgbClr val="808080">
                <a:alpha val="10196"/>
              </a:srgbClr>
            </a:solidFill>
            <a:ln w="9525">
              <a:noFill/>
              <a:miter lim="800000"/>
              <a:headEnd/>
              <a:tailEnd/>
            </a:ln>
          </p:spPr>
          <p:txBody>
            <a:bodyPr vert="eaVert"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b="1" i="0" u="none" strike="noStrike" kern="0" cap="none" spc="0" normalizeH="0" baseline="0" noProof="0" dirty="0" smtClean="0">
                  <a:ln>
                    <a:noFill/>
                  </a:ln>
                  <a:solidFill>
                    <a:sysClr val="windowText" lastClr="000000"/>
                  </a:solidFill>
                  <a:effectLst/>
                  <a:uLnTx/>
                  <a:uFillTx/>
                  <a:latin typeface="Arial" pitchFamily="34" charset="0"/>
                  <a:ea typeface="굴림" pitchFamily="50" charset="-127"/>
                </a:rPr>
                <a:t>Verification and Validation</a:t>
              </a:r>
            </a:p>
          </p:txBody>
        </p:sp>
        <p:sp>
          <p:nvSpPr>
            <p:cNvPr id="197" name="Rectangle 72"/>
            <p:cNvSpPr>
              <a:spLocks noChangeArrowheads="1"/>
            </p:cNvSpPr>
            <p:nvPr/>
          </p:nvSpPr>
          <p:spPr bwMode="auto">
            <a:xfrm>
              <a:off x="3364" y="1881"/>
              <a:ext cx="1487" cy="580"/>
            </a:xfrm>
            <a:prstGeom prst="rect">
              <a:avLst/>
            </a:prstGeom>
            <a:solidFill>
              <a:srgbClr val="808080">
                <a:alpha val="10196"/>
              </a:srgbClr>
            </a:solidFill>
            <a:ln w="9525">
              <a:no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ko-KR" altLang="en-US" sz="1000" b="0" i="0" u="none" strike="noStrike" kern="0" cap="none" spc="0" normalizeH="0" baseline="0" noProof="0" smtClean="0">
                <a:ln>
                  <a:noFill/>
                </a:ln>
                <a:solidFill>
                  <a:sysClr val="windowText" lastClr="000000"/>
                </a:solidFill>
                <a:effectLst/>
                <a:uLnTx/>
                <a:uFillTx/>
                <a:ea typeface="굴림" pitchFamily="50" charset="-127"/>
              </a:endParaRPr>
            </a:p>
          </p:txBody>
        </p:sp>
        <p:sp>
          <p:nvSpPr>
            <p:cNvPr id="198" name="Rectangle 74"/>
            <p:cNvSpPr>
              <a:spLocks noChangeArrowheads="1"/>
            </p:cNvSpPr>
            <p:nvPr/>
          </p:nvSpPr>
          <p:spPr bwMode="auto">
            <a:xfrm>
              <a:off x="3366" y="1112"/>
              <a:ext cx="2289" cy="580"/>
            </a:xfrm>
            <a:prstGeom prst="rect">
              <a:avLst/>
            </a:prstGeom>
            <a:solidFill>
              <a:srgbClr val="808080">
                <a:alpha val="10196"/>
              </a:srgbClr>
            </a:solidFill>
            <a:ln w="9525">
              <a:no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ko-KR" altLang="en-US" sz="1000" b="0" i="0" u="none" strike="noStrike" kern="0" cap="none" spc="0" normalizeH="0" baseline="0" noProof="0" smtClean="0">
                <a:ln>
                  <a:noFill/>
                </a:ln>
                <a:solidFill>
                  <a:sysClr val="windowText" lastClr="000000"/>
                </a:solidFill>
                <a:effectLst/>
                <a:uLnTx/>
                <a:uFillTx/>
                <a:ea typeface="굴림" pitchFamily="50" charset="-127"/>
              </a:endParaRPr>
            </a:p>
          </p:txBody>
        </p:sp>
        <p:sp>
          <p:nvSpPr>
            <p:cNvPr id="199" name="Rectangle 80"/>
            <p:cNvSpPr>
              <a:spLocks noChangeArrowheads="1"/>
            </p:cNvSpPr>
            <p:nvPr/>
          </p:nvSpPr>
          <p:spPr bwMode="auto">
            <a:xfrm>
              <a:off x="108" y="1124"/>
              <a:ext cx="2289" cy="580"/>
            </a:xfrm>
            <a:prstGeom prst="rect">
              <a:avLst/>
            </a:prstGeom>
            <a:solidFill>
              <a:srgbClr val="808080">
                <a:alpha val="10196"/>
              </a:srgbClr>
            </a:solidFill>
            <a:ln w="9525">
              <a:no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ko-KR" altLang="en-US" sz="1000" b="0" i="0" u="none" strike="noStrike" kern="0" cap="none" spc="0" normalizeH="0" baseline="0" noProof="0" smtClean="0">
                <a:ln>
                  <a:noFill/>
                </a:ln>
                <a:solidFill>
                  <a:sysClr val="windowText" lastClr="000000"/>
                </a:solidFill>
                <a:effectLst/>
                <a:uLnTx/>
                <a:uFillTx/>
                <a:ea typeface="굴림" pitchFamily="50" charset="-127"/>
              </a:endParaRPr>
            </a:p>
          </p:txBody>
        </p:sp>
        <p:sp>
          <p:nvSpPr>
            <p:cNvPr id="200" name="Rectangle 81"/>
            <p:cNvSpPr>
              <a:spLocks noChangeArrowheads="1"/>
            </p:cNvSpPr>
            <p:nvPr/>
          </p:nvSpPr>
          <p:spPr bwMode="auto">
            <a:xfrm>
              <a:off x="1036" y="1875"/>
              <a:ext cx="1361" cy="580"/>
            </a:xfrm>
            <a:prstGeom prst="rect">
              <a:avLst/>
            </a:prstGeom>
            <a:solidFill>
              <a:srgbClr val="808080">
                <a:alpha val="10196"/>
              </a:srgbClr>
            </a:solidFill>
            <a:ln w="9525">
              <a:no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ko-KR" altLang="en-US" sz="1000" b="0" i="0" u="none" strike="noStrike" kern="0" cap="none" spc="0" normalizeH="0" baseline="0" noProof="0" smtClean="0">
                <a:ln>
                  <a:noFill/>
                </a:ln>
                <a:solidFill>
                  <a:sysClr val="windowText" lastClr="000000"/>
                </a:solidFill>
                <a:effectLst/>
                <a:uLnTx/>
                <a:uFillTx/>
                <a:ea typeface="굴림" pitchFamily="50" charset="-127"/>
              </a:endParaRPr>
            </a:p>
          </p:txBody>
        </p:sp>
        <p:sp>
          <p:nvSpPr>
            <p:cNvPr id="201" name="Rectangle 82"/>
            <p:cNvSpPr>
              <a:spLocks noChangeArrowheads="1"/>
            </p:cNvSpPr>
            <p:nvPr/>
          </p:nvSpPr>
          <p:spPr bwMode="auto">
            <a:xfrm>
              <a:off x="1523" y="2697"/>
              <a:ext cx="873" cy="542"/>
            </a:xfrm>
            <a:prstGeom prst="rect">
              <a:avLst/>
            </a:prstGeom>
            <a:solidFill>
              <a:srgbClr val="808080">
                <a:alpha val="10196"/>
              </a:srgbClr>
            </a:solidFill>
            <a:ln w="9525">
              <a:no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ko-KR" altLang="en-US" sz="1000" b="0" i="0" u="none" strike="noStrike" kern="0" cap="none" spc="0" normalizeH="0" baseline="0" noProof="0" smtClean="0">
                <a:ln>
                  <a:noFill/>
                </a:ln>
                <a:solidFill>
                  <a:sysClr val="windowText" lastClr="000000"/>
                </a:solidFill>
                <a:effectLst/>
                <a:uLnTx/>
                <a:uFillTx/>
                <a:ea typeface="굴림" pitchFamily="50" charset="-127"/>
              </a:endParaRPr>
            </a:p>
          </p:txBody>
        </p:sp>
      </p:grpSp>
      <p:sp>
        <p:nvSpPr>
          <p:cNvPr id="42" name="Titel 1"/>
          <p:cNvSpPr txBox="1">
            <a:spLocks/>
          </p:cNvSpPr>
          <p:nvPr/>
        </p:nvSpPr>
        <p:spPr>
          <a:xfrm>
            <a:off x="457200" y="457200"/>
            <a:ext cx="8077200" cy="990600"/>
          </a:xfrm>
          <a:prstGeom prst="rect">
            <a:avLst/>
          </a:prstGeom>
        </p:spPr>
        <p:txBody>
          <a:bodyPr/>
          <a:lstStyle/>
          <a:p>
            <a:pPr lvl="0">
              <a:defRPr/>
            </a:pPr>
            <a:r>
              <a:rPr lang="en-US" altLang="ko-KR" sz="2800" b="1" kern="0" dirty="0" smtClean="0">
                <a:solidFill>
                  <a:srgbClr val="265787"/>
                </a:solidFill>
                <a:latin typeface="Arial" pitchFamily="34" charset="0"/>
                <a:ea typeface="굴림" pitchFamily="50" charset="-127"/>
              </a:rPr>
              <a:t>Development Process</a:t>
            </a:r>
            <a:endParaRPr lang="en-US" altLang="ko-KR" sz="2000" b="1" kern="0" dirty="0" smtClean="0">
              <a:solidFill>
                <a:srgbClr val="D27800"/>
              </a:solidFill>
              <a:latin typeface="Arial" pitchFamily="34" charset="0"/>
              <a:ea typeface="굴림" pitchFamily="50" charset="-127"/>
            </a:endParaRPr>
          </a:p>
        </p:txBody>
      </p:sp>
    </p:spTree>
    <p:extLst>
      <p:ext uri="{BB962C8B-B14F-4D97-AF65-F5344CB8AC3E}">
        <p14:creationId xmlns:p14="http://schemas.microsoft.com/office/powerpoint/2010/main" val="6439711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horizontal)">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242" name="Picture 2"/>
          <p:cNvPicPr>
            <a:picLocks noChangeAspect="1" noChangeArrowheads="1"/>
          </p:cNvPicPr>
          <p:nvPr/>
        </p:nvPicPr>
        <p:blipFill>
          <a:blip r:embed="rId3" cstate="print"/>
          <a:srcRect/>
          <a:stretch>
            <a:fillRect/>
          </a:stretch>
        </p:blipFill>
        <p:spPr bwMode="auto">
          <a:xfrm>
            <a:off x="2133600" y="1828800"/>
            <a:ext cx="1238250" cy="2505075"/>
          </a:xfrm>
          <a:prstGeom prst="rect">
            <a:avLst/>
          </a:prstGeom>
          <a:noFill/>
          <a:ln w="9525" algn="ctr">
            <a:noFill/>
            <a:miter lim="800000"/>
            <a:headEnd/>
            <a:tailEnd/>
          </a:ln>
        </p:spPr>
      </p:pic>
      <p:sp>
        <p:nvSpPr>
          <p:cNvPr id="10243" name="Text Box 3"/>
          <p:cNvSpPr txBox="1">
            <a:spLocks noChangeArrowheads="1"/>
          </p:cNvSpPr>
          <p:nvPr/>
        </p:nvSpPr>
        <p:spPr bwMode="auto">
          <a:xfrm>
            <a:off x="609600" y="1752600"/>
            <a:ext cx="2057400" cy="581025"/>
          </a:xfrm>
          <a:prstGeom prst="rect">
            <a:avLst/>
          </a:prstGeom>
          <a:noFill/>
          <a:ln w="9525">
            <a:noFill/>
            <a:miter lim="800000"/>
            <a:headEnd/>
            <a:tailEnd/>
          </a:ln>
        </p:spPr>
        <p:txBody>
          <a:bodyPr wrap="none" lIns="0" tIns="0" rIns="0"/>
          <a:lstStyle/>
          <a:p>
            <a:pPr eaLnBrk="0" latinLnBrk="0" hangingPunct="0"/>
            <a:r>
              <a:rPr kumimoji="0" lang="en-US" altLang="ko-KR" sz="1800" b="1">
                <a:solidFill>
                  <a:srgbClr val="C48048"/>
                </a:solidFill>
                <a:latin typeface="Arial" pitchFamily="34" charset="0"/>
              </a:rPr>
              <a:t>Requirements and </a:t>
            </a:r>
          </a:p>
          <a:p>
            <a:pPr eaLnBrk="0" latinLnBrk="0" hangingPunct="0"/>
            <a:r>
              <a:rPr kumimoji="0" lang="en-US" altLang="ko-KR" sz="1800" b="1">
                <a:solidFill>
                  <a:srgbClr val="C48048"/>
                </a:solidFill>
                <a:latin typeface="Arial" pitchFamily="34" charset="0"/>
              </a:rPr>
              <a:t>Specifications</a:t>
            </a:r>
          </a:p>
        </p:txBody>
      </p:sp>
      <p:pic>
        <p:nvPicPr>
          <p:cNvPr id="10244" name="Picture 4" descr="breadboard"/>
          <p:cNvPicPr>
            <a:picLocks noChangeAspect="1" noChangeArrowheads="1"/>
          </p:cNvPicPr>
          <p:nvPr/>
        </p:nvPicPr>
        <p:blipFill>
          <a:blip r:embed="rId4" cstate="print"/>
          <a:srcRect/>
          <a:stretch>
            <a:fillRect/>
          </a:stretch>
        </p:blipFill>
        <p:spPr bwMode="auto">
          <a:xfrm>
            <a:off x="2438400" y="2895600"/>
            <a:ext cx="1774825" cy="1311275"/>
          </a:xfrm>
          <a:prstGeom prst="rect">
            <a:avLst/>
          </a:prstGeom>
          <a:noFill/>
          <a:ln w="9525">
            <a:noFill/>
            <a:miter lim="800000"/>
            <a:headEnd/>
            <a:tailEnd/>
          </a:ln>
        </p:spPr>
      </p:pic>
      <p:sp>
        <p:nvSpPr>
          <p:cNvPr id="10245" name="Text Box 5"/>
          <p:cNvSpPr txBox="1">
            <a:spLocks noChangeArrowheads="1"/>
          </p:cNvSpPr>
          <p:nvPr/>
        </p:nvSpPr>
        <p:spPr bwMode="auto">
          <a:xfrm>
            <a:off x="3352800" y="1828800"/>
            <a:ext cx="1676400" cy="685800"/>
          </a:xfrm>
          <a:prstGeom prst="rect">
            <a:avLst/>
          </a:prstGeom>
          <a:noFill/>
          <a:ln w="9525">
            <a:noFill/>
            <a:miter lim="800000"/>
            <a:headEnd/>
            <a:tailEnd/>
          </a:ln>
        </p:spPr>
        <p:txBody>
          <a:bodyPr wrap="none" rIns="0" anchor="b"/>
          <a:lstStyle/>
          <a:p>
            <a:pPr eaLnBrk="0" latinLnBrk="0" hangingPunct="0"/>
            <a:r>
              <a:rPr kumimoji="0" lang="en-US" altLang="ko-KR" sz="1800" b="1">
                <a:solidFill>
                  <a:srgbClr val="C48048"/>
                </a:solidFill>
                <a:latin typeface="Arial" pitchFamily="34" charset="0"/>
              </a:rPr>
              <a:t>Design</a:t>
            </a:r>
          </a:p>
        </p:txBody>
      </p:sp>
      <p:sp>
        <p:nvSpPr>
          <p:cNvPr id="10246" name="Text Box 6"/>
          <p:cNvSpPr txBox="1">
            <a:spLocks noChangeArrowheads="1"/>
          </p:cNvSpPr>
          <p:nvPr/>
        </p:nvSpPr>
        <p:spPr bwMode="auto">
          <a:xfrm>
            <a:off x="5267325" y="2743200"/>
            <a:ext cx="1676400" cy="685800"/>
          </a:xfrm>
          <a:prstGeom prst="rect">
            <a:avLst/>
          </a:prstGeom>
          <a:noFill/>
          <a:ln w="9525" algn="ctr">
            <a:noFill/>
            <a:miter lim="800000"/>
            <a:headEnd/>
            <a:tailEnd/>
          </a:ln>
        </p:spPr>
        <p:txBody>
          <a:bodyPr wrap="none" rIns="0" anchor="b"/>
          <a:lstStyle/>
          <a:p>
            <a:pPr eaLnBrk="0" latinLnBrk="0" hangingPunct="0"/>
            <a:r>
              <a:rPr kumimoji="0" lang="en-US" altLang="ko-KR" sz="1800" b="1">
                <a:solidFill>
                  <a:srgbClr val="C48048"/>
                </a:solidFill>
                <a:latin typeface="Arial" pitchFamily="34" charset="0"/>
              </a:rPr>
              <a:t>Implementation</a:t>
            </a:r>
          </a:p>
        </p:txBody>
      </p:sp>
      <p:sp>
        <p:nvSpPr>
          <p:cNvPr id="10247" name="Text Box 7"/>
          <p:cNvSpPr txBox="1">
            <a:spLocks noChangeArrowheads="1"/>
          </p:cNvSpPr>
          <p:nvPr/>
        </p:nvSpPr>
        <p:spPr bwMode="auto">
          <a:xfrm>
            <a:off x="7467600" y="3657600"/>
            <a:ext cx="1295400" cy="685800"/>
          </a:xfrm>
          <a:prstGeom prst="rect">
            <a:avLst/>
          </a:prstGeom>
          <a:noFill/>
          <a:ln w="9525" algn="ctr">
            <a:noFill/>
            <a:miter lim="800000"/>
            <a:headEnd/>
            <a:tailEnd/>
          </a:ln>
        </p:spPr>
        <p:txBody>
          <a:bodyPr wrap="none" rIns="0" anchor="b"/>
          <a:lstStyle/>
          <a:p>
            <a:pPr eaLnBrk="0" latinLnBrk="0" hangingPunct="0"/>
            <a:r>
              <a:rPr kumimoji="0" lang="en-US" altLang="ko-KR" sz="1800" b="1">
                <a:solidFill>
                  <a:srgbClr val="C48048"/>
                </a:solidFill>
                <a:latin typeface="Arial" pitchFamily="34" charset="0"/>
              </a:rPr>
              <a:t>Test and </a:t>
            </a:r>
            <a:br>
              <a:rPr kumimoji="0" lang="en-US" altLang="ko-KR" sz="1800" b="1">
                <a:solidFill>
                  <a:srgbClr val="C48048"/>
                </a:solidFill>
                <a:latin typeface="Arial" pitchFamily="34" charset="0"/>
              </a:rPr>
            </a:br>
            <a:r>
              <a:rPr kumimoji="0" lang="en-US" altLang="ko-KR" sz="1800" b="1">
                <a:solidFill>
                  <a:srgbClr val="C48048"/>
                </a:solidFill>
                <a:latin typeface="Arial" pitchFamily="34" charset="0"/>
              </a:rPr>
              <a:t>Verification</a:t>
            </a:r>
          </a:p>
        </p:txBody>
      </p:sp>
      <p:pic>
        <p:nvPicPr>
          <p:cNvPr id="10248" name="Picture 8"/>
          <p:cNvPicPr>
            <a:picLocks noChangeAspect="1" noChangeArrowheads="1"/>
          </p:cNvPicPr>
          <p:nvPr/>
        </p:nvPicPr>
        <p:blipFill>
          <a:blip r:embed="rId3" cstate="print"/>
          <a:srcRect/>
          <a:stretch>
            <a:fillRect/>
          </a:stretch>
        </p:blipFill>
        <p:spPr bwMode="auto">
          <a:xfrm>
            <a:off x="4038600" y="2752725"/>
            <a:ext cx="1238250" cy="2505075"/>
          </a:xfrm>
          <a:prstGeom prst="rect">
            <a:avLst/>
          </a:prstGeom>
          <a:noFill/>
          <a:ln w="9525" algn="ctr">
            <a:noFill/>
            <a:miter lim="800000"/>
            <a:headEnd/>
            <a:tailEnd/>
          </a:ln>
        </p:spPr>
      </p:pic>
      <p:pic>
        <p:nvPicPr>
          <p:cNvPr id="10249" name="Picture 9" descr="2408646_ed9b0615e1_m"/>
          <p:cNvPicPr>
            <a:picLocks noChangeAspect="1" noChangeArrowheads="1"/>
          </p:cNvPicPr>
          <p:nvPr/>
        </p:nvPicPr>
        <p:blipFill>
          <a:blip r:embed="rId5" cstate="print"/>
          <a:srcRect/>
          <a:stretch>
            <a:fillRect/>
          </a:stretch>
        </p:blipFill>
        <p:spPr bwMode="auto">
          <a:xfrm>
            <a:off x="4953000" y="3581400"/>
            <a:ext cx="1349375" cy="1654175"/>
          </a:xfrm>
          <a:prstGeom prst="rect">
            <a:avLst/>
          </a:prstGeom>
          <a:noFill/>
          <a:ln w="9525">
            <a:noFill/>
            <a:miter lim="800000"/>
            <a:headEnd/>
            <a:tailEnd/>
          </a:ln>
        </p:spPr>
      </p:pic>
      <p:pic>
        <p:nvPicPr>
          <p:cNvPr id="10250" name="Picture 10"/>
          <p:cNvPicPr>
            <a:picLocks noChangeAspect="1" noChangeArrowheads="1"/>
          </p:cNvPicPr>
          <p:nvPr/>
        </p:nvPicPr>
        <p:blipFill>
          <a:blip r:embed="rId3" cstate="print"/>
          <a:srcRect/>
          <a:stretch>
            <a:fillRect/>
          </a:stretch>
        </p:blipFill>
        <p:spPr bwMode="auto">
          <a:xfrm>
            <a:off x="6248400" y="3657600"/>
            <a:ext cx="1238250" cy="2505075"/>
          </a:xfrm>
          <a:prstGeom prst="rect">
            <a:avLst/>
          </a:prstGeom>
          <a:noFill/>
          <a:ln w="9525" algn="ctr">
            <a:noFill/>
            <a:miter lim="800000"/>
            <a:headEnd/>
            <a:tailEnd/>
          </a:ln>
        </p:spPr>
      </p:pic>
      <p:pic>
        <p:nvPicPr>
          <p:cNvPr id="10251" name="Picture 11"/>
          <p:cNvPicPr>
            <a:picLocks noChangeAspect="1" noChangeArrowheads="1"/>
          </p:cNvPicPr>
          <p:nvPr/>
        </p:nvPicPr>
        <p:blipFill>
          <a:blip r:embed="rId6" cstate="print"/>
          <a:srcRect r="13142"/>
          <a:stretch>
            <a:fillRect/>
          </a:stretch>
        </p:blipFill>
        <p:spPr bwMode="auto">
          <a:xfrm>
            <a:off x="7162800" y="4495800"/>
            <a:ext cx="1524000" cy="1243013"/>
          </a:xfrm>
          <a:prstGeom prst="rect">
            <a:avLst/>
          </a:prstGeom>
          <a:noFill/>
          <a:ln w="9525" algn="ctr">
            <a:noFill/>
            <a:miter lim="800000"/>
            <a:headEnd/>
            <a:tailEnd/>
          </a:ln>
        </p:spPr>
      </p:pic>
      <p:pic>
        <p:nvPicPr>
          <p:cNvPr id="10252" name="Picture 12" descr="IS143-006"/>
          <p:cNvPicPr>
            <a:picLocks noChangeAspect="1" noChangeArrowheads="1"/>
          </p:cNvPicPr>
          <p:nvPr/>
        </p:nvPicPr>
        <p:blipFill>
          <a:blip r:embed="rId7" cstate="print"/>
          <a:srcRect l="1289" r="6448"/>
          <a:stretch>
            <a:fillRect/>
          </a:stretch>
        </p:blipFill>
        <p:spPr bwMode="auto">
          <a:xfrm>
            <a:off x="609600" y="2438400"/>
            <a:ext cx="1476375" cy="1065213"/>
          </a:xfrm>
          <a:prstGeom prst="rect">
            <a:avLst/>
          </a:prstGeom>
          <a:noFill/>
          <a:ln w="9525">
            <a:noFill/>
            <a:miter lim="800000"/>
            <a:headEnd/>
            <a:tailEnd/>
          </a:ln>
        </p:spPr>
      </p:pic>
      <p:sp>
        <p:nvSpPr>
          <p:cNvPr id="14" name="Titel 1"/>
          <p:cNvSpPr txBox="1">
            <a:spLocks/>
          </p:cNvSpPr>
          <p:nvPr/>
        </p:nvSpPr>
        <p:spPr>
          <a:xfrm>
            <a:off x="457200" y="457200"/>
            <a:ext cx="8077200" cy="990600"/>
          </a:xfrm>
          <a:prstGeom prst="rect">
            <a:avLst/>
          </a:prstGeom>
        </p:spPr>
        <p:txBody>
          <a:bodyPr/>
          <a:lstStyle/>
          <a:p>
            <a:pPr lvl="0">
              <a:defRPr/>
            </a:pPr>
            <a:r>
              <a:rPr lang="en-US" altLang="ko-KR" sz="2800" b="1" dirty="0" smtClean="0">
                <a:solidFill>
                  <a:srgbClr val="125687"/>
                </a:solidFill>
                <a:latin typeface="Arial" pitchFamily="34" charset="0"/>
                <a:cs typeface="Arial" pitchFamily="34" charset="0"/>
              </a:rPr>
              <a:t>Problems with Traditional Development</a:t>
            </a:r>
            <a:endParaRPr lang="en-US" altLang="ko-KR" sz="2000" b="1" kern="0" dirty="0" smtClean="0">
              <a:solidFill>
                <a:srgbClr val="D27800"/>
              </a:solidFill>
              <a:latin typeface="Arial" pitchFamily="34" charset="0"/>
              <a:ea typeface="굴림" pitchFamily="50" charset="-127"/>
            </a:endParaRPr>
          </a:p>
        </p:txBody>
      </p:sp>
    </p:spTree>
    <p:extLst>
      <p:ext uri="{BB962C8B-B14F-4D97-AF65-F5344CB8AC3E}">
        <p14:creationId xmlns:p14="http://schemas.microsoft.com/office/powerpoint/2010/main" val="940748201"/>
      </p:ext>
    </p:extLst>
  </p:cSld>
  <p:clrMapOvr>
    <a:masterClrMapping/>
  </p:clrMapOv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36" name="Text Box 3"/>
          <p:cNvSpPr txBox="1">
            <a:spLocks noChangeArrowheads="1"/>
          </p:cNvSpPr>
          <p:nvPr/>
        </p:nvSpPr>
        <p:spPr bwMode="auto">
          <a:xfrm>
            <a:off x="4416425" y="6008688"/>
            <a:ext cx="3482975" cy="639762"/>
          </a:xfrm>
          <a:prstGeom prst="rect">
            <a:avLst/>
          </a:prstGeom>
          <a:noFill/>
          <a:ln w="9525">
            <a:noFill/>
            <a:miter lim="800000"/>
            <a:headEnd/>
            <a:tailEnd/>
          </a:ln>
        </p:spPr>
        <p:txBody>
          <a:bodyPr>
            <a:spAutoFit/>
          </a:bodyPr>
          <a:lstStyle/>
          <a:p>
            <a:pPr>
              <a:spcBef>
                <a:spcPct val="20000"/>
              </a:spcBef>
              <a:buClr>
                <a:srgbClr val="215383"/>
              </a:buClr>
              <a:buSzPct val="75000"/>
              <a:buFont typeface="Wingdings" pitchFamily="2" charset="2"/>
              <a:buNone/>
            </a:pPr>
            <a:r>
              <a:rPr lang="en-US" altLang="ko-KR" sz="1200">
                <a:latin typeface="Arial" pitchFamily="34" charset="0"/>
                <a:ea typeface="굴림" pitchFamily="50" charset="-127"/>
              </a:rPr>
              <a:t>Source: Return on Investment for Independent Verification &amp; Validation, NASA, 2004.</a:t>
            </a:r>
          </a:p>
          <a:p>
            <a:endParaRPr lang="en-US" altLang="ko-KR" sz="1200">
              <a:latin typeface="Arial" pitchFamily="34" charset="0"/>
              <a:ea typeface="굴림" pitchFamily="50" charset="-127"/>
            </a:endParaRPr>
          </a:p>
        </p:txBody>
      </p:sp>
      <p:sp>
        <p:nvSpPr>
          <p:cNvPr id="237" name="Oval 4"/>
          <p:cNvSpPr>
            <a:spLocks noChangeArrowheads="1"/>
          </p:cNvSpPr>
          <p:nvPr/>
        </p:nvSpPr>
        <p:spPr bwMode="auto">
          <a:xfrm>
            <a:off x="5913438" y="2470150"/>
            <a:ext cx="1008062" cy="2160588"/>
          </a:xfrm>
          <a:prstGeom prst="ellipse">
            <a:avLst/>
          </a:prstGeom>
          <a:noFill/>
          <a:ln w="0">
            <a:solidFill>
              <a:srgbClr val="FF0000"/>
            </a:solidFill>
            <a:round/>
            <a:headEnd/>
            <a:tailEnd/>
          </a:ln>
        </p:spPr>
        <p:txBody>
          <a:bodyPr wrap="none" anchor="ctr"/>
          <a:lstStyle/>
          <a:p>
            <a:endParaRPr lang="ko-KR" altLang="en-US">
              <a:ea typeface="굴림" pitchFamily="50" charset="-127"/>
            </a:endParaRPr>
          </a:p>
        </p:txBody>
      </p:sp>
      <p:sp>
        <p:nvSpPr>
          <p:cNvPr id="238" name="Text Box 5"/>
          <p:cNvSpPr txBox="1">
            <a:spLocks noChangeArrowheads="1"/>
          </p:cNvSpPr>
          <p:nvPr/>
        </p:nvSpPr>
        <p:spPr bwMode="auto">
          <a:xfrm>
            <a:off x="522288" y="2208213"/>
            <a:ext cx="2846387" cy="3597275"/>
          </a:xfrm>
          <a:prstGeom prst="rect">
            <a:avLst/>
          </a:prstGeom>
          <a:noFill/>
          <a:ln w="25400">
            <a:noFill/>
            <a:miter lim="800000"/>
            <a:headEnd/>
            <a:tailEnd/>
          </a:ln>
        </p:spPr>
        <p:txBody>
          <a:bodyPr>
            <a:spAutoFit/>
          </a:bodyPr>
          <a:lstStyle/>
          <a:p>
            <a:pPr marL="341313" indent="-341313">
              <a:buClr>
                <a:schemeClr val="tx2"/>
              </a:buClr>
              <a:buFont typeface="Wingdings" pitchFamily="2" charset="2"/>
              <a:buChar char="§"/>
            </a:pPr>
            <a:r>
              <a:rPr lang="en-US" altLang="ko-KR" sz="2000">
                <a:latin typeface="Arial" pitchFamily="34" charset="0"/>
                <a:ea typeface="굴림" pitchFamily="50" charset="-127"/>
              </a:rPr>
              <a:t>High cost of fixing defects detected late</a:t>
            </a:r>
          </a:p>
          <a:p>
            <a:pPr marL="341313" indent="-341313">
              <a:buClr>
                <a:schemeClr val="tx2"/>
              </a:buClr>
              <a:buFont typeface="Wingdings" pitchFamily="2" charset="2"/>
              <a:buChar char="§"/>
            </a:pPr>
            <a:r>
              <a:rPr lang="en-US" altLang="ko-KR" sz="2000">
                <a:latin typeface="Arial" pitchFamily="34" charset="0"/>
                <a:ea typeface="굴림" pitchFamily="50" charset="-127"/>
              </a:rPr>
              <a:t>Difficult to know when “enough” testing is done</a:t>
            </a:r>
          </a:p>
          <a:p>
            <a:pPr marL="341313" indent="-341313">
              <a:buClr>
                <a:schemeClr val="tx2"/>
              </a:buClr>
              <a:buFont typeface="Wingdings" pitchFamily="2" charset="2"/>
              <a:buChar char="§"/>
            </a:pPr>
            <a:r>
              <a:rPr lang="en-US" altLang="ko-KR" sz="2000">
                <a:latin typeface="Arial" pitchFamily="34" charset="0"/>
                <a:ea typeface="굴림" pitchFamily="50" charset="-127"/>
              </a:rPr>
              <a:t>As design complexity increases, time and cost to test does too</a:t>
            </a:r>
          </a:p>
          <a:p>
            <a:pPr marL="341313" indent="-341313">
              <a:spcBef>
                <a:spcPct val="50000"/>
              </a:spcBef>
            </a:pPr>
            <a:endParaRPr lang="en-US" altLang="ko-KR" sz="2000">
              <a:latin typeface="Arial" pitchFamily="34" charset="0"/>
              <a:ea typeface="굴림" pitchFamily="50" charset="-127"/>
            </a:endParaRPr>
          </a:p>
        </p:txBody>
      </p:sp>
      <p:grpSp>
        <p:nvGrpSpPr>
          <p:cNvPr id="2" name="Group 6"/>
          <p:cNvGrpSpPr>
            <a:grpSpLocks noChangeAspect="1"/>
          </p:cNvGrpSpPr>
          <p:nvPr/>
        </p:nvGrpSpPr>
        <p:grpSpPr bwMode="auto">
          <a:xfrm>
            <a:off x="3260725" y="2089150"/>
            <a:ext cx="5562600" cy="3865563"/>
            <a:chOff x="2039" y="1339"/>
            <a:chExt cx="3504" cy="2435"/>
          </a:xfrm>
        </p:grpSpPr>
        <p:sp>
          <p:nvSpPr>
            <p:cNvPr id="240" name="AutoShape 7"/>
            <p:cNvSpPr>
              <a:spLocks noChangeAspect="1" noChangeArrowheads="1" noTextEdit="1"/>
            </p:cNvSpPr>
            <p:nvPr/>
          </p:nvSpPr>
          <p:spPr bwMode="auto">
            <a:xfrm>
              <a:off x="2039" y="1339"/>
              <a:ext cx="3504" cy="2435"/>
            </a:xfrm>
            <a:prstGeom prst="rect">
              <a:avLst/>
            </a:prstGeom>
            <a:noFill/>
            <a:ln w="9525">
              <a:noFill/>
              <a:miter lim="800000"/>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smtClean="0">
                <a:ln>
                  <a:noFill/>
                </a:ln>
                <a:solidFill>
                  <a:sysClr val="windowText" lastClr="000000"/>
                </a:solidFill>
                <a:effectLst/>
                <a:uLnTx/>
                <a:uFillTx/>
              </a:endParaRPr>
            </a:p>
          </p:txBody>
        </p:sp>
        <p:sp>
          <p:nvSpPr>
            <p:cNvPr id="241" name="Rectangle 8"/>
            <p:cNvSpPr>
              <a:spLocks noChangeArrowheads="1"/>
            </p:cNvSpPr>
            <p:nvPr/>
          </p:nvSpPr>
          <p:spPr bwMode="auto">
            <a:xfrm>
              <a:off x="2067" y="1367"/>
              <a:ext cx="3443" cy="2379"/>
            </a:xfrm>
            <a:prstGeom prst="rect">
              <a:avLst/>
            </a:prstGeom>
            <a:solidFill>
              <a:srgbClr val="FFFFFF"/>
            </a:solidFill>
            <a:ln w="0">
              <a:solidFill>
                <a:srgbClr val="000000"/>
              </a:solidFill>
              <a:miter lim="800000"/>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smtClean="0">
                <a:ln>
                  <a:noFill/>
                </a:ln>
                <a:solidFill>
                  <a:sysClr val="windowText" lastClr="000000"/>
                </a:solidFill>
                <a:effectLst/>
                <a:uLnTx/>
                <a:uFillTx/>
                <a:ea typeface="굴림" pitchFamily="50" charset="-127"/>
              </a:endParaRPr>
            </a:p>
          </p:txBody>
        </p:sp>
        <p:sp>
          <p:nvSpPr>
            <p:cNvPr id="242" name="Freeform 9"/>
            <p:cNvSpPr>
              <a:spLocks/>
            </p:cNvSpPr>
            <p:nvPr/>
          </p:nvSpPr>
          <p:spPr bwMode="auto">
            <a:xfrm>
              <a:off x="2987" y="2584"/>
              <a:ext cx="1427" cy="452"/>
            </a:xfrm>
            <a:custGeom>
              <a:avLst/>
              <a:gdLst>
                <a:gd name="T0" fmla="*/ 187 w 1427"/>
                <a:gd name="T1" fmla="*/ 452 h 452"/>
                <a:gd name="T2" fmla="*/ 0 w 1427"/>
                <a:gd name="T3" fmla="*/ 50 h 452"/>
                <a:gd name="T4" fmla="*/ 991 w 1427"/>
                <a:gd name="T5" fmla="*/ 0 h 452"/>
                <a:gd name="T6" fmla="*/ 1427 w 1427"/>
                <a:gd name="T7" fmla="*/ 375 h 452"/>
                <a:gd name="T8" fmla="*/ 187 w 1427"/>
                <a:gd name="T9" fmla="*/ 452 h 452"/>
                <a:gd name="T10" fmla="*/ 0 60000 65536"/>
                <a:gd name="T11" fmla="*/ 0 60000 65536"/>
                <a:gd name="T12" fmla="*/ 0 60000 65536"/>
                <a:gd name="T13" fmla="*/ 0 60000 65536"/>
                <a:gd name="T14" fmla="*/ 0 60000 65536"/>
                <a:gd name="T15" fmla="*/ 0 w 1427"/>
                <a:gd name="T16" fmla="*/ 0 h 452"/>
                <a:gd name="T17" fmla="*/ 1427 w 1427"/>
                <a:gd name="T18" fmla="*/ 452 h 452"/>
              </a:gdLst>
              <a:ahLst/>
              <a:cxnLst>
                <a:cxn ang="T10">
                  <a:pos x="T0" y="T1"/>
                </a:cxn>
                <a:cxn ang="T11">
                  <a:pos x="T2" y="T3"/>
                </a:cxn>
                <a:cxn ang="T12">
                  <a:pos x="T4" y="T5"/>
                </a:cxn>
                <a:cxn ang="T13">
                  <a:pos x="T6" y="T7"/>
                </a:cxn>
                <a:cxn ang="T14">
                  <a:pos x="T8" y="T9"/>
                </a:cxn>
              </a:cxnLst>
              <a:rect l="T15" t="T16" r="T17" b="T18"/>
              <a:pathLst>
                <a:path w="1427" h="452">
                  <a:moveTo>
                    <a:pt x="187" y="452"/>
                  </a:moveTo>
                  <a:lnTo>
                    <a:pt x="0" y="50"/>
                  </a:lnTo>
                  <a:lnTo>
                    <a:pt x="991" y="0"/>
                  </a:lnTo>
                  <a:lnTo>
                    <a:pt x="1427" y="375"/>
                  </a:lnTo>
                  <a:lnTo>
                    <a:pt x="187" y="452"/>
                  </a:lnTo>
                  <a:close/>
                </a:path>
              </a:pathLst>
            </a:custGeom>
            <a:solidFill>
              <a:srgbClr val="808080"/>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smtClean="0">
                <a:ln>
                  <a:noFill/>
                </a:ln>
                <a:solidFill>
                  <a:sysClr val="windowText" lastClr="000000"/>
                </a:solidFill>
                <a:effectLst/>
                <a:uLnTx/>
                <a:uFillTx/>
                <a:ea typeface="굴림" pitchFamily="50" charset="-127"/>
              </a:endParaRPr>
            </a:p>
          </p:txBody>
        </p:sp>
        <p:sp>
          <p:nvSpPr>
            <p:cNvPr id="243" name="Freeform 10"/>
            <p:cNvSpPr>
              <a:spLocks/>
            </p:cNvSpPr>
            <p:nvPr/>
          </p:nvSpPr>
          <p:spPr bwMode="auto">
            <a:xfrm>
              <a:off x="3978" y="1587"/>
              <a:ext cx="463" cy="1372"/>
            </a:xfrm>
            <a:custGeom>
              <a:avLst/>
              <a:gdLst>
                <a:gd name="T0" fmla="*/ 436 w 463"/>
                <a:gd name="T1" fmla="*/ 1372 h 1372"/>
                <a:gd name="T2" fmla="*/ 463 w 463"/>
                <a:gd name="T3" fmla="*/ 127 h 1372"/>
                <a:gd name="T4" fmla="*/ 11 w 463"/>
                <a:gd name="T5" fmla="*/ 0 h 1372"/>
                <a:gd name="T6" fmla="*/ 0 w 463"/>
                <a:gd name="T7" fmla="*/ 997 h 1372"/>
                <a:gd name="T8" fmla="*/ 436 w 463"/>
                <a:gd name="T9" fmla="*/ 1372 h 1372"/>
                <a:gd name="T10" fmla="*/ 0 60000 65536"/>
                <a:gd name="T11" fmla="*/ 0 60000 65536"/>
                <a:gd name="T12" fmla="*/ 0 60000 65536"/>
                <a:gd name="T13" fmla="*/ 0 60000 65536"/>
                <a:gd name="T14" fmla="*/ 0 60000 65536"/>
                <a:gd name="T15" fmla="*/ 0 w 463"/>
                <a:gd name="T16" fmla="*/ 0 h 1372"/>
                <a:gd name="T17" fmla="*/ 463 w 463"/>
                <a:gd name="T18" fmla="*/ 1372 h 1372"/>
              </a:gdLst>
              <a:ahLst/>
              <a:cxnLst>
                <a:cxn ang="T10">
                  <a:pos x="T0" y="T1"/>
                </a:cxn>
                <a:cxn ang="T11">
                  <a:pos x="T2" y="T3"/>
                </a:cxn>
                <a:cxn ang="T12">
                  <a:pos x="T4" y="T5"/>
                </a:cxn>
                <a:cxn ang="T13">
                  <a:pos x="T6" y="T7"/>
                </a:cxn>
                <a:cxn ang="T14">
                  <a:pos x="T8" y="T9"/>
                </a:cxn>
              </a:cxnLst>
              <a:rect l="T15" t="T16" r="T17" b="T18"/>
              <a:pathLst>
                <a:path w="463" h="1372">
                  <a:moveTo>
                    <a:pt x="436" y="1372"/>
                  </a:moveTo>
                  <a:lnTo>
                    <a:pt x="463" y="127"/>
                  </a:lnTo>
                  <a:lnTo>
                    <a:pt x="11" y="0"/>
                  </a:lnTo>
                  <a:lnTo>
                    <a:pt x="0" y="997"/>
                  </a:lnTo>
                  <a:lnTo>
                    <a:pt x="436" y="1372"/>
                  </a:lnTo>
                  <a:close/>
                </a:path>
              </a:pathLst>
            </a:custGeom>
            <a:solidFill>
              <a:srgbClr val="C0C0C0"/>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smtClean="0">
                <a:ln>
                  <a:noFill/>
                </a:ln>
                <a:solidFill>
                  <a:sysClr val="windowText" lastClr="000000"/>
                </a:solidFill>
                <a:effectLst/>
                <a:uLnTx/>
                <a:uFillTx/>
                <a:ea typeface="굴림" pitchFamily="50" charset="-127"/>
              </a:endParaRPr>
            </a:p>
          </p:txBody>
        </p:sp>
        <p:sp>
          <p:nvSpPr>
            <p:cNvPr id="244" name="Freeform 11"/>
            <p:cNvSpPr>
              <a:spLocks/>
            </p:cNvSpPr>
            <p:nvPr/>
          </p:nvSpPr>
          <p:spPr bwMode="auto">
            <a:xfrm>
              <a:off x="2965" y="1587"/>
              <a:ext cx="1024" cy="1047"/>
            </a:xfrm>
            <a:custGeom>
              <a:avLst/>
              <a:gdLst>
                <a:gd name="T0" fmla="*/ 1013 w 1024"/>
                <a:gd name="T1" fmla="*/ 997 h 1047"/>
                <a:gd name="T2" fmla="*/ 1024 w 1024"/>
                <a:gd name="T3" fmla="*/ 0 h 1047"/>
                <a:gd name="T4" fmla="*/ 0 w 1024"/>
                <a:gd name="T5" fmla="*/ 16 h 1047"/>
                <a:gd name="T6" fmla="*/ 22 w 1024"/>
                <a:gd name="T7" fmla="*/ 1047 h 1047"/>
                <a:gd name="T8" fmla="*/ 1013 w 1024"/>
                <a:gd name="T9" fmla="*/ 997 h 1047"/>
                <a:gd name="T10" fmla="*/ 0 60000 65536"/>
                <a:gd name="T11" fmla="*/ 0 60000 65536"/>
                <a:gd name="T12" fmla="*/ 0 60000 65536"/>
                <a:gd name="T13" fmla="*/ 0 60000 65536"/>
                <a:gd name="T14" fmla="*/ 0 60000 65536"/>
                <a:gd name="T15" fmla="*/ 0 w 1024"/>
                <a:gd name="T16" fmla="*/ 0 h 1047"/>
                <a:gd name="T17" fmla="*/ 1024 w 1024"/>
                <a:gd name="T18" fmla="*/ 1047 h 1047"/>
              </a:gdLst>
              <a:ahLst/>
              <a:cxnLst>
                <a:cxn ang="T10">
                  <a:pos x="T0" y="T1"/>
                </a:cxn>
                <a:cxn ang="T11">
                  <a:pos x="T2" y="T3"/>
                </a:cxn>
                <a:cxn ang="T12">
                  <a:pos x="T4" y="T5"/>
                </a:cxn>
                <a:cxn ang="T13">
                  <a:pos x="T6" y="T7"/>
                </a:cxn>
                <a:cxn ang="T14">
                  <a:pos x="T8" y="T9"/>
                </a:cxn>
              </a:cxnLst>
              <a:rect l="T15" t="T16" r="T17" b="T18"/>
              <a:pathLst>
                <a:path w="1024" h="1047">
                  <a:moveTo>
                    <a:pt x="1013" y="997"/>
                  </a:moveTo>
                  <a:lnTo>
                    <a:pt x="1024" y="0"/>
                  </a:lnTo>
                  <a:lnTo>
                    <a:pt x="0" y="16"/>
                  </a:lnTo>
                  <a:lnTo>
                    <a:pt x="22" y="1047"/>
                  </a:lnTo>
                  <a:lnTo>
                    <a:pt x="1013" y="997"/>
                  </a:lnTo>
                  <a:close/>
                </a:path>
              </a:pathLst>
            </a:custGeom>
            <a:solidFill>
              <a:srgbClr val="C0C0C0"/>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smtClean="0">
                <a:ln>
                  <a:noFill/>
                </a:ln>
                <a:solidFill>
                  <a:sysClr val="windowText" lastClr="000000"/>
                </a:solidFill>
                <a:effectLst/>
                <a:uLnTx/>
                <a:uFillTx/>
                <a:ea typeface="굴림" pitchFamily="50" charset="-127"/>
              </a:endParaRPr>
            </a:p>
          </p:txBody>
        </p:sp>
        <p:sp>
          <p:nvSpPr>
            <p:cNvPr id="245" name="Freeform 12"/>
            <p:cNvSpPr>
              <a:spLocks/>
            </p:cNvSpPr>
            <p:nvPr/>
          </p:nvSpPr>
          <p:spPr bwMode="auto">
            <a:xfrm>
              <a:off x="2987" y="2584"/>
              <a:ext cx="1427" cy="375"/>
            </a:xfrm>
            <a:custGeom>
              <a:avLst/>
              <a:gdLst>
                <a:gd name="T0" fmla="*/ 0 w 259"/>
                <a:gd name="T1" fmla="*/ 50 h 68"/>
                <a:gd name="T2" fmla="*/ 992 w 259"/>
                <a:gd name="T3" fmla="*/ 0 h 68"/>
                <a:gd name="T4" fmla="*/ 1427 w 259"/>
                <a:gd name="T5" fmla="*/ 375 h 68"/>
                <a:gd name="T6" fmla="*/ 0 60000 65536"/>
                <a:gd name="T7" fmla="*/ 0 60000 65536"/>
                <a:gd name="T8" fmla="*/ 0 60000 65536"/>
                <a:gd name="T9" fmla="*/ 0 w 259"/>
                <a:gd name="T10" fmla="*/ 0 h 68"/>
                <a:gd name="T11" fmla="*/ 259 w 259"/>
                <a:gd name="T12" fmla="*/ 68 h 68"/>
              </a:gdLst>
              <a:ahLst/>
              <a:cxnLst>
                <a:cxn ang="T6">
                  <a:pos x="T0" y="T1"/>
                </a:cxn>
                <a:cxn ang="T7">
                  <a:pos x="T2" y="T3"/>
                </a:cxn>
                <a:cxn ang="T8">
                  <a:pos x="T4" y="T5"/>
                </a:cxn>
              </a:cxnLst>
              <a:rect l="T9" t="T10" r="T11" b="T12"/>
              <a:pathLst>
                <a:path w="259" h="68">
                  <a:moveTo>
                    <a:pt x="0" y="9"/>
                  </a:moveTo>
                  <a:lnTo>
                    <a:pt x="180" y="0"/>
                  </a:lnTo>
                  <a:lnTo>
                    <a:pt x="259" y="68"/>
                  </a:lnTo>
                </a:path>
              </a:pathLst>
            </a:custGeom>
            <a:noFill/>
            <a:ln w="0">
              <a:solidFill>
                <a:srgbClr val="000000"/>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smtClean="0">
                <a:ln>
                  <a:noFill/>
                </a:ln>
                <a:solidFill>
                  <a:sysClr val="windowText" lastClr="000000"/>
                </a:solidFill>
                <a:effectLst/>
                <a:uLnTx/>
                <a:uFillTx/>
                <a:ea typeface="굴림" pitchFamily="50" charset="-127"/>
              </a:endParaRPr>
            </a:p>
          </p:txBody>
        </p:sp>
        <p:sp>
          <p:nvSpPr>
            <p:cNvPr id="246" name="Freeform 13"/>
            <p:cNvSpPr>
              <a:spLocks/>
            </p:cNvSpPr>
            <p:nvPr/>
          </p:nvSpPr>
          <p:spPr bwMode="auto">
            <a:xfrm>
              <a:off x="2987" y="2490"/>
              <a:ext cx="1432" cy="347"/>
            </a:xfrm>
            <a:custGeom>
              <a:avLst/>
              <a:gdLst>
                <a:gd name="T0" fmla="*/ 0 w 260"/>
                <a:gd name="T1" fmla="*/ 44 h 63"/>
                <a:gd name="T2" fmla="*/ 991 w 260"/>
                <a:gd name="T3" fmla="*/ 0 h 63"/>
                <a:gd name="T4" fmla="*/ 1432 w 260"/>
                <a:gd name="T5" fmla="*/ 347 h 63"/>
                <a:gd name="T6" fmla="*/ 0 60000 65536"/>
                <a:gd name="T7" fmla="*/ 0 60000 65536"/>
                <a:gd name="T8" fmla="*/ 0 60000 65536"/>
                <a:gd name="T9" fmla="*/ 0 w 260"/>
                <a:gd name="T10" fmla="*/ 0 h 63"/>
                <a:gd name="T11" fmla="*/ 260 w 260"/>
                <a:gd name="T12" fmla="*/ 63 h 63"/>
              </a:gdLst>
              <a:ahLst/>
              <a:cxnLst>
                <a:cxn ang="T6">
                  <a:pos x="T0" y="T1"/>
                </a:cxn>
                <a:cxn ang="T7">
                  <a:pos x="T2" y="T3"/>
                </a:cxn>
                <a:cxn ang="T8">
                  <a:pos x="T4" y="T5"/>
                </a:cxn>
              </a:cxnLst>
              <a:rect l="T9" t="T10" r="T11" b="T12"/>
              <a:pathLst>
                <a:path w="260" h="63">
                  <a:moveTo>
                    <a:pt x="0" y="8"/>
                  </a:moveTo>
                  <a:lnTo>
                    <a:pt x="180" y="0"/>
                  </a:lnTo>
                  <a:lnTo>
                    <a:pt x="260" y="63"/>
                  </a:lnTo>
                </a:path>
              </a:pathLst>
            </a:custGeom>
            <a:noFill/>
            <a:ln w="0">
              <a:solidFill>
                <a:srgbClr val="000000"/>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smtClean="0">
                <a:ln>
                  <a:noFill/>
                </a:ln>
                <a:solidFill>
                  <a:sysClr val="windowText" lastClr="000000"/>
                </a:solidFill>
                <a:effectLst/>
                <a:uLnTx/>
                <a:uFillTx/>
                <a:ea typeface="굴림" pitchFamily="50" charset="-127"/>
              </a:endParaRPr>
            </a:p>
          </p:txBody>
        </p:sp>
        <p:sp>
          <p:nvSpPr>
            <p:cNvPr id="247" name="Freeform 14"/>
            <p:cNvSpPr>
              <a:spLocks/>
            </p:cNvSpPr>
            <p:nvPr/>
          </p:nvSpPr>
          <p:spPr bwMode="auto">
            <a:xfrm>
              <a:off x="2981" y="2391"/>
              <a:ext cx="1438" cy="325"/>
            </a:xfrm>
            <a:custGeom>
              <a:avLst/>
              <a:gdLst>
                <a:gd name="T0" fmla="*/ 0 w 261"/>
                <a:gd name="T1" fmla="*/ 44 h 59"/>
                <a:gd name="T2" fmla="*/ 1003 w 261"/>
                <a:gd name="T3" fmla="*/ 0 h 59"/>
                <a:gd name="T4" fmla="*/ 1438 w 261"/>
                <a:gd name="T5" fmla="*/ 325 h 59"/>
                <a:gd name="T6" fmla="*/ 0 60000 65536"/>
                <a:gd name="T7" fmla="*/ 0 60000 65536"/>
                <a:gd name="T8" fmla="*/ 0 60000 65536"/>
                <a:gd name="T9" fmla="*/ 0 w 261"/>
                <a:gd name="T10" fmla="*/ 0 h 59"/>
                <a:gd name="T11" fmla="*/ 261 w 261"/>
                <a:gd name="T12" fmla="*/ 59 h 59"/>
              </a:gdLst>
              <a:ahLst/>
              <a:cxnLst>
                <a:cxn ang="T6">
                  <a:pos x="T0" y="T1"/>
                </a:cxn>
                <a:cxn ang="T7">
                  <a:pos x="T2" y="T3"/>
                </a:cxn>
                <a:cxn ang="T8">
                  <a:pos x="T4" y="T5"/>
                </a:cxn>
              </a:cxnLst>
              <a:rect l="T9" t="T10" r="T11" b="T12"/>
              <a:pathLst>
                <a:path w="261" h="59">
                  <a:moveTo>
                    <a:pt x="0" y="8"/>
                  </a:moveTo>
                  <a:lnTo>
                    <a:pt x="182" y="0"/>
                  </a:lnTo>
                  <a:lnTo>
                    <a:pt x="261" y="59"/>
                  </a:lnTo>
                </a:path>
              </a:pathLst>
            </a:custGeom>
            <a:noFill/>
            <a:ln w="0">
              <a:solidFill>
                <a:srgbClr val="000000"/>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smtClean="0">
                <a:ln>
                  <a:noFill/>
                </a:ln>
                <a:solidFill>
                  <a:sysClr val="windowText" lastClr="000000"/>
                </a:solidFill>
                <a:effectLst/>
                <a:uLnTx/>
                <a:uFillTx/>
                <a:ea typeface="굴림" pitchFamily="50" charset="-127"/>
              </a:endParaRPr>
            </a:p>
          </p:txBody>
        </p:sp>
        <p:sp>
          <p:nvSpPr>
            <p:cNvPr id="248" name="Freeform 15"/>
            <p:cNvSpPr>
              <a:spLocks/>
            </p:cNvSpPr>
            <p:nvPr/>
          </p:nvSpPr>
          <p:spPr bwMode="auto">
            <a:xfrm>
              <a:off x="2981" y="2292"/>
              <a:ext cx="1444" cy="303"/>
            </a:xfrm>
            <a:custGeom>
              <a:avLst/>
              <a:gdLst>
                <a:gd name="T0" fmla="*/ 0 w 262"/>
                <a:gd name="T1" fmla="*/ 39 h 55"/>
                <a:gd name="T2" fmla="*/ 1003 w 262"/>
                <a:gd name="T3" fmla="*/ 0 h 55"/>
                <a:gd name="T4" fmla="*/ 1444 w 262"/>
                <a:gd name="T5" fmla="*/ 303 h 55"/>
                <a:gd name="T6" fmla="*/ 0 60000 65536"/>
                <a:gd name="T7" fmla="*/ 0 60000 65536"/>
                <a:gd name="T8" fmla="*/ 0 60000 65536"/>
                <a:gd name="T9" fmla="*/ 0 w 262"/>
                <a:gd name="T10" fmla="*/ 0 h 55"/>
                <a:gd name="T11" fmla="*/ 262 w 262"/>
                <a:gd name="T12" fmla="*/ 55 h 55"/>
              </a:gdLst>
              <a:ahLst/>
              <a:cxnLst>
                <a:cxn ang="T6">
                  <a:pos x="T0" y="T1"/>
                </a:cxn>
                <a:cxn ang="T7">
                  <a:pos x="T2" y="T3"/>
                </a:cxn>
                <a:cxn ang="T8">
                  <a:pos x="T4" y="T5"/>
                </a:cxn>
              </a:cxnLst>
              <a:rect l="T9" t="T10" r="T11" b="T12"/>
              <a:pathLst>
                <a:path w="262" h="55">
                  <a:moveTo>
                    <a:pt x="0" y="7"/>
                  </a:moveTo>
                  <a:lnTo>
                    <a:pt x="182" y="0"/>
                  </a:lnTo>
                  <a:lnTo>
                    <a:pt x="262" y="55"/>
                  </a:lnTo>
                </a:path>
              </a:pathLst>
            </a:custGeom>
            <a:noFill/>
            <a:ln w="0">
              <a:solidFill>
                <a:srgbClr val="000000"/>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smtClean="0">
                <a:ln>
                  <a:noFill/>
                </a:ln>
                <a:solidFill>
                  <a:sysClr val="windowText" lastClr="000000"/>
                </a:solidFill>
                <a:effectLst/>
                <a:uLnTx/>
                <a:uFillTx/>
                <a:ea typeface="굴림" pitchFamily="50" charset="-127"/>
              </a:endParaRPr>
            </a:p>
          </p:txBody>
        </p:sp>
        <p:sp>
          <p:nvSpPr>
            <p:cNvPr id="249" name="Freeform 16"/>
            <p:cNvSpPr>
              <a:spLocks/>
            </p:cNvSpPr>
            <p:nvPr/>
          </p:nvSpPr>
          <p:spPr bwMode="auto">
            <a:xfrm>
              <a:off x="2981" y="2193"/>
              <a:ext cx="1444" cy="275"/>
            </a:xfrm>
            <a:custGeom>
              <a:avLst/>
              <a:gdLst>
                <a:gd name="T0" fmla="*/ 0 w 262"/>
                <a:gd name="T1" fmla="*/ 38 h 50"/>
                <a:gd name="T2" fmla="*/ 1003 w 262"/>
                <a:gd name="T3" fmla="*/ 0 h 50"/>
                <a:gd name="T4" fmla="*/ 1444 w 262"/>
                <a:gd name="T5" fmla="*/ 275 h 50"/>
                <a:gd name="T6" fmla="*/ 0 60000 65536"/>
                <a:gd name="T7" fmla="*/ 0 60000 65536"/>
                <a:gd name="T8" fmla="*/ 0 60000 65536"/>
                <a:gd name="T9" fmla="*/ 0 w 262"/>
                <a:gd name="T10" fmla="*/ 0 h 50"/>
                <a:gd name="T11" fmla="*/ 262 w 262"/>
                <a:gd name="T12" fmla="*/ 50 h 50"/>
              </a:gdLst>
              <a:ahLst/>
              <a:cxnLst>
                <a:cxn ang="T6">
                  <a:pos x="T0" y="T1"/>
                </a:cxn>
                <a:cxn ang="T7">
                  <a:pos x="T2" y="T3"/>
                </a:cxn>
                <a:cxn ang="T8">
                  <a:pos x="T4" y="T5"/>
                </a:cxn>
              </a:cxnLst>
              <a:rect l="T9" t="T10" r="T11" b="T12"/>
              <a:pathLst>
                <a:path w="262" h="50">
                  <a:moveTo>
                    <a:pt x="0" y="7"/>
                  </a:moveTo>
                  <a:lnTo>
                    <a:pt x="182" y="0"/>
                  </a:lnTo>
                  <a:lnTo>
                    <a:pt x="262" y="50"/>
                  </a:lnTo>
                </a:path>
              </a:pathLst>
            </a:custGeom>
            <a:noFill/>
            <a:ln w="0">
              <a:solidFill>
                <a:srgbClr val="000000"/>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smtClean="0">
                <a:ln>
                  <a:noFill/>
                </a:ln>
                <a:solidFill>
                  <a:sysClr val="windowText" lastClr="000000"/>
                </a:solidFill>
                <a:effectLst/>
                <a:uLnTx/>
                <a:uFillTx/>
                <a:ea typeface="굴림" pitchFamily="50" charset="-127"/>
              </a:endParaRPr>
            </a:p>
          </p:txBody>
        </p:sp>
        <p:sp>
          <p:nvSpPr>
            <p:cNvPr id="250" name="Freeform 17"/>
            <p:cNvSpPr>
              <a:spLocks/>
            </p:cNvSpPr>
            <p:nvPr/>
          </p:nvSpPr>
          <p:spPr bwMode="auto">
            <a:xfrm>
              <a:off x="2976" y="2094"/>
              <a:ext cx="1454" cy="253"/>
            </a:xfrm>
            <a:custGeom>
              <a:avLst/>
              <a:gdLst>
                <a:gd name="T0" fmla="*/ 0 w 264"/>
                <a:gd name="T1" fmla="*/ 33 h 46"/>
                <a:gd name="T2" fmla="*/ 1008 w 264"/>
                <a:gd name="T3" fmla="*/ 0 h 46"/>
                <a:gd name="T4" fmla="*/ 1454 w 264"/>
                <a:gd name="T5" fmla="*/ 253 h 46"/>
                <a:gd name="T6" fmla="*/ 0 60000 65536"/>
                <a:gd name="T7" fmla="*/ 0 60000 65536"/>
                <a:gd name="T8" fmla="*/ 0 60000 65536"/>
                <a:gd name="T9" fmla="*/ 0 w 264"/>
                <a:gd name="T10" fmla="*/ 0 h 46"/>
                <a:gd name="T11" fmla="*/ 264 w 264"/>
                <a:gd name="T12" fmla="*/ 46 h 46"/>
              </a:gdLst>
              <a:ahLst/>
              <a:cxnLst>
                <a:cxn ang="T6">
                  <a:pos x="T0" y="T1"/>
                </a:cxn>
                <a:cxn ang="T7">
                  <a:pos x="T2" y="T3"/>
                </a:cxn>
                <a:cxn ang="T8">
                  <a:pos x="T4" y="T5"/>
                </a:cxn>
              </a:cxnLst>
              <a:rect l="T9" t="T10" r="T11" b="T12"/>
              <a:pathLst>
                <a:path w="264" h="46">
                  <a:moveTo>
                    <a:pt x="0" y="6"/>
                  </a:moveTo>
                  <a:lnTo>
                    <a:pt x="183" y="0"/>
                  </a:lnTo>
                  <a:lnTo>
                    <a:pt x="264" y="46"/>
                  </a:lnTo>
                </a:path>
              </a:pathLst>
            </a:custGeom>
            <a:noFill/>
            <a:ln w="0">
              <a:solidFill>
                <a:srgbClr val="000000"/>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smtClean="0">
                <a:ln>
                  <a:noFill/>
                </a:ln>
                <a:solidFill>
                  <a:sysClr val="windowText" lastClr="000000"/>
                </a:solidFill>
                <a:effectLst/>
                <a:uLnTx/>
                <a:uFillTx/>
                <a:ea typeface="굴림" pitchFamily="50" charset="-127"/>
              </a:endParaRPr>
            </a:p>
          </p:txBody>
        </p:sp>
        <p:sp>
          <p:nvSpPr>
            <p:cNvPr id="251" name="Freeform 18"/>
            <p:cNvSpPr>
              <a:spLocks/>
            </p:cNvSpPr>
            <p:nvPr/>
          </p:nvSpPr>
          <p:spPr bwMode="auto">
            <a:xfrm>
              <a:off x="2976" y="1995"/>
              <a:ext cx="1454" cy="225"/>
            </a:xfrm>
            <a:custGeom>
              <a:avLst/>
              <a:gdLst>
                <a:gd name="T0" fmla="*/ 0 w 264"/>
                <a:gd name="T1" fmla="*/ 27 h 41"/>
                <a:gd name="T2" fmla="*/ 1008 w 264"/>
                <a:gd name="T3" fmla="*/ 0 h 41"/>
                <a:gd name="T4" fmla="*/ 1454 w 264"/>
                <a:gd name="T5" fmla="*/ 225 h 41"/>
                <a:gd name="T6" fmla="*/ 0 60000 65536"/>
                <a:gd name="T7" fmla="*/ 0 60000 65536"/>
                <a:gd name="T8" fmla="*/ 0 60000 65536"/>
                <a:gd name="T9" fmla="*/ 0 w 264"/>
                <a:gd name="T10" fmla="*/ 0 h 41"/>
                <a:gd name="T11" fmla="*/ 264 w 264"/>
                <a:gd name="T12" fmla="*/ 41 h 41"/>
              </a:gdLst>
              <a:ahLst/>
              <a:cxnLst>
                <a:cxn ang="T6">
                  <a:pos x="T0" y="T1"/>
                </a:cxn>
                <a:cxn ang="T7">
                  <a:pos x="T2" y="T3"/>
                </a:cxn>
                <a:cxn ang="T8">
                  <a:pos x="T4" y="T5"/>
                </a:cxn>
              </a:cxnLst>
              <a:rect l="T9" t="T10" r="T11" b="T12"/>
              <a:pathLst>
                <a:path w="264" h="41">
                  <a:moveTo>
                    <a:pt x="0" y="5"/>
                  </a:moveTo>
                  <a:lnTo>
                    <a:pt x="183" y="0"/>
                  </a:lnTo>
                  <a:lnTo>
                    <a:pt x="264" y="41"/>
                  </a:lnTo>
                </a:path>
              </a:pathLst>
            </a:custGeom>
            <a:noFill/>
            <a:ln w="0">
              <a:solidFill>
                <a:srgbClr val="000000"/>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smtClean="0">
                <a:ln>
                  <a:noFill/>
                </a:ln>
                <a:solidFill>
                  <a:sysClr val="windowText" lastClr="000000"/>
                </a:solidFill>
                <a:effectLst/>
                <a:uLnTx/>
                <a:uFillTx/>
                <a:ea typeface="굴림" pitchFamily="50" charset="-127"/>
              </a:endParaRPr>
            </a:p>
          </p:txBody>
        </p:sp>
        <p:sp>
          <p:nvSpPr>
            <p:cNvPr id="252" name="Freeform 19"/>
            <p:cNvSpPr>
              <a:spLocks/>
            </p:cNvSpPr>
            <p:nvPr/>
          </p:nvSpPr>
          <p:spPr bwMode="auto">
            <a:xfrm>
              <a:off x="2976" y="1895"/>
              <a:ext cx="1460" cy="199"/>
            </a:xfrm>
            <a:custGeom>
              <a:avLst/>
              <a:gdLst>
                <a:gd name="T0" fmla="*/ 0 w 265"/>
                <a:gd name="T1" fmla="*/ 22 h 36"/>
                <a:gd name="T2" fmla="*/ 1014 w 265"/>
                <a:gd name="T3" fmla="*/ 0 h 36"/>
                <a:gd name="T4" fmla="*/ 1460 w 265"/>
                <a:gd name="T5" fmla="*/ 199 h 36"/>
                <a:gd name="T6" fmla="*/ 0 60000 65536"/>
                <a:gd name="T7" fmla="*/ 0 60000 65536"/>
                <a:gd name="T8" fmla="*/ 0 60000 65536"/>
                <a:gd name="T9" fmla="*/ 0 w 265"/>
                <a:gd name="T10" fmla="*/ 0 h 36"/>
                <a:gd name="T11" fmla="*/ 265 w 265"/>
                <a:gd name="T12" fmla="*/ 36 h 36"/>
              </a:gdLst>
              <a:ahLst/>
              <a:cxnLst>
                <a:cxn ang="T6">
                  <a:pos x="T0" y="T1"/>
                </a:cxn>
                <a:cxn ang="T7">
                  <a:pos x="T2" y="T3"/>
                </a:cxn>
                <a:cxn ang="T8">
                  <a:pos x="T4" y="T5"/>
                </a:cxn>
              </a:cxnLst>
              <a:rect l="T9" t="T10" r="T11" b="T12"/>
              <a:pathLst>
                <a:path w="265" h="36">
                  <a:moveTo>
                    <a:pt x="0" y="4"/>
                  </a:moveTo>
                  <a:lnTo>
                    <a:pt x="184" y="0"/>
                  </a:lnTo>
                  <a:lnTo>
                    <a:pt x="265" y="36"/>
                  </a:lnTo>
                </a:path>
              </a:pathLst>
            </a:custGeom>
            <a:noFill/>
            <a:ln w="0">
              <a:solidFill>
                <a:srgbClr val="000000"/>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smtClean="0">
                <a:ln>
                  <a:noFill/>
                </a:ln>
                <a:solidFill>
                  <a:sysClr val="windowText" lastClr="000000"/>
                </a:solidFill>
                <a:effectLst/>
                <a:uLnTx/>
                <a:uFillTx/>
                <a:ea typeface="굴림" pitchFamily="50" charset="-127"/>
              </a:endParaRPr>
            </a:p>
          </p:txBody>
        </p:sp>
        <p:sp>
          <p:nvSpPr>
            <p:cNvPr id="253" name="Freeform 20"/>
            <p:cNvSpPr>
              <a:spLocks/>
            </p:cNvSpPr>
            <p:nvPr/>
          </p:nvSpPr>
          <p:spPr bwMode="auto">
            <a:xfrm>
              <a:off x="2970" y="1791"/>
              <a:ext cx="1466" cy="176"/>
            </a:xfrm>
            <a:custGeom>
              <a:avLst/>
              <a:gdLst>
                <a:gd name="T0" fmla="*/ 0 w 266"/>
                <a:gd name="T1" fmla="*/ 22 h 32"/>
                <a:gd name="T2" fmla="*/ 1020 w 266"/>
                <a:gd name="T3" fmla="*/ 0 h 32"/>
                <a:gd name="T4" fmla="*/ 1466 w 266"/>
                <a:gd name="T5" fmla="*/ 176 h 32"/>
                <a:gd name="T6" fmla="*/ 0 60000 65536"/>
                <a:gd name="T7" fmla="*/ 0 60000 65536"/>
                <a:gd name="T8" fmla="*/ 0 60000 65536"/>
                <a:gd name="T9" fmla="*/ 0 w 266"/>
                <a:gd name="T10" fmla="*/ 0 h 32"/>
                <a:gd name="T11" fmla="*/ 266 w 266"/>
                <a:gd name="T12" fmla="*/ 32 h 32"/>
              </a:gdLst>
              <a:ahLst/>
              <a:cxnLst>
                <a:cxn ang="T6">
                  <a:pos x="T0" y="T1"/>
                </a:cxn>
                <a:cxn ang="T7">
                  <a:pos x="T2" y="T3"/>
                </a:cxn>
                <a:cxn ang="T8">
                  <a:pos x="T4" y="T5"/>
                </a:cxn>
              </a:cxnLst>
              <a:rect l="T9" t="T10" r="T11" b="T12"/>
              <a:pathLst>
                <a:path w="266" h="32">
                  <a:moveTo>
                    <a:pt x="0" y="4"/>
                  </a:moveTo>
                  <a:lnTo>
                    <a:pt x="185" y="0"/>
                  </a:lnTo>
                  <a:lnTo>
                    <a:pt x="266" y="32"/>
                  </a:lnTo>
                </a:path>
              </a:pathLst>
            </a:custGeom>
            <a:noFill/>
            <a:ln w="0">
              <a:solidFill>
                <a:srgbClr val="000000"/>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smtClean="0">
                <a:ln>
                  <a:noFill/>
                </a:ln>
                <a:solidFill>
                  <a:sysClr val="windowText" lastClr="000000"/>
                </a:solidFill>
                <a:effectLst/>
                <a:uLnTx/>
                <a:uFillTx/>
                <a:ea typeface="굴림" pitchFamily="50" charset="-127"/>
              </a:endParaRPr>
            </a:p>
          </p:txBody>
        </p:sp>
        <p:sp>
          <p:nvSpPr>
            <p:cNvPr id="254" name="Freeform 21"/>
            <p:cNvSpPr>
              <a:spLocks/>
            </p:cNvSpPr>
            <p:nvPr/>
          </p:nvSpPr>
          <p:spPr bwMode="auto">
            <a:xfrm>
              <a:off x="2970" y="1692"/>
              <a:ext cx="1471" cy="148"/>
            </a:xfrm>
            <a:custGeom>
              <a:avLst/>
              <a:gdLst>
                <a:gd name="T0" fmla="*/ 0 w 267"/>
                <a:gd name="T1" fmla="*/ 16 h 27"/>
                <a:gd name="T2" fmla="*/ 1019 w 267"/>
                <a:gd name="T3" fmla="*/ 0 h 27"/>
                <a:gd name="T4" fmla="*/ 1471 w 267"/>
                <a:gd name="T5" fmla="*/ 148 h 27"/>
                <a:gd name="T6" fmla="*/ 0 60000 65536"/>
                <a:gd name="T7" fmla="*/ 0 60000 65536"/>
                <a:gd name="T8" fmla="*/ 0 60000 65536"/>
                <a:gd name="T9" fmla="*/ 0 w 267"/>
                <a:gd name="T10" fmla="*/ 0 h 27"/>
                <a:gd name="T11" fmla="*/ 267 w 267"/>
                <a:gd name="T12" fmla="*/ 27 h 27"/>
              </a:gdLst>
              <a:ahLst/>
              <a:cxnLst>
                <a:cxn ang="T6">
                  <a:pos x="T0" y="T1"/>
                </a:cxn>
                <a:cxn ang="T7">
                  <a:pos x="T2" y="T3"/>
                </a:cxn>
                <a:cxn ang="T8">
                  <a:pos x="T4" y="T5"/>
                </a:cxn>
              </a:cxnLst>
              <a:rect l="T9" t="T10" r="T11" b="T12"/>
              <a:pathLst>
                <a:path w="267" h="27">
                  <a:moveTo>
                    <a:pt x="0" y="3"/>
                  </a:moveTo>
                  <a:lnTo>
                    <a:pt x="185" y="0"/>
                  </a:lnTo>
                  <a:lnTo>
                    <a:pt x="267" y="27"/>
                  </a:lnTo>
                </a:path>
              </a:pathLst>
            </a:custGeom>
            <a:noFill/>
            <a:ln w="0">
              <a:solidFill>
                <a:srgbClr val="000000"/>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smtClean="0">
                <a:ln>
                  <a:noFill/>
                </a:ln>
                <a:solidFill>
                  <a:sysClr val="windowText" lastClr="000000"/>
                </a:solidFill>
                <a:effectLst/>
                <a:uLnTx/>
                <a:uFillTx/>
                <a:ea typeface="굴림" pitchFamily="50" charset="-127"/>
              </a:endParaRPr>
            </a:p>
          </p:txBody>
        </p:sp>
        <p:sp>
          <p:nvSpPr>
            <p:cNvPr id="255" name="Freeform 22"/>
            <p:cNvSpPr>
              <a:spLocks/>
            </p:cNvSpPr>
            <p:nvPr/>
          </p:nvSpPr>
          <p:spPr bwMode="auto">
            <a:xfrm>
              <a:off x="2965" y="1587"/>
              <a:ext cx="1476" cy="127"/>
            </a:xfrm>
            <a:custGeom>
              <a:avLst/>
              <a:gdLst>
                <a:gd name="T0" fmla="*/ 0 w 268"/>
                <a:gd name="T1" fmla="*/ 17 h 23"/>
                <a:gd name="T2" fmla="*/ 1024 w 268"/>
                <a:gd name="T3" fmla="*/ 0 h 23"/>
                <a:gd name="T4" fmla="*/ 1476 w 268"/>
                <a:gd name="T5" fmla="*/ 127 h 23"/>
                <a:gd name="T6" fmla="*/ 0 60000 65536"/>
                <a:gd name="T7" fmla="*/ 0 60000 65536"/>
                <a:gd name="T8" fmla="*/ 0 60000 65536"/>
                <a:gd name="T9" fmla="*/ 0 w 268"/>
                <a:gd name="T10" fmla="*/ 0 h 23"/>
                <a:gd name="T11" fmla="*/ 268 w 268"/>
                <a:gd name="T12" fmla="*/ 23 h 23"/>
              </a:gdLst>
              <a:ahLst/>
              <a:cxnLst>
                <a:cxn ang="T6">
                  <a:pos x="T0" y="T1"/>
                </a:cxn>
                <a:cxn ang="T7">
                  <a:pos x="T2" y="T3"/>
                </a:cxn>
                <a:cxn ang="T8">
                  <a:pos x="T4" y="T5"/>
                </a:cxn>
              </a:cxnLst>
              <a:rect l="T9" t="T10" r="T11" b="T12"/>
              <a:pathLst>
                <a:path w="268" h="23">
                  <a:moveTo>
                    <a:pt x="0" y="3"/>
                  </a:moveTo>
                  <a:lnTo>
                    <a:pt x="186" y="0"/>
                  </a:lnTo>
                  <a:lnTo>
                    <a:pt x="268" y="23"/>
                  </a:lnTo>
                </a:path>
              </a:pathLst>
            </a:custGeom>
            <a:noFill/>
            <a:ln w="0">
              <a:solidFill>
                <a:srgbClr val="000000"/>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smtClean="0">
                <a:ln>
                  <a:noFill/>
                </a:ln>
                <a:solidFill>
                  <a:sysClr val="windowText" lastClr="000000"/>
                </a:solidFill>
                <a:effectLst/>
                <a:uLnTx/>
                <a:uFillTx/>
                <a:ea typeface="굴림" pitchFamily="50" charset="-127"/>
              </a:endParaRPr>
            </a:p>
          </p:txBody>
        </p:sp>
        <p:sp>
          <p:nvSpPr>
            <p:cNvPr id="256" name="Freeform 23"/>
            <p:cNvSpPr>
              <a:spLocks/>
            </p:cNvSpPr>
            <p:nvPr/>
          </p:nvSpPr>
          <p:spPr bwMode="auto">
            <a:xfrm>
              <a:off x="2987" y="2584"/>
              <a:ext cx="1427" cy="452"/>
            </a:xfrm>
            <a:custGeom>
              <a:avLst/>
              <a:gdLst>
                <a:gd name="T0" fmla="*/ 991 w 1427"/>
                <a:gd name="T1" fmla="*/ 0 h 452"/>
                <a:gd name="T2" fmla="*/ 1427 w 1427"/>
                <a:gd name="T3" fmla="*/ 375 h 452"/>
                <a:gd name="T4" fmla="*/ 187 w 1427"/>
                <a:gd name="T5" fmla="*/ 452 h 452"/>
                <a:gd name="T6" fmla="*/ 0 w 1427"/>
                <a:gd name="T7" fmla="*/ 50 h 452"/>
                <a:gd name="T8" fmla="*/ 991 w 1427"/>
                <a:gd name="T9" fmla="*/ 0 h 452"/>
                <a:gd name="T10" fmla="*/ 0 60000 65536"/>
                <a:gd name="T11" fmla="*/ 0 60000 65536"/>
                <a:gd name="T12" fmla="*/ 0 60000 65536"/>
                <a:gd name="T13" fmla="*/ 0 60000 65536"/>
                <a:gd name="T14" fmla="*/ 0 60000 65536"/>
                <a:gd name="T15" fmla="*/ 0 w 1427"/>
                <a:gd name="T16" fmla="*/ 0 h 452"/>
                <a:gd name="T17" fmla="*/ 1427 w 1427"/>
                <a:gd name="T18" fmla="*/ 452 h 452"/>
              </a:gdLst>
              <a:ahLst/>
              <a:cxnLst>
                <a:cxn ang="T10">
                  <a:pos x="T0" y="T1"/>
                </a:cxn>
                <a:cxn ang="T11">
                  <a:pos x="T2" y="T3"/>
                </a:cxn>
                <a:cxn ang="T12">
                  <a:pos x="T4" y="T5"/>
                </a:cxn>
                <a:cxn ang="T13">
                  <a:pos x="T6" y="T7"/>
                </a:cxn>
                <a:cxn ang="T14">
                  <a:pos x="T8" y="T9"/>
                </a:cxn>
              </a:cxnLst>
              <a:rect l="T15" t="T16" r="T17" b="T18"/>
              <a:pathLst>
                <a:path w="1427" h="452">
                  <a:moveTo>
                    <a:pt x="991" y="0"/>
                  </a:moveTo>
                  <a:lnTo>
                    <a:pt x="1427" y="375"/>
                  </a:lnTo>
                  <a:lnTo>
                    <a:pt x="187" y="452"/>
                  </a:lnTo>
                  <a:lnTo>
                    <a:pt x="0" y="50"/>
                  </a:lnTo>
                  <a:lnTo>
                    <a:pt x="991" y="0"/>
                  </a:lnTo>
                  <a:close/>
                </a:path>
              </a:pathLst>
            </a:custGeom>
            <a:noFill/>
            <a:ln w="0">
              <a:solidFill>
                <a:srgbClr val="000000"/>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smtClean="0">
                <a:ln>
                  <a:noFill/>
                </a:ln>
                <a:solidFill>
                  <a:sysClr val="windowText" lastClr="000000"/>
                </a:solidFill>
                <a:effectLst/>
                <a:uLnTx/>
                <a:uFillTx/>
                <a:ea typeface="굴림" pitchFamily="50" charset="-127"/>
              </a:endParaRPr>
            </a:p>
          </p:txBody>
        </p:sp>
        <p:sp>
          <p:nvSpPr>
            <p:cNvPr id="257" name="Freeform 24"/>
            <p:cNvSpPr>
              <a:spLocks/>
            </p:cNvSpPr>
            <p:nvPr/>
          </p:nvSpPr>
          <p:spPr bwMode="auto">
            <a:xfrm>
              <a:off x="3978" y="1587"/>
              <a:ext cx="463" cy="1372"/>
            </a:xfrm>
            <a:custGeom>
              <a:avLst/>
              <a:gdLst>
                <a:gd name="T0" fmla="*/ 436 w 463"/>
                <a:gd name="T1" fmla="*/ 1372 h 1372"/>
                <a:gd name="T2" fmla="*/ 463 w 463"/>
                <a:gd name="T3" fmla="*/ 127 h 1372"/>
                <a:gd name="T4" fmla="*/ 11 w 463"/>
                <a:gd name="T5" fmla="*/ 0 h 1372"/>
                <a:gd name="T6" fmla="*/ 0 w 463"/>
                <a:gd name="T7" fmla="*/ 997 h 1372"/>
                <a:gd name="T8" fmla="*/ 436 w 463"/>
                <a:gd name="T9" fmla="*/ 1372 h 1372"/>
                <a:gd name="T10" fmla="*/ 0 60000 65536"/>
                <a:gd name="T11" fmla="*/ 0 60000 65536"/>
                <a:gd name="T12" fmla="*/ 0 60000 65536"/>
                <a:gd name="T13" fmla="*/ 0 60000 65536"/>
                <a:gd name="T14" fmla="*/ 0 60000 65536"/>
                <a:gd name="T15" fmla="*/ 0 w 463"/>
                <a:gd name="T16" fmla="*/ 0 h 1372"/>
                <a:gd name="T17" fmla="*/ 463 w 463"/>
                <a:gd name="T18" fmla="*/ 1372 h 1372"/>
              </a:gdLst>
              <a:ahLst/>
              <a:cxnLst>
                <a:cxn ang="T10">
                  <a:pos x="T0" y="T1"/>
                </a:cxn>
                <a:cxn ang="T11">
                  <a:pos x="T2" y="T3"/>
                </a:cxn>
                <a:cxn ang="T12">
                  <a:pos x="T4" y="T5"/>
                </a:cxn>
                <a:cxn ang="T13">
                  <a:pos x="T6" y="T7"/>
                </a:cxn>
                <a:cxn ang="T14">
                  <a:pos x="T8" y="T9"/>
                </a:cxn>
              </a:cxnLst>
              <a:rect l="T15" t="T16" r="T17" b="T18"/>
              <a:pathLst>
                <a:path w="463" h="1372">
                  <a:moveTo>
                    <a:pt x="436" y="1372"/>
                  </a:moveTo>
                  <a:lnTo>
                    <a:pt x="463" y="127"/>
                  </a:lnTo>
                  <a:lnTo>
                    <a:pt x="11" y="0"/>
                  </a:lnTo>
                  <a:lnTo>
                    <a:pt x="0" y="997"/>
                  </a:lnTo>
                  <a:lnTo>
                    <a:pt x="436" y="1372"/>
                  </a:lnTo>
                  <a:close/>
                </a:path>
              </a:pathLst>
            </a:custGeom>
            <a:noFill/>
            <a:ln w="9525">
              <a:solidFill>
                <a:srgbClr val="808080"/>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smtClean="0">
                <a:ln>
                  <a:noFill/>
                </a:ln>
                <a:solidFill>
                  <a:sysClr val="windowText" lastClr="000000"/>
                </a:solidFill>
                <a:effectLst/>
                <a:uLnTx/>
                <a:uFillTx/>
                <a:ea typeface="굴림" pitchFamily="50" charset="-127"/>
              </a:endParaRPr>
            </a:p>
          </p:txBody>
        </p:sp>
        <p:sp>
          <p:nvSpPr>
            <p:cNvPr id="258" name="Freeform 25"/>
            <p:cNvSpPr>
              <a:spLocks/>
            </p:cNvSpPr>
            <p:nvPr/>
          </p:nvSpPr>
          <p:spPr bwMode="auto">
            <a:xfrm>
              <a:off x="2965" y="1587"/>
              <a:ext cx="1024" cy="1047"/>
            </a:xfrm>
            <a:custGeom>
              <a:avLst/>
              <a:gdLst>
                <a:gd name="T0" fmla="*/ 1013 w 1024"/>
                <a:gd name="T1" fmla="*/ 997 h 1047"/>
                <a:gd name="T2" fmla="*/ 1024 w 1024"/>
                <a:gd name="T3" fmla="*/ 0 h 1047"/>
                <a:gd name="T4" fmla="*/ 0 w 1024"/>
                <a:gd name="T5" fmla="*/ 16 h 1047"/>
                <a:gd name="T6" fmla="*/ 22 w 1024"/>
                <a:gd name="T7" fmla="*/ 1047 h 1047"/>
                <a:gd name="T8" fmla="*/ 1013 w 1024"/>
                <a:gd name="T9" fmla="*/ 997 h 1047"/>
                <a:gd name="T10" fmla="*/ 0 60000 65536"/>
                <a:gd name="T11" fmla="*/ 0 60000 65536"/>
                <a:gd name="T12" fmla="*/ 0 60000 65536"/>
                <a:gd name="T13" fmla="*/ 0 60000 65536"/>
                <a:gd name="T14" fmla="*/ 0 60000 65536"/>
                <a:gd name="T15" fmla="*/ 0 w 1024"/>
                <a:gd name="T16" fmla="*/ 0 h 1047"/>
                <a:gd name="T17" fmla="*/ 1024 w 1024"/>
                <a:gd name="T18" fmla="*/ 1047 h 1047"/>
              </a:gdLst>
              <a:ahLst/>
              <a:cxnLst>
                <a:cxn ang="T10">
                  <a:pos x="T0" y="T1"/>
                </a:cxn>
                <a:cxn ang="T11">
                  <a:pos x="T2" y="T3"/>
                </a:cxn>
                <a:cxn ang="T12">
                  <a:pos x="T4" y="T5"/>
                </a:cxn>
                <a:cxn ang="T13">
                  <a:pos x="T6" y="T7"/>
                </a:cxn>
                <a:cxn ang="T14">
                  <a:pos x="T8" y="T9"/>
                </a:cxn>
              </a:cxnLst>
              <a:rect l="T15" t="T16" r="T17" b="T18"/>
              <a:pathLst>
                <a:path w="1024" h="1047">
                  <a:moveTo>
                    <a:pt x="1013" y="997"/>
                  </a:moveTo>
                  <a:lnTo>
                    <a:pt x="1024" y="0"/>
                  </a:lnTo>
                  <a:lnTo>
                    <a:pt x="0" y="16"/>
                  </a:lnTo>
                  <a:lnTo>
                    <a:pt x="22" y="1047"/>
                  </a:lnTo>
                  <a:lnTo>
                    <a:pt x="1013" y="997"/>
                  </a:lnTo>
                  <a:close/>
                </a:path>
              </a:pathLst>
            </a:custGeom>
            <a:noFill/>
            <a:ln w="9525">
              <a:solidFill>
                <a:srgbClr val="808080"/>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smtClean="0">
                <a:ln>
                  <a:noFill/>
                </a:ln>
                <a:solidFill>
                  <a:sysClr val="windowText" lastClr="000000"/>
                </a:solidFill>
                <a:effectLst/>
                <a:uLnTx/>
                <a:uFillTx/>
                <a:ea typeface="굴림" pitchFamily="50" charset="-127"/>
              </a:endParaRPr>
            </a:p>
          </p:txBody>
        </p:sp>
        <p:sp>
          <p:nvSpPr>
            <p:cNvPr id="259" name="Line 26"/>
            <p:cNvSpPr>
              <a:spLocks noChangeShapeType="1"/>
            </p:cNvSpPr>
            <p:nvPr/>
          </p:nvSpPr>
          <p:spPr bwMode="auto">
            <a:xfrm flipH="1">
              <a:off x="3174" y="2959"/>
              <a:ext cx="1240" cy="77"/>
            </a:xfrm>
            <a:prstGeom prst="line">
              <a:avLst/>
            </a:prstGeom>
            <a:noFill/>
            <a:ln w="0">
              <a:solidFill>
                <a:srgbClr val="000000"/>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smtClean="0">
                <a:ln>
                  <a:noFill/>
                </a:ln>
                <a:solidFill>
                  <a:sysClr val="windowText" lastClr="000000"/>
                </a:solidFill>
                <a:effectLst/>
                <a:uLnTx/>
                <a:uFillTx/>
              </a:endParaRPr>
            </a:p>
          </p:txBody>
        </p:sp>
        <p:sp>
          <p:nvSpPr>
            <p:cNvPr id="260" name="Line 27"/>
            <p:cNvSpPr>
              <a:spLocks noChangeShapeType="1"/>
            </p:cNvSpPr>
            <p:nvPr/>
          </p:nvSpPr>
          <p:spPr bwMode="auto">
            <a:xfrm>
              <a:off x="3174" y="3036"/>
              <a:ext cx="1" cy="27"/>
            </a:xfrm>
            <a:prstGeom prst="line">
              <a:avLst/>
            </a:prstGeom>
            <a:noFill/>
            <a:ln w="0">
              <a:solidFill>
                <a:srgbClr val="000000"/>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smtClean="0">
                <a:ln>
                  <a:noFill/>
                </a:ln>
                <a:solidFill>
                  <a:sysClr val="windowText" lastClr="000000"/>
                </a:solidFill>
                <a:effectLst/>
                <a:uLnTx/>
                <a:uFillTx/>
              </a:endParaRPr>
            </a:p>
          </p:txBody>
        </p:sp>
        <p:sp>
          <p:nvSpPr>
            <p:cNvPr id="261" name="Line 28"/>
            <p:cNvSpPr>
              <a:spLocks noChangeShapeType="1"/>
            </p:cNvSpPr>
            <p:nvPr/>
          </p:nvSpPr>
          <p:spPr bwMode="auto">
            <a:xfrm>
              <a:off x="3598" y="3008"/>
              <a:ext cx="1" cy="28"/>
            </a:xfrm>
            <a:prstGeom prst="line">
              <a:avLst/>
            </a:prstGeom>
            <a:noFill/>
            <a:ln w="0">
              <a:solidFill>
                <a:srgbClr val="000000"/>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smtClean="0">
                <a:ln>
                  <a:noFill/>
                </a:ln>
                <a:solidFill>
                  <a:sysClr val="windowText" lastClr="000000"/>
                </a:solidFill>
                <a:effectLst/>
                <a:uLnTx/>
                <a:uFillTx/>
              </a:endParaRPr>
            </a:p>
          </p:txBody>
        </p:sp>
        <p:sp>
          <p:nvSpPr>
            <p:cNvPr id="262" name="Line 29"/>
            <p:cNvSpPr>
              <a:spLocks noChangeShapeType="1"/>
            </p:cNvSpPr>
            <p:nvPr/>
          </p:nvSpPr>
          <p:spPr bwMode="auto">
            <a:xfrm>
              <a:off x="4011" y="2986"/>
              <a:ext cx="1" cy="28"/>
            </a:xfrm>
            <a:prstGeom prst="line">
              <a:avLst/>
            </a:prstGeom>
            <a:noFill/>
            <a:ln w="0">
              <a:solidFill>
                <a:srgbClr val="000000"/>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smtClean="0">
                <a:ln>
                  <a:noFill/>
                </a:ln>
                <a:solidFill>
                  <a:sysClr val="windowText" lastClr="000000"/>
                </a:solidFill>
                <a:effectLst/>
                <a:uLnTx/>
                <a:uFillTx/>
              </a:endParaRPr>
            </a:p>
          </p:txBody>
        </p:sp>
        <p:sp>
          <p:nvSpPr>
            <p:cNvPr id="263" name="Line 30"/>
            <p:cNvSpPr>
              <a:spLocks noChangeShapeType="1"/>
            </p:cNvSpPr>
            <p:nvPr/>
          </p:nvSpPr>
          <p:spPr bwMode="auto">
            <a:xfrm>
              <a:off x="4414" y="2959"/>
              <a:ext cx="1" cy="27"/>
            </a:xfrm>
            <a:prstGeom prst="line">
              <a:avLst/>
            </a:prstGeom>
            <a:noFill/>
            <a:ln w="0">
              <a:solidFill>
                <a:srgbClr val="000000"/>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smtClean="0">
                <a:ln>
                  <a:noFill/>
                </a:ln>
                <a:solidFill>
                  <a:sysClr val="windowText" lastClr="000000"/>
                </a:solidFill>
                <a:effectLst/>
                <a:uLnTx/>
                <a:uFillTx/>
              </a:endParaRPr>
            </a:p>
          </p:txBody>
        </p:sp>
        <p:sp>
          <p:nvSpPr>
            <p:cNvPr id="264" name="Rectangle 31"/>
            <p:cNvSpPr>
              <a:spLocks noChangeArrowheads="1"/>
            </p:cNvSpPr>
            <p:nvPr/>
          </p:nvSpPr>
          <p:spPr bwMode="auto">
            <a:xfrm rot="-1800000">
              <a:off x="2724" y="3187"/>
              <a:ext cx="448" cy="86"/>
            </a:xfrm>
            <a:prstGeom prst="rect">
              <a:avLst/>
            </a:prstGeom>
            <a:noFill/>
            <a:ln w="9525">
              <a:noFill/>
              <a:miter lim="800000"/>
              <a:headEnd/>
              <a:tailEnd/>
            </a:ln>
          </p:spPr>
          <p:txBody>
            <a:bodyPr wrap="none" lIns="0" tIns="0" rIns="0" bIns="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ko-KR" sz="900" b="0" i="0" u="none" strike="noStrike" kern="0" cap="none" spc="0" normalizeH="0" baseline="0" noProof="0" smtClean="0">
                  <a:ln>
                    <a:noFill/>
                  </a:ln>
                  <a:solidFill>
                    <a:srgbClr val="000000"/>
                  </a:solidFill>
                  <a:effectLst/>
                  <a:uLnTx/>
                  <a:uFillTx/>
                  <a:latin typeface="Arial" pitchFamily="34" charset="0"/>
                  <a:ea typeface="굴림" pitchFamily="50" charset="-127"/>
                </a:rPr>
                <a:t>Requirements</a:t>
              </a:r>
              <a:endParaRPr kumimoji="0" lang="en-US" altLang="ko-KR" sz="1600" b="0" i="0" u="none" strike="noStrike" kern="0" cap="none" spc="0" normalizeH="0" baseline="0" noProof="0" smtClean="0">
                <a:ln>
                  <a:noFill/>
                </a:ln>
                <a:solidFill>
                  <a:sysClr val="windowText" lastClr="000000"/>
                </a:solidFill>
                <a:effectLst/>
                <a:uLnTx/>
                <a:uFillTx/>
                <a:latin typeface="Arial" pitchFamily="34" charset="0"/>
                <a:ea typeface="굴림" pitchFamily="50" charset="-127"/>
              </a:endParaRPr>
            </a:p>
          </p:txBody>
        </p:sp>
        <p:sp>
          <p:nvSpPr>
            <p:cNvPr id="265" name="Rectangle 32"/>
            <p:cNvSpPr>
              <a:spLocks noChangeArrowheads="1"/>
            </p:cNvSpPr>
            <p:nvPr/>
          </p:nvSpPr>
          <p:spPr bwMode="auto">
            <a:xfrm rot="-1800000">
              <a:off x="3351" y="3105"/>
              <a:ext cx="224" cy="86"/>
            </a:xfrm>
            <a:prstGeom prst="rect">
              <a:avLst/>
            </a:prstGeom>
            <a:noFill/>
            <a:ln w="9525">
              <a:noFill/>
              <a:miter lim="800000"/>
              <a:headEnd/>
              <a:tailEnd/>
            </a:ln>
          </p:spPr>
          <p:txBody>
            <a:bodyPr wrap="none" lIns="0" tIns="0" rIns="0" bIns="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ko-KR" sz="900" b="0" i="0" u="none" strike="noStrike" kern="0" cap="none" spc="0" normalizeH="0" baseline="0" noProof="0" smtClean="0">
                  <a:ln>
                    <a:noFill/>
                  </a:ln>
                  <a:solidFill>
                    <a:srgbClr val="000000"/>
                  </a:solidFill>
                  <a:effectLst/>
                  <a:uLnTx/>
                  <a:uFillTx/>
                  <a:latin typeface="Arial" pitchFamily="34" charset="0"/>
                  <a:ea typeface="굴림" pitchFamily="50" charset="-127"/>
                </a:rPr>
                <a:t>Design</a:t>
              </a:r>
              <a:endParaRPr kumimoji="0" lang="en-US" altLang="ko-KR" sz="1600" b="0" i="0" u="none" strike="noStrike" kern="0" cap="none" spc="0" normalizeH="0" baseline="0" noProof="0" smtClean="0">
                <a:ln>
                  <a:noFill/>
                </a:ln>
                <a:solidFill>
                  <a:sysClr val="windowText" lastClr="000000"/>
                </a:solidFill>
                <a:effectLst/>
                <a:uLnTx/>
                <a:uFillTx/>
                <a:latin typeface="Arial" pitchFamily="34" charset="0"/>
                <a:ea typeface="굴림" pitchFamily="50" charset="-127"/>
              </a:endParaRPr>
            </a:p>
          </p:txBody>
        </p:sp>
        <p:sp>
          <p:nvSpPr>
            <p:cNvPr id="266" name="Rectangle 33"/>
            <p:cNvSpPr>
              <a:spLocks noChangeArrowheads="1"/>
            </p:cNvSpPr>
            <p:nvPr/>
          </p:nvSpPr>
          <p:spPr bwMode="auto">
            <a:xfrm rot="-1800000">
              <a:off x="3818" y="3068"/>
              <a:ext cx="172" cy="86"/>
            </a:xfrm>
            <a:prstGeom prst="rect">
              <a:avLst/>
            </a:prstGeom>
            <a:noFill/>
            <a:ln w="9525">
              <a:noFill/>
              <a:miter lim="800000"/>
              <a:headEnd/>
              <a:tailEnd/>
            </a:ln>
          </p:spPr>
          <p:txBody>
            <a:bodyPr wrap="none" lIns="0" tIns="0" rIns="0" bIns="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ko-KR" sz="900" b="0" i="0" u="none" strike="noStrike" kern="0" cap="none" spc="0" normalizeH="0" baseline="0" noProof="0" smtClean="0">
                  <a:ln>
                    <a:noFill/>
                  </a:ln>
                  <a:solidFill>
                    <a:srgbClr val="000000"/>
                  </a:solidFill>
                  <a:effectLst/>
                  <a:uLnTx/>
                  <a:uFillTx/>
                  <a:latin typeface="Arial" pitchFamily="34" charset="0"/>
                  <a:ea typeface="굴림" pitchFamily="50" charset="-127"/>
                </a:rPr>
                <a:t>Code</a:t>
              </a:r>
              <a:endParaRPr kumimoji="0" lang="en-US" altLang="ko-KR" sz="1600" b="0" i="0" u="none" strike="noStrike" kern="0" cap="none" spc="0" normalizeH="0" baseline="0" noProof="0" smtClean="0">
                <a:ln>
                  <a:noFill/>
                </a:ln>
                <a:solidFill>
                  <a:sysClr val="windowText" lastClr="000000"/>
                </a:solidFill>
                <a:effectLst/>
                <a:uLnTx/>
                <a:uFillTx/>
                <a:latin typeface="Arial" pitchFamily="34" charset="0"/>
                <a:ea typeface="굴림" pitchFamily="50" charset="-127"/>
              </a:endParaRPr>
            </a:p>
          </p:txBody>
        </p:sp>
        <p:sp>
          <p:nvSpPr>
            <p:cNvPr id="267" name="Rectangle 34"/>
            <p:cNvSpPr>
              <a:spLocks noChangeArrowheads="1"/>
            </p:cNvSpPr>
            <p:nvPr/>
          </p:nvSpPr>
          <p:spPr bwMode="auto">
            <a:xfrm rot="-1800000">
              <a:off x="4244" y="3038"/>
              <a:ext cx="140" cy="86"/>
            </a:xfrm>
            <a:prstGeom prst="rect">
              <a:avLst/>
            </a:prstGeom>
            <a:noFill/>
            <a:ln w="9525">
              <a:noFill/>
              <a:miter lim="800000"/>
              <a:headEnd/>
              <a:tailEnd/>
            </a:ln>
          </p:spPr>
          <p:txBody>
            <a:bodyPr wrap="none" lIns="0" tIns="0" rIns="0" bIns="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ko-KR" sz="900" b="0" i="0" u="none" strike="noStrike" kern="0" cap="none" spc="0" normalizeH="0" baseline="0" noProof="0" smtClean="0">
                  <a:ln>
                    <a:noFill/>
                  </a:ln>
                  <a:solidFill>
                    <a:srgbClr val="000000"/>
                  </a:solidFill>
                  <a:effectLst/>
                  <a:uLnTx/>
                  <a:uFillTx/>
                  <a:latin typeface="Arial" pitchFamily="34" charset="0"/>
                  <a:ea typeface="굴림" pitchFamily="50" charset="-127"/>
                </a:rPr>
                <a:t>Test</a:t>
              </a:r>
              <a:endParaRPr kumimoji="0" lang="en-US" altLang="ko-KR" sz="1600" b="0" i="0" u="none" strike="noStrike" kern="0" cap="none" spc="0" normalizeH="0" baseline="0" noProof="0" smtClean="0">
                <a:ln>
                  <a:noFill/>
                </a:ln>
                <a:solidFill>
                  <a:sysClr val="windowText" lastClr="000000"/>
                </a:solidFill>
                <a:effectLst/>
                <a:uLnTx/>
                <a:uFillTx/>
                <a:latin typeface="Arial" pitchFamily="34" charset="0"/>
                <a:ea typeface="굴림" pitchFamily="50" charset="-127"/>
              </a:endParaRPr>
            </a:p>
          </p:txBody>
        </p:sp>
        <p:sp>
          <p:nvSpPr>
            <p:cNvPr id="268" name="Line 35"/>
            <p:cNvSpPr>
              <a:spLocks noChangeShapeType="1"/>
            </p:cNvSpPr>
            <p:nvPr/>
          </p:nvSpPr>
          <p:spPr bwMode="auto">
            <a:xfrm>
              <a:off x="2987" y="2634"/>
              <a:ext cx="187" cy="402"/>
            </a:xfrm>
            <a:prstGeom prst="line">
              <a:avLst/>
            </a:prstGeom>
            <a:noFill/>
            <a:ln w="0">
              <a:solidFill>
                <a:srgbClr val="000000"/>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smtClean="0">
                <a:ln>
                  <a:noFill/>
                </a:ln>
                <a:solidFill>
                  <a:sysClr val="windowText" lastClr="000000"/>
                </a:solidFill>
                <a:effectLst/>
                <a:uLnTx/>
                <a:uFillTx/>
              </a:endParaRPr>
            </a:p>
          </p:txBody>
        </p:sp>
        <p:sp>
          <p:nvSpPr>
            <p:cNvPr id="269" name="Line 36"/>
            <p:cNvSpPr>
              <a:spLocks noChangeShapeType="1"/>
            </p:cNvSpPr>
            <p:nvPr/>
          </p:nvSpPr>
          <p:spPr bwMode="auto">
            <a:xfrm flipH="1">
              <a:off x="3146" y="3036"/>
              <a:ext cx="28" cy="1"/>
            </a:xfrm>
            <a:prstGeom prst="line">
              <a:avLst/>
            </a:prstGeom>
            <a:noFill/>
            <a:ln w="0">
              <a:solidFill>
                <a:srgbClr val="000000"/>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smtClean="0">
                <a:ln>
                  <a:noFill/>
                </a:ln>
                <a:solidFill>
                  <a:sysClr val="windowText" lastClr="000000"/>
                </a:solidFill>
                <a:effectLst/>
                <a:uLnTx/>
                <a:uFillTx/>
              </a:endParaRPr>
            </a:p>
          </p:txBody>
        </p:sp>
        <p:sp>
          <p:nvSpPr>
            <p:cNvPr id="270" name="Line 37"/>
            <p:cNvSpPr>
              <a:spLocks noChangeShapeType="1"/>
            </p:cNvSpPr>
            <p:nvPr/>
          </p:nvSpPr>
          <p:spPr bwMode="auto">
            <a:xfrm flipH="1">
              <a:off x="3091" y="2920"/>
              <a:ext cx="28" cy="1"/>
            </a:xfrm>
            <a:prstGeom prst="line">
              <a:avLst/>
            </a:prstGeom>
            <a:noFill/>
            <a:ln w="0">
              <a:solidFill>
                <a:srgbClr val="000000"/>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smtClean="0">
                <a:ln>
                  <a:noFill/>
                </a:ln>
                <a:solidFill>
                  <a:sysClr val="windowText" lastClr="000000"/>
                </a:solidFill>
                <a:effectLst/>
                <a:uLnTx/>
                <a:uFillTx/>
              </a:endParaRPr>
            </a:p>
          </p:txBody>
        </p:sp>
        <p:sp>
          <p:nvSpPr>
            <p:cNvPr id="271" name="Line 38"/>
            <p:cNvSpPr>
              <a:spLocks noChangeShapeType="1"/>
            </p:cNvSpPr>
            <p:nvPr/>
          </p:nvSpPr>
          <p:spPr bwMode="auto">
            <a:xfrm flipH="1">
              <a:off x="3042" y="2810"/>
              <a:ext cx="27" cy="1"/>
            </a:xfrm>
            <a:prstGeom prst="line">
              <a:avLst/>
            </a:prstGeom>
            <a:noFill/>
            <a:ln w="0">
              <a:solidFill>
                <a:srgbClr val="000000"/>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smtClean="0">
                <a:ln>
                  <a:noFill/>
                </a:ln>
                <a:solidFill>
                  <a:sysClr val="windowText" lastClr="000000"/>
                </a:solidFill>
                <a:effectLst/>
                <a:uLnTx/>
                <a:uFillTx/>
              </a:endParaRPr>
            </a:p>
          </p:txBody>
        </p:sp>
        <p:sp>
          <p:nvSpPr>
            <p:cNvPr id="272" name="Line 39"/>
            <p:cNvSpPr>
              <a:spLocks noChangeShapeType="1"/>
            </p:cNvSpPr>
            <p:nvPr/>
          </p:nvSpPr>
          <p:spPr bwMode="auto">
            <a:xfrm flipH="1">
              <a:off x="2998" y="2716"/>
              <a:ext cx="27" cy="1"/>
            </a:xfrm>
            <a:prstGeom prst="line">
              <a:avLst/>
            </a:prstGeom>
            <a:noFill/>
            <a:ln w="0">
              <a:solidFill>
                <a:srgbClr val="000000"/>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smtClean="0">
                <a:ln>
                  <a:noFill/>
                </a:ln>
                <a:solidFill>
                  <a:sysClr val="windowText" lastClr="000000"/>
                </a:solidFill>
                <a:effectLst/>
                <a:uLnTx/>
                <a:uFillTx/>
              </a:endParaRPr>
            </a:p>
          </p:txBody>
        </p:sp>
        <p:sp>
          <p:nvSpPr>
            <p:cNvPr id="273" name="Line 40"/>
            <p:cNvSpPr>
              <a:spLocks noChangeShapeType="1"/>
            </p:cNvSpPr>
            <p:nvPr/>
          </p:nvSpPr>
          <p:spPr bwMode="auto">
            <a:xfrm flipH="1">
              <a:off x="2959" y="2634"/>
              <a:ext cx="28" cy="1"/>
            </a:xfrm>
            <a:prstGeom prst="line">
              <a:avLst/>
            </a:prstGeom>
            <a:noFill/>
            <a:ln w="0">
              <a:solidFill>
                <a:srgbClr val="000000"/>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smtClean="0">
                <a:ln>
                  <a:noFill/>
                </a:ln>
                <a:solidFill>
                  <a:sysClr val="windowText" lastClr="000000"/>
                </a:solidFill>
                <a:effectLst/>
                <a:uLnTx/>
                <a:uFillTx/>
              </a:endParaRPr>
            </a:p>
          </p:txBody>
        </p:sp>
        <p:sp>
          <p:nvSpPr>
            <p:cNvPr id="274" name="Rectangle 41"/>
            <p:cNvSpPr>
              <a:spLocks noChangeArrowheads="1"/>
            </p:cNvSpPr>
            <p:nvPr/>
          </p:nvSpPr>
          <p:spPr bwMode="auto">
            <a:xfrm>
              <a:off x="2965" y="2937"/>
              <a:ext cx="125" cy="77"/>
            </a:xfrm>
            <a:prstGeom prst="rect">
              <a:avLst/>
            </a:prstGeom>
            <a:noFill/>
            <a:ln w="9525">
              <a:noFill/>
              <a:miter lim="800000"/>
              <a:headEnd/>
              <a:tailEnd/>
            </a:ln>
          </p:spPr>
          <p:txBody>
            <a:bodyPr wrap="none" lIns="0" tIns="0" rIns="0" bIns="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ko-KR" sz="800" b="0" i="0" u="none" strike="noStrike" kern="0" cap="none" spc="0" normalizeH="0" baseline="0" noProof="0" smtClean="0">
                  <a:ln>
                    <a:noFill/>
                  </a:ln>
                  <a:solidFill>
                    <a:srgbClr val="000000"/>
                  </a:solidFill>
                  <a:effectLst/>
                  <a:uLnTx/>
                  <a:uFillTx/>
                  <a:latin typeface="Arial" pitchFamily="34" charset="0"/>
                  <a:ea typeface="굴림" pitchFamily="50" charset="-127"/>
                </a:rPr>
                <a:t>Test</a:t>
              </a:r>
              <a:endParaRPr kumimoji="0" lang="en-US" altLang="ko-KR" sz="1600" b="0" i="0" u="none" strike="noStrike" kern="0" cap="none" spc="0" normalizeH="0" baseline="0" noProof="0" smtClean="0">
                <a:ln>
                  <a:noFill/>
                </a:ln>
                <a:solidFill>
                  <a:sysClr val="windowText" lastClr="000000"/>
                </a:solidFill>
                <a:effectLst/>
                <a:uLnTx/>
                <a:uFillTx/>
                <a:latin typeface="Arial" pitchFamily="34" charset="0"/>
                <a:ea typeface="굴림" pitchFamily="50" charset="-127"/>
              </a:endParaRPr>
            </a:p>
          </p:txBody>
        </p:sp>
        <p:sp>
          <p:nvSpPr>
            <p:cNvPr id="275" name="Rectangle 42"/>
            <p:cNvSpPr>
              <a:spLocks noChangeArrowheads="1"/>
            </p:cNvSpPr>
            <p:nvPr/>
          </p:nvSpPr>
          <p:spPr bwMode="auto">
            <a:xfrm>
              <a:off x="2887" y="2826"/>
              <a:ext cx="154" cy="77"/>
            </a:xfrm>
            <a:prstGeom prst="rect">
              <a:avLst/>
            </a:prstGeom>
            <a:noFill/>
            <a:ln w="9525">
              <a:noFill/>
              <a:miter lim="800000"/>
              <a:headEnd/>
              <a:tailEnd/>
            </a:ln>
          </p:spPr>
          <p:txBody>
            <a:bodyPr wrap="none" lIns="0" tIns="0" rIns="0" bIns="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ko-KR" sz="800" b="0" i="0" u="none" strike="noStrike" kern="0" cap="none" spc="0" normalizeH="0" baseline="0" noProof="0" smtClean="0">
                  <a:ln>
                    <a:noFill/>
                  </a:ln>
                  <a:solidFill>
                    <a:srgbClr val="000000"/>
                  </a:solidFill>
                  <a:effectLst/>
                  <a:uLnTx/>
                  <a:uFillTx/>
                  <a:latin typeface="Arial" pitchFamily="34" charset="0"/>
                  <a:ea typeface="굴림" pitchFamily="50" charset="-127"/>
                </a:rPr>
                <a:t>Code</a:t>
              </a:r>
              <a:endParaRPr kumimoji="0" lang="en-US" altLang="ko-KR" sz="1600" b="0" i="0" u="none" strike="noStrike" kern="0" cap="none" spc="0" normalizeH="0" baseline="0" noProof="0" smtClean="0">
                <a:ln>
                  <a:noFill/>
                </a:ln>
                <a:solidFill>
                  <a:sysClr val="windowText" lastClr="000000"/>
                </a:solidFill>
                <a:effectLst/>
                <a:uLnTx/>
                <a:uFillTx/>
                <a:latin typeface="Arial" pitchFamily="34" charset="0"/>
                <a:ea typeface="굴림" pitchFamily="50" charset="-127"/>
              </a:endParaRPr>
            </a:p>
          </p:txBody>
        </p:sp>
        <p:sp>
          <p:nvSpPr>
            <p:cNvPr id="276" name="Rectangle 43"/>
            <p:cNvSpPr>
              <a:spLocks noChangeArrowheads="1"/>
            </p:cNvSpPr>
            <p:nvPr/>
          </p:nvSpPr>
          <p:spPr bwMode="auto">
            <a:xfrm>
              <a:off x="2799" y="2727"/>
              <a:ext cx="200" cy="77"/>
            </a:xfrm>
            <a:prstGeom prst="rect">
              <a:avLst/>
            </a:prstGeom>
            <a:noFill/>
            <a:ln w="9525">
              <a:noFill/>
              <a:miter lim="800000"/>
              <a:headEnd/>
              <a:tailEnd/>
            </a:ln>
          </p:spPr>
          <p:txBody>
            <a:bodyPr wrap="none" lIns="0" tIns="0" rIns="0" bIns="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ko-KR" sz="800" b="0" i="0" u="none" strike="noStrike" kern="0" cap="none" spc="0" normalizeH="0" baseline="0" noProof="0" smtClean="0">
                  <a:ln>
                    <a:noFill/>
                  </a:ln>
                  <a:solidFill>
                    <a:srgbClr val="000000"/>
                  </a:solidFill>
                  <a:effectLst/>
                  <a:uLnTx/>
                  <a:uFillTx/>
                  <a:latin typeface="Arial" pitchFamily="34" charset="0"/>
                  <a:ea typeface="굴림" pitchFamily="50" charset="-127"/>
                </a:rPr>
                <a:t>Design</a:t>
              </a:r>
              <a:endParaRPr kumimoji="0" lang="en-US" altLang="ko-KR" sz="1600" b="0" i="0" u="none" strike="noStrike" kern="0" cap="none" spc="0" normalizeH="0" baseline="0" noProof="0" smtClean="0">
                <a:ln>
                  <a:noFill/>
                </a:ln>
                <a:solidFill>
                  <a:sysClr val="windowText" lastClr="000000"/>
                </a:solidFill>
                <a:effectLst/>
                <a:uLnTx/>
                <a:uFillTx/>
                <a:latin typeface="Arial" pitchFamily="34" charset="0"/>
                <a:ea typeface="굴림" pitchFamily="50" charset="-127"/>
              </a:endParaRPr>
            </a:p>
          </p:txBody>
        </p:sp>
        <p:sp>
          <p:nvSpPr>
            <p:cNvPr id="277" name="Rectangle 44"/>
            <p:cNvSpPr>
              <a:spLocks noChangeArrowheads="1"/>
            </p:cNvSpPr>
            <p:nvPr/>
          </p:nvSpPr>
          <p:spPr bwMode="auto">
            <a:xfrm>
              <a:off x="2573" y="2639"/>
              <a:ext cx="400" cy="77"/>
            </a:xfrm>
            <a:prstGeom prst="rect">
              <a:avLst/>
            </a:prstGeom>
            <a:noFill/>
            <a:ln w="9525">
              <a:noFill/>
              <a:miter lim="800000"/>
              <a:headEnd/>
              <a:tailEnd/>
            </a:ln>
          </p:spPr>
          <p:txBody>
            <a:bodyPr wrap="none" lIns="0" tIns="0" rIns="0" bIns="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ko-KR" sz="800" b="0" i="0" u="none" strike="noStrike" kern="0" cap="none" spc="0" normalizeH="0" baseline="0" noProof="0" smtClean="0">
                  <a:ln>
                    <a:noFill/>
                  </a:ln>
                  <a:solidFill>
                    <a:srgbClr val="000000"/>
                  </a:solidFill>
                  <a:effectLst/>
                  <a:uLnTx/>
                  <a:uFillTx/>
                  <a:latin typeface="Arial" pitchFamily="34" charset="0"/>
                  <a:ea typeface="굴림" pitchFamily="50" charset="-127"/>
                </a:rPr>
                <a:t>Requirements</a:t>
              </a:r>
              <a:endParaRPr kumimoji="0" lang="en-US" altLang="ko-KR" sz="1600" b="0" i="0" u="none" strike="noStrike" kern="0" cap="none" spc="0" normalizeH="0" baseline="0" noProof="0" smtClean="0">
                <a:ln>
                  <a:noFill/>
                </a:ln>
                <a:solidFill>
                  <a:sysClr val="windowText" lastClr="000000"/>
                </a:solidFill>
                <a:effectLst/>
                <a:uLnTx/>
                <a:uFillTx/>
                <a:latin typeface="Arial" pitchFamily="34" charset="0"/>
                <a:ea typeface="굴림" pitchFamily="50" charset="-127"/>
              </a:endParaRPr>
            </a:p>
          </p:txBody>
        </p:sp>
        <p:sp>
          <p:nvSpPr>
            <p:cNvPr id="278" name="Freeform 45"/>
            <p:cNvSpPr>
              <a:spLocks/>
            </p:cNvSpPr>
            <p:nvPr/>
          </p:nvSpPr>
          <p:spPr bwMode="auto">
            <a:xfrm>
              <a:off x="3675" y="1598"/>
              <a:ext cx="380" cy="854"/>
            </a:xfrm>
            <a:custGeom>
              <a:avLst/>
              <a:gdLst>
                <a:gd name="T0" fmla="*/ 33 w 380"/>
                <a:gd name="T1" fmla="*/ 854 h 854"/>
                <a:gd name="T2" fmla="*/ 0 w 380"/>
                <a:gd name="T3" fmla="*/ 826 h 854"/>
                <a:gd name="T4" fmla="*/ 342 w 380"/>
                <a:gd name="T5" fmla="*/ 0 h 854"/>
                <a:gd name="T6" fmla="*/ 380 w 380"/>
                <a:gd name="T7" fmla="*/ 5 h 854"/>
                <a:gd name="T8" fmla="*/ 33 w 380"/>
                <a:gd name="T9" fmla="*/ 854 h 854"/>
                <a:gd name="T10" fmla="*/ 0 60000 65536"/>
                <a:gd name="T11" fmla="*/ 0 60000 65536"/>
                <a:gd name="T12" fmla="*/ 0 60000 65536"/>
                <a:gd name="T13" fmla="*/ 0 60000 65536"/>
                <a:gd name="T14" fmla="*/ 0 60000 65536"/>
                <a:gd name="T15" fmla="*/ 0 w 380"/>
                <a:gd name="T16" fmla="*/ 0 h 854"/>
                <a:gd name="T17" fmla="*/ 380 w 380"/>
                <a:gd name="T18" fmla="*/ 854 h 854"/>
              </a:gdLst>
              <a:ahLst/>
              <a:cxnLst>
                <a:cxn ang="T10">
                  <a:pos x="T0" y="T1"/>
                </a:cxn>
                <a:cxn ang="T11">
                  <a:pos x="T2" y="T3"/>
                </a:cxn>
                <a:cxn ang="T12">
                  <a:pos x="T4" y="T5"/>
                </a:cxn>
                <a:cxn ang="T13">
                  <a:pos x="T6" y="T7"/>
                </a:cxn>
                <a:cxn ang="T14">
                  <a:pos x="T8" y="T9"/>
                </a:cxn>
              </a:cxnLst>
              <a:rect l="T15" t="T16" r="T17" b="T18"/>
              <a:pathLst>
                <a:path w="380" h="854">
                  <a:moveTo>
                    <a:pt x="33" y="854"/>
                  </a:moveTo>
                  <a:lnTo>
                    <a:pt x="0" y="826"/>
                  </a:lnTo>
                  <a:lnTo>
                    <a:pt x="342" y="0"/>
                  </a:lnTo>
                  <a:lnTo>
                    <a:pt x="380" y="5"/>
                  </a:lnTo>
                  <a:lnTo>
                    <a:pt x="33" y="854"/>
                  </a:lnTo>
                  <a:close/>
                </a:path>
              </a:pathLst>
            </a:custGeom>
            <a:solidFill>
              <a:srgbClr val="99BFBF"/>
            </a:solidFill>
            <a:ln w="9525">
              <a:solidFill>
                <a:srgbClr val="000000"/>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smtClean="0">
                <a:ln>
                  <a:noFill/>
                </a:ln>
                <a:solidFill>
                  <a:sysClr val="windowText" lastClr="000000"/>
                </a:solidFill>
                <a:effectLst/>
                <a:uLnTx/>
                <a:uFillTx/>
                <a:ea typeface="굴림" pitchFamily="50" charset="-127"/>
              </a:endParaRPr>
            </a:p>
          </p:txBody>
        </p:sp>
        <p:sp>
          <p:nvSpPr>
            <p:cNvPr id="279" name="Freeform 46"/>
            <p:cNvSpPr>
              <a:spLocks/>
            </p:cNvSpPr>
            <p:nvPr/>
          </p:nvSpPr>
          <p:spPr bwMode="auto">
            <a:xfrm>
              <a:off x="3339" y="2424"/>
              <a:ext cx="369" cy="149"/>
            </a:xfrm>
            <a:custGeom>
              <a:avLst/>
              <a:gdLst>
                <a:gd name="T0" fmla="*/ 22 w 369"/>
                <a:gd name="T1" fmla="*/ 149 h 149"/>
                <a:gd name="T2" fmla="*/ 0 w 369"/>
                <a:gd name="T3" fmla="*/ 116 h 149"/>
                <a:gd name="T4" fmla="*/ 336 w 369"/>
                <a:gd name="T5" fmla="*/ 0 h 149"/>
                <a:gd name="T6" fmla="*/ 369 w 369"/>
                <a:gd name="T7" fmla="*/ 28 h 149"/>
                <a:gd name="T8" fmla="*/ 22 w 369"/>
                <a:gd name="T9" fmla="*/ 149 h 149"/>
                <a:gd name="T10" fmla="*/ 0 60000 65536"/>
                <a:gd name="T11" fmla="*/ 0 60000 65536"/>
                <a:gd name="T12" fmla="*/ 0 60000 65536"/>
                <a:gd name="T13" fmla="*/ 0 60000 65536"/>
                <a:gd name="T14" fmla="*/ 0 60000 65536"/>
                <a:gd name="T15" fmla="*/ 0 w 369"/>
                <a:gd name="T16" fmla="*/ 0 h 149"/>
                <a:gd name="T17" fmla="*/ 369 w 369"/>
                <a:gd name="T18" fmla="*/ 149 h 149"/>
              </a:gdLst>
              <a:ahLst/>
              <a:cxnLst>
                <a:cxn ang="T10">
                  <a:pos x="T0" y="T1"/>
                </a:cxn>
                <a:cxn ang="T11">
                  <a:pos x="T2" y="T3"/>
                </a:cxn>
                <a:cxn ang="T12">
                  <a:pos x="T4" y="T5"/>
                </a:cxn>
                <a:cxn ang="T13">
                  <a:pos x="T6" y="T7"/>
                </a:cxn>
                <a:cxn ang="T14">
                  <a:pos x="T8" y="T9"/>
                </a:cxn>
              </a:cxnLst>
              <a:rect l="T15" t="T16" r="T17" b="T18"/>
              <a:pathLst>
                <a:path w="369" h="149">
                  <a:moveTo>
                    <a:pt x="22" y="149"/>
                  </a:moveTo>
                  <a:lnTo>
                    <a:pt x="0" y="116"/>
                  </a:lnTo>
                  <a:lnTo>
                    <a:pt x="336" y="0"/>
                  </a:lnTo>
                  <a:lnTo>
                    <a:pt x="369" y="28"/>
                  </a:lnTo>
                  <a:lnTo>
                    <a:pt x="22" y="149"/>
                  </a:lnTo>
                  <a:close/>
                </a:path>
              </a:pathLst>
            </a:custGeom>
            <a:solidFill>
              <a:srgbClr val="99BFBF"/>
            </a:solidFill>
            <a:ln w="9525">
              <a:solidFill>
                <a:srgbClr val="000000"/>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smtClean="0">
                <a:ln>
                  <a:noFill/>
                </a:ln>
                <a:solidFill>
                  <a:sysClr val="windowText" lastClr="000000"/>
                </a:solidFill>
                <a:effectLst/>
                <a:uLnTx/>
                <a:uFillTx/>
                <a:ea typeface="굴림" pitchFamily="50" charset="-127"/>
              </a:endParaRPr>
            </a:p>
          </p:txBody>
        </p:sp>
        <p:sp>
          <p:nvSpPr>
            <p:cNvPr id="280" name="Freeform 47"/>
            <p:cNvSpPr>
              <a:spLocks/>
            </p:cNvSpPr>
            <p:nvPr/>
          </p:nvSpPr>
          <p:spPr bwMode="auto">
            <a:xfrm>
              <a:off x="2998" y="2540"/>
              <a:ext cx="363" cy="132"/>
            </a:xfrm>
            <a:custGeom>
              <a:avLst/>
              <a:gdLst>
                <a:gd name="T0" fmla="*/ 16 w 363"/>
                <a:gd name="T1" fmla="*/ 132 h 132"/>
                <a:gd name="T2" fmla="*/ 0 w 363"/>
                <a:gd name="T3" fmla="*/ 99 h 132"/>
                <a:gd name="T4" fmla="*/ 341 w 363"/>
                <a:gd name="T5" fmla="*/ 0 h 132"/>
                <a:gd name="T6" fmla="*/ 363 w 363"/>
                <a:gd name="T7" fmla="*/ 33 h 132"/>
                <a:gd name="T8" fmla="*/ 16 w 363"/>
                <a:gd name="T9" fmla="*/ 132 h 132"/>
                <a:gd name="T10" fmla="*/ 0 60000 65536"/>
                <a:gd name="T11" fmla="*/ 0 60000 65536"/>
                <a:gd name="T12" fmla="*/ 0 60000 65536"/>
                <a:gd name="T13" fmla="*/ 0 60000 65536"/>
                <a:gd name="T14" fmla="*/ 0 60000 65536"/>
                <a:gd name="T15" fmla="*/ 0 w 363"/>
                <a:gd name="T16" fmla="*/ 0 h 132"/>
                <a:gd name="T17" fmla="*/ 363 w 363"/>
                <a:gd name="T18" fmla="*/ 132 h 132"/>
              </a:gdLst>
              <a:ahLst/>
              <a:cxnLst>
                <a:cxn ang="T10">
                  <a:pos x="T0" y="T1"/>
                </a:cxn>
                <a:cxn ang="T11">
                  <a:pos x="T2" y="T3"/>
                </a:cxn>
                <a:cxn ang="T12">
                  <a:pos x="T4" y="T5"/>
                </a:cxn>
                <a:cxn ang="T13">
                  <a:pos x="T6" y="T7"/>
                </a:cxn>
                <a:cxn ang="T14">
                  <a:pos x="T8" y="T9"/>
                </a:cxn>
              </a:cxnLst>
              <a:rect l="T15" t="T16" r="T17" b="T18"/>
              <a:pathLst>
                <a:path w="363" h="132">
                  <a:moveTo>
                    <a:pt x="16" y="132"/>
                  </a:moveTo>
                  <a:lnTo>
                    <a:pt x="0" y="99"/>
                  </a:lnTo>
                  <a:lnTo>
                    <a:pt x="341" y="0"/>
                  </a:lnTo>
                  <a:lnTo>
                    <a:pt x="363" y="33"/>
                  </a:lnTo>
                  <a:lnTo>
                    <a:pt x="16" y="132"/>
                  </a:lnTo>
                  <a:close/>
                </a:path>
              </a:pathLst>
            </a:custGeom>
            <a:solidFill>
              <a:srgbClr val="99BFBF"/>
            </a:solidFill>
            <a:ln w="9525">
              <a:solidFill>
                <a:srgbClr val="000000"/>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smtClean="0">
                <a:ln>
                  <a:noFill/>
                </a:ln>
                <a:solidFill>
                  <a:sysClr val="windowText" lastClr="000000"/>
                </a:solidFill>
                <a:effectLst/>
                <a:uLnTx/>
                <a:uFillTx/>
                <a:ea typeface="굴림" pitchFamily="50" charset="-127"/>
              </a:endParaRPr>
            </a:p>
          </p:txBody>
        </p:sp>
        <p:sp>
          <p:nvSpPr>
            <p:cNvPr id="281" name="Freeform 48"/>
            <p:cNvSpPr>
              <a:spLocks/>
            </p:cNvSpPr>
            <p:nvPr/>
          </p:nvSpPr>
          <p:spPr bwMode="auto">
            <a:xfrm>
              <a:off x="2998" y="2639"/>
              <a:ext cx="16" cy="55"/>
            </a:xfrm>
            <a:custGeom>
              <a:avLst/>
              <a:gdLst>
                <a:gd name="T0" fmla="*/ 16 w 16"/>
                <a:gd name="T1" fmla="*/ 55 h 55"/>
                <a:gd name="T2" fmla="*/ 0 w 16"/>
                <a:gd name="T3" fmla="*/ 22 h 55"/>
                <a:gd name="T4" fmla="*/ 0 w 16"/>
                <a:gd name="T5" fmla="*/ 0 h 55"/>
                <a:gd name="T6" fmla="*/ 16 w 16"/>
                <a:gd name="T7" fmla="*/ 33 h 55"/>
                <a:gd name="T8" fmla="*/ 16 w 16"/>
                <a:gd name="T9" fmla="*/ 55 h 55"/>
                <a:gd name="T10" fmla="*/ 0 60000 65536"/>
                <a:gd name="T11" fmla="*/ 0 60000 65536"/>
                <a:gd name="T12" fmla="*/ 0 60000 65536"/>
                <a:gd name="T13" fmla="*/ 0 60000 65536"/>
                <a:gd name="T14" fmla="*/ 0 60000 65536"/>
                <a:gd name="T15" fmla="*/ 0 w 16"/>
                <a:gd name="T16" fmla="*/ 0 h 55"/>
                <a:gd name="T17" fmla="*/ 16 w 16"/>
                <a:gd name="T18" fmla="*/ 55 h 55"/>
              </a:gdLst>
              <a:ahLst/>
              <a:cxnLst>
                <a:cxn ang="T10">
                  <a:pos x="T0" y="T1"/>
                </a:cxn>
                <a:cxn ang="T11">
                  <a:pos x="T2" y="T3"/>
                </a:cxn>
                <a:cxn ang="T12">
                  <a:pos x="T4" y="T5"/>
                </a:cxn>
                <a:cxn ang="T13">
                  <a:pos x="T6" y="T7"/>
                </a:cxn>
                <a:cxn ang="T14">
                  <a:pos x="T8" y="T9"/>
                </a:cxn>
              </a:cxnLst>
              <a:rect l="T15" t="T16" r="T17" b="T18"/>
              <a:pathLst>
                <a:path w="16" h="55">
                  <a:moveTo>
                    <a:pt x="16" y="55"/>
                  </a:moveTo>
                  <a:lnTo>
                    <a:pt x="0" y="22"/>
                  </a:lnTo>
                  <a:lnTo>
                    <a:pt x="0" y="0"/>
                  </a:lnTo>
                  <a:lnTo>
                    <a:pt x="16" y="33"/>
                  </a:lnTo>
                  <a:lnTo>
                    <a:pt x="16" y="55"/>
                  </a:lnTo>
                  <a:close/>
                </a:path>
              </a:pathLst>
            </a:custGeom>
            <a:solidFill>
              <a:srgbClr val="668080"/>
            </a:solidFill>
            <a:ln w="9525">
              <a:solidFill>
                <a:srgbClr val="000000"/>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smtClean="0">
                <a:ln>
                  <a:noFill/>
                </a:ln>
                <a:solidFill>
                  <a:sysClr val="windowText" lastClr="000000"/>
                </a:solidFill>
                <a:effectLst/>
                <a:uLnTx/>
                <a:uFillTx/>
                <a:ea typeface="굴림" pitchFamily="50" charset="-127"/>
              </a:endParaRPr>
            </a:p>
          </p:txBody>
        </p:sp>
        <p:sp>
          <p:nvSpPr>
            <p:cNvPr id="282" name="Freeform 49"/>
            <p:cNvSpPr>
              <a:spLocks/>
            </p:cNvSpPr>
            <p:nvPr/>
          </p:nvSpPr>
          <p:spPr bwMode="auto">
            <a:xfrm>
              <a:off x="2998" y="2639"/>
              <a:ext cx="16" cy="55"/>
            </a:xfrm>
            <a:custGeom>
              <a:avLst/>
              <a:gdLst>
                <a:gd name="T0" fmla="*/ 16 w 16"/>
                <a:gd name="T1" fmla="*/ 55 h 55"/>
                <a:gd name="T2" fmla="*/ 0 w 16"/>
                <a:gd name="T3" fmla="*/ 22 h 55"/>
                <a:gd name="T4" fmla="*/ 0 w 16"/>
                <a:gd name="T5" fmla="*/ 0 h 55"/>
                <a:gd name="T6" fmla="*/ 16 w 16"/>
                <a:gd name="T7" fmla="*/ 33 h 55"/>
                <a:gd name="T8" fmla="*/ 16 w 16"/>
                <a:gd name="T9" fmla="*/ 55 h 55"/>
                <a:gd name="T10" fmla="*/ 0 60000 65536"/>
                <a:gd name="T11" fmla="*/ 0 60000 65536"/>
                <a:gd name="T12" fmla="*/ 0 60000 65536"/>
                <a:gd name="T13" fmla="*/ 0 60000 65536"/>
                <a:gd name="T14" fmla="*/ 0 60000 65536"/>
                <a:gd name="T15" fmla="*/ 0 w 16"/>
                <a:gd name="T16" fmla="*/ 0 h 55"/>
                <a:gd name="T17" fmla="*/ 16 w 16"/>
                <a:gd name="T18" fmla="*/ 55 h 55"/>
              </a:gdLst>
              <a:ahLst/>
              <a:cxnLst>
                <a:cxn ang="T10">
                  <a:pos x="T0" y="T1"/>
                </a:cxn>
                <a:cxn ang="T11">
                  <a:pos x="T2" y="T3"/>
                </a:cxn>
                <a:cxn ang="T12">
                  <a:pos x="T4" y="T5"/>
                </a:cxn>
                <a:cxn ang="T13">
                  <a:pos x="T6" y="T7"/>
                </a:cxn>
                <a:cxn ang="T14">
                  <a:pos x="T8" y="T9"/>
                </a:cxn>
              </a:cxnLst>
              <a:rect l="T15" t="T16" r="T17" b="T18"/>
              <a:pathLst>
                <a:path w="16" h="55">
                  <a:moveTo>
                    <a:pt x="16" y="55"/>
                  </a:moveTo>
                  <a:lnTo>
                    <a:pt x="0" y="22"/>
                  </a:lnTo>
                  <a:lnTo>
                    <a:pt x="0" y="0"/>
                  </a:lnTo>
                  <a:lnTo>
                    <a:pt x="16" y="33"/>
                  </a:lnTo>
                  <a:lnTo>
                    <a:pt x="16" y="55"/>
                  </a:lnTo>
                  <a:close/>
                </a:path>
              </a:pathLst>
            </a:custGeom>
            <a:solidFill>
              <a:srgbClr val="668080"/>
            </a:solidFill>
            <a:ln w="9525">
              <a:solidFill>
                <a:srgbClr val="000000"/>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smtClean="0">
                <a:ln>
                  <a:noFill/>
                </a:ln>
                <a:solidFill>
                  <a:sysClr val="windowText" lastClr="000000"/>
                </a:solidFill>
                <a:effectLst/>
                <a:uLnTx/>
                <a:uFillTx/>
                <a:ea typeface="굴림" pitchFamily="50" charset="-127"/>
              </a:endParaRPr>
            </a:p>
          </p:txBody>
        </p:sp>
        <p:sp>
          <p:nvSpPr>
            <p:cNvPr id="283" name="Freeform 50"/>
            <p:cNvSpPr>
              <a:spLocks/>
            </p:cNvSpPr>
            <p:nvPr/>
          </p:nvSpPr>
          <p:spPr bwMode="auto">
            <a:xfrm>
              <a:off x="3014" y="1603"/>
              <a:ext cx="1041" cy="1091"/>
            </a:xfrm>
            <a:custGeom>
              <a:avLst/>
              <a:gdLst>
                <a:gd name="T0" fmla="*/ 0 w 1041"/>
                <a:gd name="T1" fmla="*/ 1091 h 1091"/>
                <a:gd name="T2" fmla="*/ 0 w 1041"/>
                <a:gd name="T3" fmla="*/ 1069 h 1091"/>
                <a:gd name="T4" fmla="*/ 347 w 1041"/>
                <a:gd name="T5" fmla="*/ 970 h 1091"/>
                <a:gd name="T6" fmla="*/ 694 w 1041"/>
                <a:gd name="T7" fmla="*/ 849 h 1091"/>
                <a:gd name="T8" fmla="*/ 1041 w 1041"/>
                <a:gd name="T9" fmla="*/ 0 h 1091"/>
                <a:gd name="T10" fmla="*/ 1030 w 1041"/>
                <a:gd name="T11" fmla="*/ 1036 h 1091"/>
                <a:gd name="T12" fmla="*/ 0 w 1041"/>
                <a:gd name="T13" fmla="*/ 1091 h 1091"/>
                <a:gd name="T14" fmla="*/ 0 60000 65536"/>
                <a:gd name="T15" fmla="*/ 0 60000 65536"/>
                <a:gd name="T16" fmla="*/ 0 60000 65536"/>
                <a:gd name="T17" fmla="*/ 0 60000 65536"/>
                <a:gd name="T18" fmla="*/ 0 60000 65536"/>
                <a:gd name="T19" fmla="*/ 0 60000 65536"/>
                <a:gd name="T20" fmla="*/ 0 60000 65536"/>
                <a:gd name="T21" fmla="*/ 0 w 1041"/>
                <a:gd name="T22" fmla="*/ 0 h 1091"/>
                <a:gd name="T23" fmla="*/ 1041 w 1041"/>
                <a:gd name="T24" fmla="*/ 1091 h 109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41" h="1091">
                  <a:moveTo>
                    <a:pt x="0" y="1091"/>
                  </a:moveTo>
                  <a:lnTo>
                    <a:pt x="0" y="1069"/>
                  </a:lnTo>
                  <a:lnTo>
                    <a:pt x="347" y="970"/>
                  </a:lnTo>
                  <a:lnTo>
                    <a:pt x="694" y="849"/>
                  </a:lnTo>
                  <a:lnTo>
                    <a:pt x="1041" y="0"/>
                  </a:lnTo>
                  <a:lnTo>
                    <a:pt x="1030" y="1036"/>
                  </a:lnTo>
                  <a:lnTo>
                    <a:pt x="0" y="1091"/>
                  </a:lnTo>
                  <a:close/>
                </a:path>
              </a:pathLst>
            </a:custGeom>
            <a:solidFill>
              <a:srgbClr val="CCFFFF"/>
            </a:solidFill>
            <a:ln w="9525">
              <a:solidFill>
                <a:srgbClr val="000000"/>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smtClean="0">
                <a:ln>
                  <a:noFill/>
                </a:ln>
                <a:solidFill>
                  <a:sysClr val="windowText" lastClr="000000"/>
                </a:solidFill>
                <a:effectLst/>
                <a:uLnTx/>
                <a:uFillTx/>
                <a:ea typeface="굴림" pitchFamily="50" charset="-127"/>
              </a:endParaRPr>
            </a:p>
          </p:txBody>
        </p:sp>
        <p:sp>
          <p:nvSpPr>
            <p:cNvPr id="284" name="Freeform 51"/>
            <p:cNvSpPr>
              <a:spLocks/>
            </p:cNvSpPr>
            <p:nvPr/>
          </p:nvSpPr>
          <p:spPr bwMode="auto">
            <a:xfrm>
              <a:off x="3752" y="2479"/>
              <a:ext cx="392" cy="221"/>
            </a:xfrm>
            <a:custGeom>
              <a:avLst/>
              <a:gdLst>
                <a:gd name="T0" fmla="*/ 34 w 392"/>
                <a:gd name="T1" fmla="*/ 221 h 221"/>
                <a:gd name="T2" fmla="*/ 0 w 392"/>
                <a:gd name="T3" fmla="*/ 188 h 221"/>
                <a:gd name="T4" fmla="*/ 353 w 392"/>
                <a:gd name="T5" fmla="*/ 0 h 221"/>
                <a:gd name="T6" fmla="*/ 392 w 392"/>
                <a:gd name="T7" fmla="*/ 33 h 221"/>
                <a:gd name="T8" fmla="*/ 34 w 392"/>
                <a:gd name="T9" fmla="*/ 221 h 221"/>
                <a:gd name="T10" fmla="*/ 0 60000 65536"/>
                <a:gd name="T11" fmla="*/ 0 60000 65536"/>
                <a:gd name="T12" fmla="*/ 0 60000 65536"/>
                <a:gd name="T13" fmla="*/ 0 60000 65536"/>
                <a:gd name="T14" fmla="*/ 0 60000 65536"/>
                <a:gd name="T15" fmla="*/ 0 w 392"/>
                <a:gd name="T16" fmla="*/ 0 h 221"/>
                <a:gd name="T17" fmla="*/ 392 w 392"/>
                <a:gd name="T18" fmla="*/ 221 h 221"/>
              </a:gdLst>
              <a:ahLst/>
              <a:cxnLst>
                <a:cxn ang="T10">
                  <a:pos x="T0" y="T1"/>
                </a:cxn>
                <a:cxn ang="T11">
                  <a:pos x="T2" y="T3"/>
                </a:cxn>
                <a:cxn ang="T12">
                  <a:pos x="T4" y="T5"/>
                </a:cxn>
                <a:cxn ang="T13">
                  <a:pos x="T6" y="T7"/>
                </a:cxn>
                <a:cxn ang="T14">
                  <a:pos x="T8" y="T9"/>
                </a:cxn>
              </a:cxnLst>
              <a:rect l="T15" t="T16" r="T17" b="T18"/>
              <a:pathLst>
                <a:path w="392" h="221">
                  <a:moveTo>
                    <a:pt x="34" y="221"/>
                  </a:moveTo>
                  <a:lnTo>
                    <a:pt x="0" y="188"/>
                  </a:lnTo>
                  <a:lnTo>
                    <a:pt x="353" y="0"/>
                  </a:lnTo>
                  <a:lnTo>
                    <a:pt x="392" y="33"/>
                  </a:lnTo>
                  <a:lnTo>
                    <a:pt x="34" y="221"/>
                  </a:lnTo>
                  <a:close/>
                </a:path>
              </a:pathLst>
            </a:custGeom>
            <a:solidFill>
              <a:srgbClr val="BFBF99"/>
            </a:solidFill>
            <a:ln w="9525">
              <a:solidFill>
                <a:srgbClr val="000000"/>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smtClean="0">
                <a:ln>
                  <a:noFill/>
                </a:ln>
                <a:solidFill>
                  <a:sysClr val="windowText" lastClr="000000"/>
                </a:solidFill>
                <a:effectLst/>
                <a:uLnTx/>
                <a:uFillTx/>
                <a:ea typeface="굴림" pitchFamily="50" charset="-127"/>
              </a:endParaRPr>
            </a:p>
          </p:txBody>
        </p:sp>
        <p:sp>
          <p:nvSpPr>
            <p:cNvPr id="285" name="Freeform 52"/>
            <p:cNvSpPr>
              <a:spLocks/>
            </p:cNvSpPr>
            <p:nvPr/>
          </p:nvSpPr>
          <p:spPr bwMode="auto">
            <a:xfrm>
              <a:off x="3400" y="2667"/>
              <a:ext cx="386" cy="71"/>
            </a:xfrm>
            <a:custGeom>
              <a:avLst/>
              <a:gdLst>
                <a:gd name="T0" fmla="*/ 27 w 386"/>
                <a:gd name="T1" fmla="*/ 71 h 71"/>
                <a:gd name="T2" fmla="*/ 0 w 386"/>
                <a:gd name="T3" fmla="*/ 38 h 71"/>
                <a:gd name="T4" fmla="*/ 352 w 386"/>
                <a:gd name="T5" fmla="*/ 0 h 71"/>
                <a:gd name="T6" fmla="*/ 386 w 386"/>
                <a:gd name="T7" fmla="*/ 33 h 71"/>
                <a:gd name="T8" fmla="*/ 27 w 386"/>
                <a:gd name="T9" fmla="*/ 71 h 71"/>
                <a:gd name="T10" fmla="*/ 0 60000 65536"/>
                <a:gd name="T11" fmla="*/ 0 60000 65536"/>
                <a:gd name="T12" fmla="*/ 0 60000 65536"/>
                <a:gd name="T13" fmla="*/ 0 60000 65536"/>
                <a:gd name="T14" fmla="*/ 0 60000 65536"/>
                <a:gd name="T15" fmla="*/ 0 w 386"/>
                <a:gd name="T16" fmla="*/ 0 h 71"/>
                <a:gd name="T17" fmla="*/ 386 w 386"/>
                <a:gd name="T18" fmla="*/ 71 h 71"/>
              </a:gdLst>
              <a:ahLst/>
              <a:cxnLst>
                <a:cxn ang="T10">
                  <a:pos x="T0" y="T1"/>
                </a:cxn>
                <a:cxn ang="T11">
                  <a:pos x="T2" y="T3"/>
                </a:cxn>
                <a:cxn ang="T12">
                  <a:pos x="T4" y="T5"/>
                </a:cxn>
                <a:cxn ang="T13">
                  <a:pos x="T6" y="T7"/>
                </a:cxn>
                <a:cxn ang="T14">
                  <a:pos x="T8" y="T9"/>
                </a:cxn>
              </a:cxnLst>
              <a:rect l="T15" t="T16" r="T17" b="T18"/>
              <a:pathLst>
                <a:path w="386" h="71">
                  <a:moveTo>
                    <a:pt x="27" y="71"/>
                  </a:moveTo>
                  <a:lnTo>
                    <a:pt x="0" y="38"/>
                  </a:lnTo>
                  <a:lnTo>
                    <a:pt x="352" y="0"/>
                  </a:lnTo>
                  <a:lnTo>
                    <a:pt x="386" y="33"/>
                  </a:lnTo>
                  <a:lnTo>
                    <a:pt x="27" y="71"/>
                  </a:lnTo>
                  <a:close/>
                </a:path>
              </a:pathLst>
            </a:custGeom>
            <a:solidFill>
              <a:srgbClr val="BFBF99"/>
            </a:solidFill>
            <a:ln w="9525">
              <a:solidFill>
                <a:srgbClr val="000000"/>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smtClean="0">
                <a:ln>
                  <a:noFill/>
                </a:ln>
                <a:solidFill>
                  <a:sysClr val="windowText" lastClr="000000"/>
                </a:solidFill>
                <a:effectLst/>
                <a:uLnTx/>
                <a:uFillTx/>
                <a:ea typeface="굴림" pitchFamily="50" charset="-127"/>
              </a:endParaRPr>
            </a:p>
          </p:txBody>
        </p:sp>
        <p:sp>
          <p:nvSpPr>
            <p:cNvPr id="286" name="Freeform 53"/>
            <p:cNvSpPr>
              <a:spLocks/>
            </p:cNvSpPr>
            <p:nvPr/>
          </p:nvSpPr>
          <p:spPr bwMode="auto">
            <a:xfrm>
              <a:off x="3036" y="2705"/>
              <a:ext cx="391" cy="77"/>
            </a:xfrm>
            <a:custGeom>
              <a:avLst/>
              <a:gdLst>
                <a:gd name="T0" fmla="*/ 22 w 391"/>
                <a:gd name="T1" fmla="*/ 77 h 77"/>
                <a:gd name="T2" fmla="*/ 0 w 391"/>
                <a:gd name="T3" fmla="*/ 39 h 77"/>
                <a:gd name="T4" fmla="*/ 364 w 391"/>
                <a:gd name="T5" fmla="*/ 0 h 77"/>
                <a:gd name="T6" fmla="*/ 391 w 391"/>
                <a:gd name="T7" fmla="*/ 33 h 77"/>
                <a:gd name="T8" fmla="*/ 22 w 391"/>
                <a:gd name="T9" fmla="*/ 77 h 77"/>
                <a:gd name="T10" fmla="*/ 0 60000 65536"/>
                <a:gd name="T11" fmla="*/ 0 60000 65536"/>
                <a:gd name="T12" fmla="*/ 0 60000 65536"/>
                <a:gd name="T13" fmla="*/ 0 60000 65536"/>
                <a:gd name="T14" fmla="*/ 0 60000 65536"/>
                <a:gd name="T15" fmla="*/ 0 w 391"/>
                <a:gd name="T16" fmla="*/ 0 h 77"/>
                <a:gd name="T17" fmla="*/ 391 w 391"/>
                <a:gd name="T18" fmla="*/ 77 h 77"/>
              </a:gdLst>
              <a:ahLst/>
              <a:cxnLst>
                <a:cxn ang="T10">
                  <a:pos x="T0" y="T1"/>
                </a:cxn>
                <a:cxn ang="T11">
                  <a:pos x="T2" y="T3"/>
                </a:cxn>
                <a:cxn ang="T12">
                  <a:pos x="T4" y="T5"/>
                </a:cxn>
                <a:cxn ang="T13">
                  <a:pos x="T6" y="T7"/>
                </a:cxn>
                <a:cxn ang="T14">
                  <a:pos x="T8" y="T9"/>
                </a:cxn>
              </a:cxnLst>
              <a:rect l="T15" t="T16" r="T17" b="T18"/>
              <a:pathLst>
                <a:path w="391" h="77">
                  <a:moveTo>
                    <a:pt x="22" y="77"/>
                  </a:moveTo>
                  <a:lnTo>
                    <a:pt x="0" y="39"/>
                  </a:lnTo>
                  <a:lnTo>
                    <a:pt x="364" y="0"/>
                  </a:lnTo>
                  <a:lnTo>
                    <a:pt x="391" y="33"/>
                  </a:lnTo>
                  <a:lnTo>
                    <a:pt x="22" y="77"/>
                  </a:lnTo>
                  <a:close/>
                </a:path>
              </a:pathLst>
            </a:custGeom>
            <a:solidFill>
              <a:srgbClr val="BFBF99"/>
            </a:solidFill>
            <a:ln w="9525">
              <a:solidFill>
                <a:srgbClr val="000000"/>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smtClean="0">
                <a:ln>
                  <a:noFill/>
                </a:ln>
                <a:solidFill>
                  <a:sysClr val="windowText" lastClr="000000"/>
                </a:solidFill>
                <a:effectLst/>
                <a:uLnTx/>
                <a:uFillTx/>
                <a:ea typeface="굴림" pitchFamily="50" charset="-127"/>
              </a:endParaRPr>
            </a:p>
          </p:txBody>
        </p:sp>
        <p:sp>
          <p:nvSpPr>
            <p:cNvPr id="287" name="Freeform 54"/>
            <p:cNvSpPr>
              <a:spLocks/>
            </p:cNvSpPr>
            <p:nvPr/>
          </p:nvSpPr>
          <p:spPr bwMode="auto">
            <a:xfrm>
              <a:off x="3036" y="2744"/>
              <a:ext cx="22" cy="38"/>
            </a:xfrm>
            <a:custGeom>
              <a:avLst/>
              <a:gdLst>
                <a:gd name="T0" fmla="*/ 22 w 22"/>
                <a:gd name="T1" fmla="*/ 38 h 38"/>
                <a:gd name="T2" fmla="*/ 0 w 22"/>
                <a:gd name="T3" fmla="*/ 0 h 38"/>
                <a:gd name="T4" fmla="*/ 0 w 22"/>
                <a:gd name="T5" fmla="*/ 0 h 38"/>
                <a:gd name="T6" fmla="*/ 22 w 22"/>
                <a:gd name="T7" fmla="*/ 38 h 38"/>
                <a:gd name="T8" fmla="*/ 22 w 22"/>
                <a:gd name="T9" fmla="*/ 38 h 38"/>
                <a:gd name="T10" fmla="*/ 0 60000 65536"/>
                <a:gd name="T11" fmla="*/ 0 60000 65536"/>
                <a:gd name="T12" fmla="*/ 0 60000 65536"/>
                <a:gd name="T13" fmla="*/ 0 60000 65536"/>
                <a:gd name="T14" fmla="*/ 0 60000 65536"/>
                <a:gd name="T15" fmla="*/ 0 w 22"/>
                <a:gd name="T16" fmla="*/ 0 h 38"/>
                <a:gd name="T17" fmla="*/ 22 w 22"/>
                <a:gd name="T18" fmla="*/ 38 h 38"/>
              </a:gdLst>
              <a:ahLst/>
              <a:cxnLst>
                <a:cxn ang="T10">
                  <a:pos x="T0" y="T1"/>
                </a:cxn>
                <a:cxn ang="T11">
                  <a:pos x="T2" y="T3"/>
                </a:cxn>
                <a:cxn ang="T12">
                  <a:pos x="T4" y="T5"/>
                </a:cxn>
                <a:cxn ang="T13">
                  <a:pos x="T6" y="T7"/>
                </a:cxn>
                <a:cxn ang="T14">
                  <a:pos x="T8" y="T9"/>
                </a:cxn>
              </a:cxnLst>
              <a:rect l="T15" t="T16" r="T17" b="T18"/>
              <a:pathLst>
                <a:path w="22" h="38">
                  <a:moveTo>
                    <a:pt x="22" y="38"/>
                  </a:moveTo>
                  <a:lnTo>
                    <a:pt x="0" y="0"/>
                  </a:lnTo>
                  <a:lnTo>
                    <a:pt x="22" y="38"/>
                  </a:lnTo>
                  <a:close/>
                </a:path>
              </a:pathLst>
            </a:custGeom>
            <a:solidFill>
              <a:srgbClr val="808066"/>
            </a:solidFill>
            <a:ln w="9525">
              <a:solidFill>
                <a:srgbClr val="000000"/>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smtClean="0">
                <a:ln>
                  <a:noFill/>
                </a:ln>
                <a:solidFill>
                  <a:sysClr val="windowText" lastClr="000000"/>
                </a:solidFill>
                <a:effectLst/>
                <a:uLnTx/>
                <a:uFillTx/>
                <a:ea typeface="굴림" pitchFamily="50" charset="-127"/>
              </a:endParaRPr>
            </a:p>
          </p:txBody>
        </p:sp>
        <p:sp>
          <p:nvSpPr>
            <p:cNvPr id="288" name="Freeform 55"/>
            <p:cNvSpPr>
              <a:spLocks/>
            </p:cNvSpPr>
            <p:nvPr/>
          </p:nvSpPr>
          <p:spPr bwMode="auto">
            <a:xfrm>
              <a:off x="3036" y="2744"/>
              <a:ext cx="22" cy="38"/>
            </a:xfrm>
            <a:custGeom>
              <a:avLst/>
              <a:gdLst>
                <a:gd name="T0" fmla="*/ 22 w 22"/>
                <a:gd name="T1" fmla="*/ 38 h 38"/>
                <a:gd name="T2" fmla="*/ 0 w 22"/>
                <a:gd name="T3" fmla="*/ 0 h 38"/>
                <a:gd name="T4" fmla="*/ 0 w 22"/>
                <a:gd name="T5" fmla="*/ 0 h 38"/>
                <a:gd name="T6" fmla="*/ 22 w 22"/>
                <a:gd name="T7" fmla="*/ 38 h 38"/>
                <a:gd name="T8" fmla="*/ 22 w 22"/>
                <a:gd name="T9" fmla="*/ 38 h 38"/>
                <a:gd name="T10" fmla="*/ 0 60000 65536"/>
                <a:gd name="T11" fmla="*/ 0 60000 65536"/>
                <a:gd name="T12" fmla="*/ 0 60000 65536"/>
                <a:gd name="T13" fmla="*/ 0 60000 65536"/>
                <a:gd name="T14" fmla="*/ 0 60000 65536"/>
                <a:gd name="T15" fmla="*/ 0 w 22"/>
                <a:gd name="T16" fmla="*/ 0 h 38"/>
                <a:gd name="T17" fmla="*/ 22 w 22"/>
                <a:gd name="T18" fmla="*/ 38 h 38"/>
              </a:gdLst>
              <a:ahLst/>
              <a:cxnLst>
                <a:cxn ang="T10">
                  <a:pos x="T0" y="T1"/>
                </a:cxn>
                <a:cxn ang="T11">
                  <a:pos x="T2" y="T3"/>
                </a:cxn>
                <a:cxn ang="T12">
                  <a:pos x="T4" y="T5"/>
                </a:cxn>
                <a:cxn ang="T13">
                  <a:pos x="T6" y="T7"/>
                </a:cxn>
                <a:cxn ang="T14">
                  <a:pos x="T8" y="T9"/>
                </a:cxn>
              </a:cxnLst>
              <a:rect l="T15" t="T16" r="T17" b="T18"/>
              <a:pathLst>
                <a:path w="22" h="38">
                  <a:moveTo>
                    <a:pt x="22" y="38"/>
                  </a:moveTo>
                  <a:lnTo>
                    <a:pt x="0" y="0"/>
                  </a:lnTo>
                  <a:lnTo>
                    <a:pt x="22" y="38"/>
                  </a:lnTo>
                  <a:close/>
                </a:path>
              </a:pathLst>
            </a:custGeom>
            <a:solidFill>
              <a:srgbClr val="808066"/>
            </a:solidFill>
            <a:ln w="9525">
              <a:solidFill>
                <a:srgbClr val="000000"/>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smtClean="0">
                <a:ln>
                  <a:noFill/>
                </a:ln>
                <a:solidFill>
                  <a:sysClr val="windowText" lastClr="000000"/>
                </a:solidFill>
                <a:effectLst/>
                <a:uLnTx/>
                <a:uFillTx/>
                <a:ea typeface="굴림" pitchFamily="50" charset="-127"/>
              </a:endParaRPr>
            </a:p>
          </p:txBody>
        </p:sp>
        <p:sp>
          <p:nvSpPr>
            <p:cNvPr id="289" name="Freeform 56"/>
            <p:cNvSpPr>
              <a:spLocks/>
            </p:cNvSpPr>
            <p:nvPr/>
          </p:nvSpPr>
          <p:spPr bwMode="auto">
            <a:xfrm>
              <a:off x="3058" y="2512"/>
              <a:ext cx="1086" cy="270"/>
            </a:xfrm>
            <a:custGeom>
              <a:avLst/>
              <a:gdLst>
                <a:gd name="T0" fmla="*/ 0 w 1086"/>
                <a:gd name="T1" fmla="*/ 270 h 270"/>
                <a:gd name="T2" fmla="*/ 0 w 1086"/>
                <a:gd name="T3" fmla="*/ 270 h 270"/>
                <a:gd name="T4" fmla="*/ 369 w 1086"/>
                <a:gd name="T5" fmla="*/ 226 h 270"/>
                <a:gd name="T6" fmla="*/ 728 w 1086"/>
                <a:gd name="T7" fmla="*/ 188 h 270"/>
                <a:gd name="T8" fmla="*/ 1086 w 1086"/>
                <a:gd name="T9" fmla="*/ 0 h 270"/>
                <a:gd name="T10" fmla="*/ 1086 w 1086"/>
                <a:gd name="T11" fmla="*/ 210 h 270"/>
                <a:gd name="T12" fmla="*/ 0 w 1086"/>
                <a:gd name="T13" fmla="*/ 270 h 270"/>
                <a:gd name="T14" fmla="*/ 0 60000 65536"/>
                <a:gd name="T15" fmla="*/ 0 60000 65536"/>
                <a:gd name="T16" fmla="*/ 0 60000 65536"/>
                <a:gd name="T17" fmla="*/ 0 60000 65536"/>
                <a:gd name="T18" fmla="*/ 0 60000 65536"/>
                <a:gd name="T19" fmla="*/ 0 60000 65536"/>
                <a:gd name="T20" fmla="*/ 0 60000 65536"/>
                <a:gd name="T21" fmla="*/ 0 w 1086"/>
                <a:gd name="T22" fmla="*/ 0 h 270"/>
                <a:gd name="T23" fmla="*/ 1086 w 1086"/>
                <a:gd name="T24" fmla="*/ 270 h 27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86" h="270">
                  <a:moveTo>
                    <a:pt x="0" y="270"/>
                  </a:moveTo>
                  <a:lnTo>
                    <a:pt x="0" y="270"/>
                  </a:lnTo>
                  <a:lnTo>
                    <a:pt x="369" y="226"/>
                  </a:lnTo>
                  <a:lnTo>
                    <a:pt x="728" y="188"/>
                  </a:lnTo>
                  <a:lnTo>
                    <a:pt x="1086" y="0"/>
                  </a:lnTo>
                  <a:lnTo>
                    <a:pt x="1086" y="210"/>
                  </a:lnTo>
                  <a:lnTo>
                    <a:pt x="0" y="270"/>
                  </a:lnTo>
                  <a:close/>
                </a:path>
              </a:pathLst>
            </a:custGeom>
            <a:solidFill>
              <a:srgbClr val="FFFFCC"/>
            </a:solidFill>
            <a:ln w="9525">
              <a:solidFill>
                <a:srgbClr val="000000"/>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smtClean="0">
                <a:ln>
                  <a:noFill/>
                </a:ln>
                <a:solidFill>
                  <a:sysClr val="windowText" lastClr="000000"/>
                </a:solidFill>
                <a:effectLst/>
                <a:uLnTx/>
                <a:uFillTx/>
                <a:ea typeface="굴림" pitchFamily="50" charset="-127"/>
              </a:endParaRPr>
            </a:p>
          </p:txBody>
        </p:sp>
        <p:sp>
          <p:nvSpPr>
            <p:cNvPr id="290" name="Freeform 57"/>
            <p:cNvSpPr>
              <a:spLocks/>
            </p:cNvSpPr>
            <p:nvPr/>
          </p:nvSpPr>
          <p:spPr bwMode="auto">
            <a:xfrm>
              <a:off x="3841" y="2672"/>
              <a:ext cx="413" cy="143"/>
            </a:xfrm>
            <a:custGeom>
              <a:avLst/>
              <a:gdLst>
                <a:gd name="T0" fmla="*/ 38 w 413"/>
                <a:gd name="T1" fmla="*/ 143 h 143"/>
                <a:gd name="T2" fmla="*/ 0 w 413"/>
                <a:gd name="T3" fmla="*/ 105 h 143"/>
                <a:gd name="T4" fmla="*/ 369 w 413"/>
                <a:gd name="T5" fmla="*/ 0 h 143"/>
                <a:gd name="T6" fmla="*/ 413 w 413"/>
                <a:gd name="T7" fmla="*/ 33 h 143"/>
                <a:gd name="T8" fmla="*/ 38 w 413"/>
                <a:gd name="T9" fmla="*/ 143 h 143"/>
                <a:gd name="T10" fmla="*/ 0 60000 65536"/>
                <a:gd name="T11" fmla="*/ 0 60000 65536"/>
                <a:gd name="T12" fmla="*/ 0 60000 65536"/>
                <a:gd name="T13" fmla="*/ 0 60000 65536"/>
                <a:gd name="T14" fmla="*/ 0 60000 65536"/>
                <a:gd name="T15" fmla="*/ 0 w 413"/>
                <a:gd name="T16" fmla="*/ 0 h 143"/>
                <a:gd name="T17" fmla="*/ 413 w 413"/>
                <a:gd name="T18" fmla="*/ 143 h 143"/>
              </a:gdLst>
              <a:ahLst/>
              <a:cxnLst>
                <a:cxn ang="T10">
                  <a:pos x="T0" y="T1"/>
                </a:cxn>
                <a:cxn ang="T11">
                  <a:pos x="T2" y="T3"/>
                </a:cxn>
                <a:cxn ang="T12">
                  <a:pos x="T4" y="T5"/>
                </a:cxn>
                <a:cxn ang="T13">
                  <a:pos x="T6" y="T7"/>
                </a:cxn>
                <a:cxn ang="T14">
                  <a:pos x="T8" y="T9"/>
                </a:cxn>
              </a:cxnLst>
              <a:rect l="T15" t="T16" r="T17" b="T18"/>
              <a:pathLst>
                <a:path w="413" h="143">
                  <a:moveTo>
                    <a:pt x="38" y="143"/>
                  </a:moveTo>
                  <a:lnTo>
                    <a:pt x="0" y="105"/>
                  </a:lnTo>
                  <a:lnTo>
                    <a:pt x="369" y="0"/>
                  </a:lnTo>
                  <a:lnTo>
                    <a:pt x="413" y="33"/>
                  </a:lnTo>
                  <a:lnTo>
                    <a:pt x="38" y="143"/>
                  </a:lnTo>
                  <a:close/>
                </a:path>
              </a:pathLst>
            </a:custGeom>
            <a:solidFill>
              <a:srgbClr val="73264D"/>
            </a:solidFill>
            <a:ln w="9525">
              <a:solidFill>
                <a:srgbClr val="000000"/>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smtClean="0">
                <a:ln>
                  <a:noFill/>
                </a:ln>
                <a:solidFill>
                  <a:sysClr val="windowText" lastClr="000000"/>
                </a:solidFill>
                <a:effectLst/>
                <a:uLnTx/>
                <a:uFillTx/>
                <a:ea typeface="굴림" pitchFamily="50" charset="-127"/>
              </a:endParaRPr>
            </a:p>
          </p:txBody>
        </p:sp>
        <p:sp>
          <p:nvSpPr>
            <p:cNvPr id="291" name="Freeform 58"/>
            <p:cNvSpPr>
              <a:spLocks/>
            </p:cNvSpPr>
            <p:nvPr/>
          </p:nvSpPr>
          <p:spPr bwMode="auto">
            <a:xfrm>
              <a:off x="3466" y="2777"/>
              <a:ext cx="413" cy="82"/>
            </a:xfrm>
            <a:custGeom>
              <a:avLst/>
              <a:gdLst>
                <a:gd name="T0" fmla="*/ 28 w 413"/>
                <a:gd name="T1" fmla="*/ 82 h 82"/>
                <a:gd name="T2" fmla="*/ 0 w 413"/>
                <a:gd name="T3" fmla="*/ 44 h 82"/>
                <a:gd name="T4" fmla="*/ 375 w 413"/>
                <a:gd name="T5" fmla="*/ 0 h 82"/>
                <a:gd name="T6" fmla="*/ 413 w 413"/>
                <a:gd name="T7" fmla="*/ 38 h 82"/>
                <a:gd name="T8" fmla="*/ 28 w 413"/>
                <a:gd name="T9" fmla="*/ 82 h 82"/>
                <a:gd name="T10" fmla="*/ 0 60000 65536"/>
                <a:gd name="T11" fmla="*/ 0 60000 65536"/>
                <a:gd name="T12" fmla="*/ 0 60000 65536"/>
                <a:gd name="T13" fmla="*/ 0 60000 65536"/>
                <a:gd name="T14" fmla="*/ 0 60000 65536"/>
                <a:gd name="T15" fmla="*/ 0 w 413"/>
                <a:gd name="T16" fmla="*/ 0 h 82"/>
                <a:gd name="T17" fmla="*/ 413 w 413"/>
                <a:gd name="T18" fmla="*/ 82 h 82"/>
              </a:gdLst>
              <a:ahLst/>
              <a:cxnLst>
                <a:cxn ang="T10">
                  <a:pos x="T0" y="T1"/>
                </a:cxn>
                <a:cxn ang="T11">
                  <a:pos x="T2" y="T3"/>
                </a:cxn>
                <a:cxn ang="T12">
                  <a:pos x="T4" y="T5"/>
                </a:cxn>
                <a:cxn ang="T13">
                  <a:pos x="T6" y="T7"/>
                </a:cxn>
                <a:cxn ang="T14">
                  <a:pos x="T8" y="T9"/>
                </a:cxn>
              </a:cxnLst>
              <a:rect l="T15" t="T16" r="T17" b="T18"/>
              <a:pathLst>
                <a:path w="413" h="82">
                  <a:moveTo>
                    <a:pt x="28" y="82"/>
                  </a:moveTo>
                  <a:lnTo>
                    <a:pt x="0" y="44"/>
                  </a:lnTo>
                  <a:lnTo>
                    <a:pt x="375" y="0"/>
                  </a:lnTo>
                  <a:lnTo>
                    <a:pt x="413" y="38"/>
                  </a:lnTo>
                  <a:lnTo>
                    <a:pt x="28" y="82"/>
                  </a:lnTo>
                  <a:close/>
                </a:path>
              </a:pathLst>
            </a:custGeom>
            <a:solidFill>
              <a:srgbClr val="73264D"/>
            </a:solidFill>
            <a:ln w="9525">
              <a:solidFill>
                <a:srgbClr val="000000"/>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smtClean="0">
                <a:ln>
                  <a:noFill/>
                </a:ln>
                <a:solidFill>
                  <a:sysClr val="windowText" lastClr="000000"/>
                </a:solidFill>
                <a:effectLst/>
                <a:uLnTx/>
                <a:uFillTx/>
                <a:ea typeface="굴림" pitchFamily="50" charset="-127"/>
              </a:endParaRPr>
            </a:p>
          </p:txBody>
        </p:sp>
        <p:sp>
          <p:nvSpPr>
            <p:cNvPr id="292" name="Freeform 59"/>
            <p:cNvSpPr>
              <a:spLocks/>
            </p:cNvSpPr>
            <p:nvPr/>
          </p:nvSpPr>
          <p:spPr bwMode="auto">
            <a:xfrm>
              <a:off x="3086" y="2821"/>
              <a:ext cx="408" cy="66"/>
            </a:xfrm>
            <a:custGeom>
              <a:avLst/>
              <a:gdLst>
                <a:gd name="T0" fmla="*/ 16 w 408"/>
                <a:gd name="T1" fmla="*/ 66 h 66"/>
                <a:gd name="T2" fmla="*/ 0 w 408"/>
                <a:gd name="T3" fmla="*/ 22 h 66"/>
                <a:gd name="T4" fmla="*/ 380 w 408"/>
                <a:gd name="T5" fmla="*/ 0 h 66"/>
                <a:gd name="T6" fmla="*/ 408 w 408"/>
                <a:gd name="T7" fmla="*/ 38 h 66"/>
                <a:gd name="T8" fmla="*/ 16 w 408"/>
                <a:gd name="T9" fmla="*/ 66 h 66"/>
                <a:gd name="T10" fmla="*/ 0 60000 65536"/>
                <a:gd name="T11" fmla="*/ 0 60000 65536"/>
                <a:gd name="T12" fmla="*/ 0 60000 65536"/>
                <a:gd name="T13" fmla="*/ 0 60000 65536"/>
                <a:gd name="T14" fmla="*/ 0 60000 65536"/>
                <a:gd name="T15" fmla="*/ 0 w 408"/>
                <a:gd name="T16" fmla="*/ 0 h 66"/>
                <a:gd name="T17" fmla="*/ 408 w 408"/>
                <a:gd name="T18" fmla="*/ 66 h 66"/>
              </a:gdLst>
              <a:ahLst/>
              <a:cxnLst>
                <a:cxn ang="T10">
                  <a:pos x="T0" y="T1"/>
                </a:cxn>
                <a:cxn ang="T11">
                  <a:pos x="T2" y="T3"/>
                </a:cxn>
                <a:cxn ang="T12">
                  <a:pos x="T4" y="T5"/>
                </a:cxn>
                <a:cxn ang="T13">
                  <a:pos x="T6" y="T7"/>
                </a:cxn>
                <a:cxn ang="T14">
                  <a:pos x="T8" y="T9"/>
                </a:cxn>
              </a:cxnLst>
              <a:rect l="T15" t="T16" r="T17" b="T18"/>
              <a:pathLst>
                <a:path w="408" h="66">
                  <a:moveTo>
                    <a:pt x="16" y="66"/>
                  </a:moveTo>
                  <a:lnTo>
                    <a:pt x="0" y="22"/>
                  </a:lnTo>
                  <a:lnTo>
                    <a:pt x="380" y="0"/>
                  </a:lnTo>
                  <a:lnTo>
                    <a:pt x="408" y="38"/>
                  </a:lnTo>
                  <a:lnTo>
                    <a:pt x="16" y="66"/>
                  </a:lnTo>
                  <a:close/>
                </a:path>
              </a:pathLst>
            </a:custGeom>
            <a:solidFill>
              <a:srgbClr val="73264D"/>
            </a:solidFill>
            <a:ln w="9525">
              <a:solidFill>
                <a:srgbClr val="000000"/>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smtClean="0">
                <a:ln>
                  <a:noFill/>
                </a:ln>
                <a:solidFill>
                  <a:sysClr val="windowText" lastClr="000000"/>
                </a:solidFill>
                <a:effectLst/>
                <a:uLnTx/>
                <a:uFillTx/>
                <a:ea typeface="굴림" pitchFamily="50" charset="-127"/>
              </a:endParaRPr>
            </a:p>
          </p:txBody>
        </p:sp>
        <p:sp>
          <p:nvSpPr>
            <p:cNvPr id="293" name="Freeform 60"/>
            <p:cNvSpPr>
              <a:spLocks/>
            </p:cNvSpPr>
            <p:nvPr/>
          </p:nvSpPr>
          <p:spPr bwMode="auto">
            <a:xfrm>
              <a:off x="3086" y="2843"/>
              <a:ext cx="16" cy="44"/>
            </a:xfrm>
            <a:custGeom>
              <a:avLst/>
              <a:gdLst>
                <a:gd name="T0" fmla="*/ 16 w 16"/>
                <a:gd name="T1" fmla="*/ 44 h 44"/>
                <a:gd name="T2" fmla="*/ 0 w 16"/>
                <a:gd name="T3" fmla="*/ 0 h 44"/>
                <a:gd name="T4" fmla="*/ 0 w 16"/>
                <a:gd name="T5" fmla="*/ 0 h 44"/>
                <a:gd name="T6" fmla="*/ 16 w 16"/>
                <a:gd name="T7" fmla="*/ 44 h 44"/>
                <a:gd name="T8" fmla="*/ 16 w 16"/>
                <a:gd name="T9" fmla="*/ 44 h 44"/>
                <a:gd name="T10" fmla="*/ 0 60000 65536"/>
                <a:gd name="T11" fmla="*/ 0 60000 65536"/>
                <a:gd name="T12" fmla="*/ 0 60000 65536"/>
                <a:gd name="T13" fmla="*/ 0 60000 65536"/>
                <a:gd name="T14" fmla="*/ 0 60000 65536"/>
                <a:gd name="T15" fmla="*/ 0 w 16"/>
                <a:gd name="T16" fmla="*/ 0 h 44"/>
                <a:gd name="T17" fmla="*/ 16 w 16"/>
                <a:gd name="T18" fmla="*/ 44 h 44"/>
              </a:gdLst>
              <a:ahLst/>
              <a:cxnLst>
                <a:cxn ang="T10">
                  <a:pos x="T0" y="T1"/>
                </a:cxn>
                <a:cxn ang="T11">
                  <a:pos x="T2" y="T3"/>
                </a:cxn>
                <a:cxn ang="T12">
                  <a:pos x="T4" y="T5"/>
                </a:cxn>
                <a:cxn ang="T13">
                  <a:pos x="T6" y="T7"/>
                </a:cxn>
                <a:cxn ang="T14">
                  <a:pos x="T8" y="T9"/>
                </a:cxn>
              </a:cxnLst>
              <a:rect l="T15" t="T16" r="T17" b="T18"/>
              <a:pathLst>
                <a:path w="16" h="44">
                  <a:moveTo>
                    <a:pt x="16" y="44"/>
                  </a:moveTo>
                  <a:lnTo>
                    <a:pt x="0" y="0"/>
                  </a:lnTo>
                  <a:lnTo>
                    <a:pt x="16" y="44"/>
                  </a:lnTo>
                  <a:close/>
                </a:path>
              </a:pathLst>
            </a:custGeom>
            <a:solidFill>
              <a:srgbClr val="4D1A33"/>
            </a:solidFill>
            <a:ln w="9525">
              <a:solidFill>
                <a:srgbClr val="000000"/>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smtClean="0">
                <a:ln>
                  <a:noFill/>
                </a:ln>
                <a:solidFill>
                  <a:sysClr val="windowText" lastClr="000000"/>
                </a:solidFill>
                <a:effectLst/>
                <a:uLnTx/>
                <a:uFillTx/>
                <a:ea typeface="굴림" pitchFamily="50" charset="-127"/>
              </a:endParaRPr>
            </a:p>
          </p:txBody>
        </p:sp>
        <p:sp>
          <p:nvSpPr>
            <p:cNvPr id="294" name="Freeform 61"/>
            <p:cNvSpPr>
              <a:spLocks/>
            </p:cNvSpPr>
            <p:nvPr/>
          </p:nvSpPr>
          <p:spPr bwMode="auto">
            <a:xfrm>
              <a:off x="3086" y="2843"/>
              <a:ext cx="16" cy="44"/>
            </a:xfrm>
            <a:custGeom>
              <a:avLst/>
              <a:gdLst>
                <a:gd name="T0" fmla="*/ 16 w 16"/>
                <a:gd name="T1" fmla="*/ 44 h 44"/>
                <a:gd name="T2" fmla="*/ 0 w 16"/>
                <a:gd name="T3" fmla="*/ 0 h 44"/>
                <a:gd name="T4" fmla="*/ 0 w 16"/>
                <a:gd name="T5" fmla="*/ 0 h 44"/>
                <a:gd name="T6" fmla="*/ 16 w 16"/>
                <a:gd name="T7" fmla="*/ 44 h 44"/>
                <a:gd name="T8" fmla="*/ 16 w 16"/>
                <a:gd name="T9" fmla="*/ 44 h 44"/>
                <a:gd name="T10" fmla="*/ 0 60000 65536"/>
                <a:gd name="T11" fmla="*/ 0 60000 65536"/>
                <a:gd name="T12" fmla="*/ 0 60000 65536"/>
                <a:gd name="T13" fmla="*/ 0 60000 65536"/>
                <a:gd name="T14" fmla="*/ 0 60000 65536"/>
                <a:gd name="T15" fmla="*/ 0 w 16"/>
                <a:gd name="T16" fmla="*/ 0 h 44"/>
                <a:gd name="T17" fmla="*/ 16 w 16"/>
                <a:gd name="T18" fmla="*/ 44 h 44"/>
              </a:gdLst>
              <a:ahLst/>
              <a:cxnLst>
                <a:cxn ang="T10">
                  <a:pos x="T0" y="T1"/>
                </a:cxn>
                <a:cxn ang="T11">
                  <a:pos x="T2" y="T3"/>
                </a:cxn>
                <a:cxn ang="T12">
                  <a:pos x="T4" y="T5"/>
                </a:cxn>
                <a:cxn ang="T13">
                  <a:pos x="T6" y="T7"/>
                </a:cxn>
                <a:cxn ang="T14">
                  <a:pos x="T8" y="T9"/>
                </a:cxn>
              </a:cxnLst>
              <a:rect l="T15" t="T16" r="T17" b="T18"/>
              <a:pathLst>
                <a:path w="16" h="44">
                  <a:moveTo>
                    <a:pt x="16" y="44"/>
                  </a:moveTo>
                  <a:lnTo>
                    <a:pt x="0" y="0"/>
                  </a:lnTo>
                  <a:lnTo>
                    <a:pt x="16" y="44"/>
                  </a:lnTo>
                  <a:close/>
                </a:path>
              </a:pathLst>
            </a:custGeom>
            <a:solidFill>
              <a:srgbClr val="4D1A33"/>
            </a:solidFill>
            <a:ln w="9525">
              <a:solidFill>
                <a:srgbClr val="000000"/>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smtClean="0">
                <a:ln>
                  <a:noFill/>
                </a:ln>
                <a:solidFill>
                  <a:sysClr val="windowText" lastClr="000000"/>
                </a:solidFill>
                <a:effectLst/>
                <a:uLnTx/>
                <a:uFillTx/>
                <a:ea typeface="굴림" pitchFamily="50" charset="-127"/>
              </a:endParaRPr>
            </a:p>
          </p:txBody>
        </p:sp>
        <p:sp>
          <p:nvSpPr>
            <p:cNvPr id="295" name="Freeform 62"/>
            <p:cNvSpPr>
              <a:spLocks/>
            </p:cNvSpPr>
            <p:nvPr/>
          </p:nvSpPr>
          <p:spPr bwMode="auto">
            <a:xfrm>
              <a:off x="3102" y="2705"/>
              <a:ext cx="1152" cy="182"/>
            </a:xfrm>
            <a:custGeom>
              <a:avLst/>
              <a:gdLst>
                <a:gd name="T0" fmla="*/ 0 w 1152"/>
                <a:gd name="T1" fmla="*/ 182 h 182"/>
                <a:gd name="T2" fmla="*/ 0 w 1152"/>
                <a:gd name="T3" fmla="*/ 182 h 182"/>
                <a:gd name="T4" fmla="*/ 392 w 1152"/>
                <a:gd name="T5" fmla="*/ 154 h 182"/>
                <a:gd name="T6" fmla="*/ 777 w 1152"/>
                <a:gd name="T7" fmla="*/ 110 h 182"/>
                <a:gd name="T8" fmla="*/ 1152 w 1152"/>
                <a:gd name="T9" fmla="*/ 0 h 182"/>
                <a:gd name="T10" fmla="*/ 1146 w 1152"/>
                <a:gd name="T11" fmla="*/ 116 h 182"/>
                <a:gd name="T12" fmla="*/ 0 w 1152"/>
                <a:gd name="T13" fmla="*/ 182 h 182"/>
                <a:gd name="T14" fmla="*/ 0 60000 65536"/>
                <a:gd name="T15" fmla="*/ 0 60000 65536"/>
                <a:gd name="T16" fmla="*/ 0 60000 65536"/>
                <a:gd name="T17" fmla="*/ 0 60000 65536"/>
                <a:gd name="T18" fmla="*/ 0 60000 65536"/>
                <a:gd name="T19" fmla="*/ 0 60000 65536"/>
                <a:gd name="T20" fmla="*/ 0 60000 65536"/>
                <a:gd name="T21" fmla="*/ 0 w 1152"/>
                <a:gd name="T22" fmla="*/ 0 h 182"/>
                <a:gd name="T23" fmla="*/ 1152 w 1152"/>
                <a:gd name="T24" fmla="*/ 182 h 18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152" h="182">
                  <a:moveTo>
                    <a:pt x="0" y="182"/>
                  </a:moveTo>
                  <a:lnTo>
                    <a:pt x="0" y="182"/>
                  </a:lnTo>
                  <a:lnTo>
                    <a:pt x="392" y="154"/>
                  </a:lnTo>
                  <a:lnTo>
                    <a:pt x="777" y="110"/>
                  </a:lnTo>
                  <a:lnTo>
                    <a:pt x="1152" y="0"/>
                  </a:lnTo>
                  <a:lnTo>
                    <a:pt x="1146" y="116"/>
                  </a:lnTo>
                  <a:lnTo>
                    <a:pt x="0" y="182"/>
                  </a:lnTo>
                  <a:close/>
                </a:path>
              </a:pathLst>
            </a:custGeom>
            <a:solidFill>
              <a:srgbClr val="993366"/>
            </a:solidFill>
            <a:ln w="9525">
              <a:solidFill>
                <a:srgbClr val="000000"/>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smtClean="0">
                <a:ln>
                  <a:noFill/>
                </a:ln>
                <a:solidFill>
                  <a:sysClr val="windowText" lastClr="000000"/>
                </a:solidFill>
                <a:effectLst/>
                <a:uLnTx/>
                <a:uFillTx/>
                <a:ea typeface="굴림" pitchFamily="50" charset="-127"/>
              </a:endParaRPr>
            </a:p>
          </p:txBody>
        </p:sp>
        <p:sp>
          <p:nvSpPr>
            <p:cNvPr id="296" name="Freeform 63"/>
            <p:cNvSpPr>
              <a:spLocks/>
            </p:cNvSpPr>
            <p:nvPr/>
          </p:nvSpPr>
          <p:spPr bwMode="auto">
            <a:xfrm>
              <a:off x="3940" y="2859"/>
              <a:ext cx="435" cy="89"/>
            </a:xfrm>
            <a:custGeom>
              <a:avLst/>
              <a:gdLst>
                <a:gd name="T0" fmla="*/ 38 w 435"/>
                <a:gd name="T1" fmla="*/ 89 h 89"/>
                <a:gd name="T2" fmla="*/ 0 w 435"/>
                <a:gd name="T3" fmla="*/ 45 h 89"/>
                <a:gd name="T4" fmla="*/ 385 w 435"/>
                <a:gd name="T5" fmla="*/ 0 h 89"/>
                <a:gd name="T6" fmla="*/ 435 w 435"/>
                <a:gd name="T7" fmla="*/ 45 h 89"/>
                <a:gd name="T8" fmla="*/ 38 w 435"/>
                <a:gd name="T9" fmla="*/ 89 h 89"/>
                <a:gd name="T10" fmla="*/ 0 60000 65536"/>
                <a:gd name="T11" fmla="*/ 0 60000 65536"/>
                <a:gd name="T12" fmla="*/ 0 60000 65536"/>
                <a:gd name="T13" fmla="*/ 0 60000 65536"/>
                <a:gd name="T14" fmla="*/ 0 60000 65536"/>
                <a:gd name="T15" fmla="*/ 0 w 435"/>
                <a:gd name="T16" fmla="*/ 0 h 89"/>
                <a:gd name="T17" fmla="*/ 435 w 435"/>
                <a:gd name="T18" fmla="*/ 89 h 89"/>
              </a:gdLst>
              <a:ahLst/>
              <a:cxnLst>
                <a:cxn ang="T10">
                  <a:pos x="T0" y="T1"/>
                </a:cxn>
                <a:cxn ang="T11">
                  <a:pos x="T2" y="T3"/>
                </a:cxn>
                <a:cxn ang="T12">
                  <a:pos x="T4" y="T5"/>
                </a:cxn>
                <a:cxn ang="T13">
                  <a:pos x="T6" y="T7"/>
                </a:cxn>
                <a:cxn ang="T14">
                  <a:pos x="T8" y="T9"/>
                </a:cxn>
              </a:cxnLst>
              <a:rect l="T15" t="T16" r="T17" b="T18"/>
              <a:pathLst>
                <a:path w="435" h="89">
                  <a:moveTo>
                    <a:pt x="38" y="89"/>
                  </a:moveTo>
                  <a:lnTo>
                    <a:pt x="0" y="45"/>
                  </a:lnTo>
                  <a:lnTo>
                    <a:pt x="385" y="0"/>
                  </a:lnTo>
                  <a:lnTo>
                    <a:pt x="435" y="45"/>
                  </a:lnTo>
                  <a:lnTo>
                    <a:pt x="38" y="89"/>
                  </a:lnTo>
                  <a:close/>
                </a:path>
              </a:pathLst>
            </a:custGeom>
            <a:solidFill>
              <a:srgbClr val="7373BF"/>
            </a:solidFill>
            <a:ln w="9525">
              <a:solidFill>
                <a:srgbClr val="000000"/>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smtClean="0">
                <a:ln>
                  <a:noFill/>
                </a:ln>
                <a:solidFill>
                  <a:sysClr val="windowText" lastClr="000000"/>
                </a:solidFill>
                <a:effectLst/>
                <a:uLnTx/>
                <a:uFillTx/>
                <a:ea typeface="굴림" pitchFamily="50" charset="-127"/>
              </a:endParaRPr>
            </a:p>
          </p:txBody>
        </p:sp>
        <p:sp>
          <p:nvSpPr>
            <p:cNvPr id="297" name="Freeform 64"/>
            <p:cNvSpPr>
              <a:spLocks/>
            </p:cNvSpPr>
            <p:nvPr/>
          </p:nvSpPr>
          <p:spPr bwMode="auto">
            <a:xfrm>
              <a:off x="3543" y="2904"/>
              <a:ext cx="435" cy="71"/>
            </a:xfrm>
            <a:custGeom>
              <a:avLst/>
              <a:gdLst>
                <a:gd name="T0" fmla="*/ 33 w 435"/>
                <a:gd name="T1" fmla="*/ 71 h 71"/>
                <a:gd name="T2" fmla="*/ 0 w 435"/>
                <a:gd name="T3" fmla="*/ 22 h 71"/>
                <a:gd name="T4" fmla="*/ 397 w 435"/>
                <a:gd name="T5" fmla="*/ 0 h 71"/>
                <a:gd name="T6" fmla="*/ 435 w 435"/>
                <a:gd name="T7" fmla="*/ 44 h 71"/>
                <a:gd name="T8" fmla="*/ 33 w 435"/>
                <a:gd name="T9" fmla="*/ 71 h 71"/>
                <a:gd name="T10" fmla="*/ 0 60000 65536"/>
                <a:gd name="T11" fmla="*/ 0 60000 65536"/>
                <a:gd name="T12" fmla="*/ 0 60000 65536"/>
                <a:gd name="T13" fmla="*/ 0 60000 65536"/>
                <a:gd name="T14" fmla="*/ 0 60000 65536"/>
                <a:gd name="T15" fmla="*/ 0 w 435"/>
                <a:gd name="T16" fmla="*/ 0 h 71"/>
                <a:gd name="T17" fmla="*/ 435 w 435"/>
                <a:gd name="T18" fmla="*/ 71 h 71"/>
              </a:gdLst>
              <a:ahLst/>
              <a:cxnLst>
                <a:cxn ang="T10">
                  <a:pos x="T0" y="T1"/>
                </a:cxn>
                <a:cxn ang="T11">
                  <a:pos x="T2" y="T3"/>
                </a:cxn>
                <a:cxn ang="T12">
                  <a:pos x="T4" y="T5"/>
                </a:cxn>
                <a:cxn ang="T13">
                  <a:pos x="T6" y="T7"/>
                </a:cxn>
                <a:cxn ang="T14">
                  <a:pos x="T8" y="T9"/>
                </a:cxn>
              </a:cxnLst>
              <a:rect l="T15" t="T16" r="T17" b="T18"/>
              <a:pathLst>
                <a:path w="435" h="71">
                  <a:moveTo>
                    <a:pt x="33" y="71"/>
                  </a:moveTo>
                  <a:lnTo>
                    <a:pt x="0" y="22"/>
                  </a:lnTo>
                  <a:lnTo>
                    <a:pt x="397" y="0"/>
                  </a:lnTo>
                  <a:lnTo>
                    <a:pt x="435" y="44"/>
                  </a:lnTo>
                  <a:lnTo>
                    <a:pt x="33" y="71"/>
                  </a:lnTo>
                  <a:close/>
                </a:path>
              </a:pathLst>
            </a:custGeom>
            <a:solidFill>
              <a:srgbClr val="7373BF"/>
            </a:solidFill>
            <a:ln w="9525">
              <a:solidFill>
                <a:srgbClr val="000000"/>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smtClean="0">
                <a:ln>
                  <a:noFill/>
                </a:ln>
                <a:solidFill>
                  <a:sysClr val="windowText" lastClr="000000"/>
                </a:solidFill>
                <a:effectLst/>
                <a:uLnTx/>
                <a:uFillTx/>
                <a:ea typeface="굴림" pitchFamily="50" charset="-127"/>
              </a:endParaRPr>
            </a:p>
          </p:txBody>
        </p:sp>
        <p:sp>
          <p:nvSpPr>
            <p:cNvPr id="298" name="Freeform 65"/>
            <p:cNvSpPr>
              <a:spLocks/>
            </p:cNvSpPr>
            <p:nvPr/>
          </p:nvSpPr>
          <p:spPr bwMode="auto">
            <a:xfrm>
              <a:off x="3135" y="2926"/>
              <a:ext cx="441" cy="71"/>
            </a:xfrm>
            <a:custGeom>
              <a:avLst/>
              <a:gdLst>
                <a:gd name="T0" fmla="*/ 22 w 441"/>
                <a:gd name="T1" fmla="*/ 71 h 71"/>
                <a:gd name="T2" fmla="*/ 0 w 441"/>
                <a:gd name="T3" fmla="*/ 27 h 71"/>
                <a:gd name="T4" fmla="*/ 408 w 441"/>
                <a:gd name="T5" fmla="*/ 0 h 71"/>
                <a:gd name="T6" fmla="*/ 441 w 441"/>
                <a:gd name="T7" fmla="*/ 49 h 71"/>
                <a:gd name="T8" fmla="*/ 22 w 441"/>
                <a:gd name="T9" fmla="*/ 71 h 71"/>
                <a:gd name="T10" fmla="*/ 0 60000 65536"/>
                <a:gd name="T11" fmla="*/ 0 60000 65536"/>
                <a:gd name="T12" fmla="*/ 0 60000 65536"/>
                <a:gd name="T13" fmla="*/ 0 60000 65536"/>
                <a:gd name="T14" fmla="*/ 0 60000 65536"/>
                <a:gd name="T15" fmla="*/ 0 w 441"/>
                <a:gd name="T16" fmla="*/ 0 h 71"/>
                <a:gd name="T17" fmla="*/ 441 w 441"/>
                <a:gd name="T18" fmla="*/ 71 h 71"/>
              </a:gdLst>
              <a:ahLst/>
              <a:cxnLst>
                <a:cxn ang="T10">
                  <a:pos x="T0" y="T1"/>
                </a:cxn>
                <a:cxn ang="T11">
                  <a:pos x="T2" y="T3"/>
                </a:cxn>
                <a:cxn ang="T12">
                  <a:pos x="T4" y="T5"/>
                </a:cxn>
                <a:cxn ang="T13">
                  <a:pos x="T6" y="T7"/>
                </a:cxn>
                <a:cxn ang="T14">
                  <a:pos x="T8" y="T9"/>
                </a:cxn>
              </a:cxnLst>
              <a:rect l="T15" t="T16" r="T17" b="T18"/>
              <a:pathLst>
                <a:path w="441" h="71">
                  <a:moveTo>
                    <a:pt x="22" y="71"/>
                  </a:moveTo>
                  <a:lnTo>
                    <a:pt x="0" y="27"/>
                  </a:lnTo>
                  <a:lnTo>
                    <a:pt x="408" y="0"/>
                  </a:lnTo>
                  <a:lnTo>
                    <a:pt x="441" y="49"/>
                  </a:lnTo>
                  <a:lnTo>
                    <a:pt x="22" y="71"/>
                  </a:lnTo>
                  <a:close/>
                </a:path>
              </a:pathLst>
            </a:custGeom>
            <a:solidFill>
              <a:srgbClr val="7373BF"/>
            </a:solidFill>
            <a:ln w="9525">
              <a:solidFill>
                <a:srgbClr val="000000"/>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smtClean="0">
                <a:ln>
                  <a:noFill/>
                </a:ln>
                <a:solidFill>
                  <a:sysClr val="windowText" lastClr="000000"/>
                </a:solidFill>
                <a:effectLst/>
                <a:uLnTx/>
                <a:uFillTx/>
                <a:ea typeface="굴림" pitchFamily="50" charset="-127"/>
              </a:endParaRPr>
            </a:p>
          </p:txBody>
        </p:sp>
        <p:sp>
          <p:nvSpPr>
            <p:cNvPr id="299" name="Freeform 66"/>
            <p:cNvSpPr>
              <a:spLocks/>
            </p:cNvSpPr>
            <p:nvPr/>
          </p:nvSpPr>
          <p:spPr bwMode="auto">
            <a:xfrm>
              <a:off x="3135" y="2953"/>
              <a:ext cx="22" cy="44"/>
            </a:xfrm>
            <a:custGeom>
              <a:avLst/>
              <a:gdLst>
                <a:gd name="T0" fmla="*/ 22 w 22"/>
                <a:gd name="T1" fmla="*/ 44 h 44"/>
                <a:gd name="T2" fmla="*/ 0 w 22"/>
                <a:gd name="T3" fmla="*/ 0 h 44"/>
                <a:gd name="T4" fmla="*/ 0 w 22"/>
                <a:gd name="T5" fmla="*/ 0 h 44"/>
                <a:gd name="T6" fmla="*/ 22 w 22"/>
                <a:gd name="T7" fmla="*/ 44 h 44"/>
                <a:gd name="T8" fmla="*/ 22 w 22"/>
                <a:gd name="T9" fmla="*/ 44 h 44"/>
                <a:gd name="T10" fmla="*/ 0 60000 65536"/>
                <a:gd name="T11" fmla="*/ 0 60000 65536"/>
                <a:gd name="T12" fmla="*/ 0 60000 65536"/>
                <a:gd name="T13" fmla="*/ 0 60000 65536"/>
                <a:gd name="T14" fmla="*/ 0 60000 65536"/>
                <a:gd name="T15" fmla="*/ 0 w 22"/>
                <a:gd name="T16" fmla="*/ 0 h 44"/>
                <a:gd name="T17" fmla="*/ 22 w 22"/>
                <a:gd name="T18" fmla="*/ 44 h 44"/>
              </a:gdLst>
              <a:ahLst/>
              <a:cxnLst>
                <a:cxn ang="T10">
                  <a:pos x="T0" y="T1"/>
                </a:cxn>
                <a:cxn ang="T11">
                  <a:pos x="T2" y="T3"/>
                </a:cxn>
                <a:cxn ang="T12">
                  <a:pos x="T4" y="T5"/>
                </a:cxn>
                <a:cxn ang="T13">
                  <a:pos x="T6" y="T7"/>
                </a:cxn>
                <a:cxn ang="T14">
                  <a:pos x="T8" y="T9"/>
                </a:cxn>
              </a:cxnLst>
              <a:rect l="T15" t="T16" r="T17" b="T18"/>
              <a:pathLst>
                <a:path w="22" h="44">
                  <a:moveTo>
                    <a:pt x="22" y="44"/>
                  </a:moveTo>
                  <a:lnTo>
                    <a:pt x="0" y="0"/>
                  </a:lnTo>
                  <a:lnTo>
                    <a:pt x="22" y="44"/>
                  </a:lnTo>
                  <a:close/>
                </a:path>
              </a:pathLst>
            </a:custGeom>
            <a:solidFill>
              <a:srgbClr val="4D4D80"/>
            </a:solidFill>
            <a:ln w="9525">
              <a:solidFill>
                <a:srgbClr val="000000"/>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smtClean="0">
                <a:ln>
                  <a:noFill/>
                </a:ln>
                <a:solidFill>
                  <a:sysClr val="windowText" lastClr="000000"/>
                </a:solidFill>
                <a:effectLst/>
                <a:uLnTx/>
                <a:uFillTx/>
                <a:ea typeface="굴림" pitchFamily="50" charset="-127"/>
              </a:endParaRPr>
            </a:p>
          </p:txBody>
        </p:sp>
        <p:sp>
          <p:nvSpPr>
            <p:cNvPr id="300" name="Freeform 67"/>
            <p:cNvSpPr>
              <a:spLocks/>
            </p:cNvSpPr>
            <p:nvPr/>
          </p:nvSpPr>
          <p:spPr bwMode="auto">
            <a:xfrm>
              <a:off x="3135" y="2953"/>
              <a:ext cx="22" cy="44"/>
            </a:xfrm>
            <a:custGeom>
              <a:avLst/>
              <a:gdLst>
                <a:gd name="T0" fmla="*/ 22 w 22"/>
                <a:gd name="T1" fmla="*/ 44 h 44"/>
                <a:gd name="T2" fmla="*/ 0 w 22"/>
                <a:gd name="T3" fmla="*/ 0 h 44"/>
                <a:gd name="T4" fmla="*/ 0 w 22"/>
                <a:gd name="T5" fmla="*/ 0 h 44"/>
                <a:gd name="T6" fmla="*/ 22 w 22"/>
                <a:gd name="T7" fmla="*/ 44 h 44"/>
                <a:gd name="T8" fmla="*/ 22 w 22"/>
                <a:gd name="T9" fmla="*/ 44 h 44"/>
                <a:gd name="T10" fmla="*/ 0 60000 65536"/>
                <a:gd name="T11" fmla="*/ 0 60000 65536"/>
                <a:gd name="T12" fmla="*/ 0 60000 65536"/>
                <a:gd name="T13" fmla="*/ 0 60000 65536"/>
                <a:gd name="T14" fmla="*/ 0 60000 65536"/>
                <a:gd name="T15" fmla="*/ 0 w 22"/>
                <a:gd name="T16" fmla="*/ 0 h 44"/>
                <a:gd name="T17" fmla="*/ 22 w 22"/>
                <a:gd name="T18" fmla="*/ 44 h 44"/>
              </a:gdLst>
              <a:ahLst/>
              <a:cxnLst>
                <a:cxn ang="T10">
                  <a:pos x="T0" y="T1"/>
                </a:cxn>
                <a:cxn ang="T11">
                  <a:pos x="T2" y="T3"/>
                </a:cxn>
                <a:cxn ang="T12">
                  <a:pos x="T4" y="T5"/>
                </a:cxn>
                <a:cxn ang="T13">
                  <a:pos x="T6" y="T7"/>
                </a:cxn>
                <a:cxn ang="T14">
                  <a:pos x="T8" y="T9"/>
                </a:cxn>
              </a:cxnLst>
              <a:rect l="T15" t="T16" r="T17" b="T18"/>
              <a:pathLst>
                <a:path w="22" h="44">
                  <a:moveTo>
                    <a:pt x="22" y="44"/>
                  </a:moveTo>
                  <a:lnTo>
                    <a:pt x="0" y="0"/>
                  </a:lnTo>
                  <a:lnTo>
                    <a:pt x="22" y="44"/>
                  </a:lnTo>
                  <a:close/>
                </a:path>
              </a:pathLst>
            </a:custGeom>
            <a:solidFill>
              <a:srgbClr val="4D4D80"/>
            </a:solidFill>
            <a:ln w="9525">
              <a:solidFill>
                <a:srgbClr val="000000"/>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smtClean="0">
                <a:ln>
                  <a:noFill/>
                </a:ln>
                <a:solidFill>
                  <a:sysClr val="windowText" lastClr="000000"/>
                </a:solidFill>
                <a:effectLst/>
                <a:uLnTx/>
                <a:uFillTx/>
                <a:ea typeface="굴림" pitchFamily="50" charset="-127"/>
              </a:endParaRPr>
            </a:p>
          </p:txBody>
        </p:sp>
        <p:sp>
          <p:nvSpPr>
            <p:cNvPr id="301" name="Freeform 68"/>
            <p:cNvSpPr>
              <a:spLocks/>
            </p:cNvSpPr>
            <p:nvPr/>
          </p:nvSpPr>
          <p:spPr bwMode="auto">
            <a:xfrm>
              <a:off x="3157" y="2904"/>
              <a:ext cx="1218" cy="93"/>
            </a:xfrm>
            <a:custGeom>
              <a:avLst/>
              <a:gdLst>
                <a:gd name="T0" fmla="*/ 0 w 1218"/>
                <a:gd name="T1" fmla="*/ 93 h 93"/>
                <a:gd name="T2" fmla="*/ 0 w 1218"/>
                <a:gd name="T3" fmla="*/ 93 h 93"/>
                <a:gd name="T4" fmla="*/ 419 w 1218"/>
                <a:gd name="T5" fmla="*/ 71 h 93"/>
                <a:gd name="T6" fmla="*/ 821 w 1218"/>
                <a:gd name="T7" fmla="*/ 44 h 93"/>
                <a:gd name="T8" fmla="*/ 1218 w 1218"/>
                <a:gd name="T9" fmla="*/ 0 h 93"/>
                <a:gd name="T10" fmla="*/ 1218 w 1218"/>
                <a:gd name="T11" fmla="*/ 22 h 93"/>
                <a:gd name="T12" fmla="*/ 0 w 1218"/>
                <a:gd name="T13" fmla="*/ 93 h 93"/>
                <a:gd name="T14" fmla="*/ 0 60000 65536"/>
                <a:gd name="T15" fmla="*/ 0 60000 65536"/>
                <a:gd name="T16" fmla="*/ 0 60000 65536"/>
                <a:gd name="T17" fmla="*/ 0 60000 65536"/>
                <a:gd name="T18" fmla="*/ 0 60000 65536"/>
                <a:gd name="T19" fmla="*/ 0 60000 65536"/>
                <a:gd name="T20" fmla="*/ 0 60000 65536"/>
                <a:gd name="T21" fmla="*/ 0 w 1218"/>
                <a:gd name="T22" fmla="*/ 0 h 93"/>
                <a:gd name="T23" fmla="*/ 1218 w 1218"/>
                <a:gd name="T24" fmla="*/ 93 h 9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18" h="93">
                  <a:moveTo>
                    <a:pt x="0" y="93"/>
                  </a:moveTo>
                  <a:lnTo>
                    <a:pt x="0" y="93"/>
                  </a:lnTo>
                  <a:lnTo>
                    <a:pt x="419" y="71"/>
                  </a:lnTo>
                  <a:lnTo>
                    <a:pt x="821" y="44"/>
                  </a:lnTo>
                  <a:lnTo>
                    <a:pt x="1218" y="0"/>
                  </a:lnTo>
                  <a:lnTo>
                    <a:pt x="1218" y="22"/>
                  </a:lnTo>
                  <a:lnTo>
                    <a:pt x="0" y="93"/>
                  </a:lnTo>
                  <a:close/>
                </a:path>
              </a:pathLst>
            </a:custGeom>
            <a:solidFill>
              <a:srgbClr val="9999FF"/>
            </a:solidFill>
            <a:ln w="9525">
              <a:solidFill>
                <a:srgbClr val="000000"/>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smtClean="0">
                <a:ln>
                  <a:noFill/>
                </a:ln>
                <a:solidFill>
                  <a:sysClr val="windowText" lastClr="000000"/>
                </a:solidFill>
                <a:effectLst/>
                <a:uLnTx/>
                <a:uFillTx/>
                <a:ea typeface="굴림" pitchFamily="50" charset="-127"/>
              </a:endParaRPr>
            </a:p>
          </p:txBody>
        </p:sp>
        <p:sp>
          <p:nvSpPr>
            <p:cNvPr id="302" name="Line 69"/>
            <p:cNvSpPr>
              <a:spLocks noChangeShapeType="1"/>
            </p:cNvSpPr>
            <p:nvPr/>
          </p:nvSpPr>
          <p:spPr bwMode="auto">
            <a:xfrm flipV="1">
              <a:off x="4414" y="1714"/>
              <a:ext cx="27" cy="1245"/>
            </a:xfrm>
            <a:prstGeom prst="line">
              <a:avLst/>
            </a:prstGeom>
            <a:noFill/>
            <a:ln w="0">
              <a:solidFill>
                <a:srgbClr val="000000"/>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smtClean="0">
                <a:ln>
                  <a:noFill/>
                </a:ln>
                <a:solidFill>
                  <a:sysClr val="windowText" lastClr="000000"/>
                </a:solidFill>
                <a:effectLst/>
                <a:uLnTx/>
                <a:uFillTx/>
              </a:endParaRPr>
            </a:p>
          </p:txBody>
        </p:sp>
        <p:sp>
          <p:nvSpPr>
            <p:cNvPr id="303" name="Line 70"/>
            <p:cNvSpPr>
              <a:spLocks noChangeShapeType="1"/>
            </p:cNvSpPr>
            <p:nvPr/>
          </p:nvSpPr>
          <p:spPr bwMode="auto">
            <a:xfrm>
              <a:off x="4414" y="2959"/>
              <a:ext cx="27" cy="1"/>
            </a:xfrm>
            <a:prstGeom prst="line">
              <a:avLst/>
            </a:prstGeom>
            <a:noFill/>
            <a:ln w="0">
              <a:solidFill>
                <a:srgbClr val="000000"/>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smtClean="0">
                <a:ln>
                  <a:noFill/>
                </a:ln>
                <a:solidFill>
                  <a:sysClr val="windowText" lastClr="000000"/>
                </a:solidFill>
                <a:effectLst/>
                <a:uLnTx/>
                <a:uFillTx/>
              </a:endParaRPr>
            </a:p>
          </p:txBody>
        </p:sp>
        <p:sp>
          <p:nvSpPr>
            <p:cNvPr id="304" name="Line 71"/>
            <p:cNvSpPr>
              <a:spLocks noChangeShapeType="1"/>
            </p:cNvSpPr>
            <p:nvPr/>
          </p:nvSpPr>
          <p:spPr bwMode="auto">
            <a:xfrm>
              <a:off x="4419" y="2837"/>
              <a:ext cx="28" cy="1"/>
            </a:xfrm>
            <a:prstGeom prst="line">
              <a:avLst/>
            </a:prstGeom>
            <a:noFill/>
            <a:ln w="0">
              <a:solidFill>
                <a:srgbClr val="000000"/>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smtClean="0">
                <a:ln>
                  <a:noFill/>
                </a:ln>
                <a:solidFill>
                  <a:sysClr val="windowText" lastClr="000000"/>
                </a:solidFill>
                <a:effectLst/>
                <a:uLnTx/>
                <a:uFillTx/>
              </a:endParaRPr>
            </a:p>
          </p:txBody>
        </p:sp>
        <p:sp>
          <p:nvSpPr>
            <p:cNvPr id="305" name="Line 72"/>
            <p:cNvSpPr>
              <a:spLocks noChangeShapeType="1"/>
            </p:cNvSpPr>
            <p:nvPr/>
          </p:nvSpPr>
          <p:spPr bwMode="auto">
            <a:xfrm>
              <a:off x="4419" y="2716"/>
              <a:ext cx="28" cy="1"/>
            </a:xfrm>
            <a:prstGeom prst="line">
              <a:avLst/>
            </a:prstGeom>
            <a:noFill/>
            <a:ln w="0">
              <a:solidFill>
                <a:srgbClr val="000000"/>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smtClean="0">
                <a:ln>
                  <a:noFill/>
                </a:ln>
                <a:solidFill>
                  <a:sysClr val="windowText" lastClr="000000"/>
                </a:solidFill>
                <a:effectLst/>
                <a:uLnTx/>
                <a:uFillTx/>
              </a:endParaRPr>
            </a:p>
          </p:txBody>
        </p:sp>
        <p:sp>
          <p:nvSpPr>
            <p:cNvPr id="306" name="Line 73"/>
            <p:cNvSpPr>
              <a:spLocks noChangeShapeType="1"/>
            </p:cNvSpPr>
            <p:nvPr/>
          </p:nvSpPr>
          <p:spPr bwMode="auto">
            <a:xfrm>
              <a:off x="4425" y="2595"/>
              <a:ext cx="27" cy="1"/>
            </a:xfrm>
            <a:prstGeom prst="line">
              <a:avLst/>
            </a:prstGeom>
            <a:noFill/>
            <a:ln w="0">
              <a:solidFill>
                <a:srgbClr val="000000"/>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smtClean="0">
                <a:ln>
                  <a:noFill/>
                </a:ln>
                <a:solidFill>
                  <a:sysClr val="windowText" lastClr="000000"/>
                </a:solidFill>
                <a:effectLst/>
                <a:uLnTx/>
                <a:uFillTx/>
              </a:endParaRPr>
            </a:p>
          </p:txBody>
        </p:sp>
        <p:sp>
          <p:nvSpPr>
            <p:cNvPr id="307" name="Line 74"/>
            <p:cNvSpPr>
              <a:spLocks noChangeShapeType="1"/>
            </p:cNvSpPr>
            <p:nvPr/>
          </p:nvSpPr>
          <p:spPr bwMode="auto">
            <a:xfrm>
              <a:off x="4425" y="2468"/>
              <a:ext cx="27" cy="1"/>
            </a:xfrm>
            <a:prstGeom prst="line">
              <a:avLst/>
            </a:prstGeom>
            <a:noFill/>
            <a:ln w="0">
              <a:solidFill>
                <a:srgbClr val="000000"/>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smtClean="0">
                <a:ln>
                  <a:noFill/>
                </a:ln>
                <a:solidFill>
                  <a:sysClr val="windowText" lastClr="000000"/>
                </a:solidFill>
                <a:effectLst/>
                <a:uLnTx/>
                <a:uFillTx/>
              </a:endParaRPr>
            </a:p>
          </p:txBody>
        </p:sp>
        <p:sp>
          <p:nvSpPr>
            <p:cNvPr id="308" name="Line 75"/>
            <p:cNvSpPr>
              <a:spLocks noChangeShapeType="1"/>
            </p:cNvSpPr>
            <p:nvPr/>
          </p:nvSpPr>
          <p:spPr bwMode="auto">
            <a:xfrm>
              <a:off x="4430" y="2347"/>
              <a:ext cx="28" cy="1"/>
            </a:xfrm>
            <a:prstGeom prst="line">
              <a:avLst/>
            </a:prstGeom>
            <a:noFill/>
            <a:ln w="0">
              <a:solidFill>
                <a:srgbClr val="000000"/>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smtClean="0">
                <a:ln>
                  <a:noFill/>
                </a:ln>
                <a:solidFill>
                  <a:sysClr val="windowText" lastClr="000000"/>
                </a:solidFill>
                <a:effectLst/>
                <a:uLnTx/>
                <a:uFillTx/>
              </a:endParaRPr>
            </a:p>
          </p:txBody>
        </p:sp>
        <p:sp>
          <p:nvSpPr>
            <p:cNvPr id="309" name="Line 76"/>
            <p:cNvSpPr>
              <a:spLocks noChangeShapeType="1"/>
            </p:cNvSpPr>
            <p:nvPr/>
          </p:nvSpPr>
          <p:spPr bwMode="auto">
            <a:xfrm>
              <a:off x="4430" y="2220"/>
              <a:ext cx="28" cy="1"/>
            </a:xfrm>
            <a:prstGeom prst="line">
              <a:avLst/>
            </a:prstGeom>
            <a:noFill/>
            <a:ln w="0">
              <a:solidFill>
                <a:srgbClr val="000000"/>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smtClean="0">
                <a:ln>
                  <a:noFill/>
                </a:ln>
                <a:solidFill>
                  <a:sysClr val="windowText" lastClr="000000"/>
                </a:solidFill>
                <a:effectLst/>
                <a:uLnTx/>
                <a:uFillTx/>
              </a:endParaRPr>
            </a:p>
          </p:txBody>
        </p:sp>
        <p:sp>
          <p:nvSpPr>
            <p:cNvPr id="310" name="Line 77"/>
            <p:cNvSpPr>
              <a:spLocks noChangeShapeType="1"/>
            </p:cNvSpPr>
            <p:nvPr/>
          </p:nvSpPr>
          <p:spPr bwMode="auto">
            <a:xfrm>
              <a:off x="4436" y="2094"/>
              <a:ext cx="27" cy="1"/>
            </a:xfrm>
            <a:prstGeom prst="line">
              <a:avLst/>
            </a:prstGeom>
            <a:noFill/>
            <a:ln w="0">
              <a:solidFill>
                <a:srgbClr val="000000"/>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smtClean="0">
                <a:ln>
                  <a:noFill/>
                </a:ln>
                <a:solidFill>
                  <a:sysClr val="windowText" lastClr="000000"/>
                </a:solidFill>
                <a:effectLst/>
                <a:uLnTx/>
                <a:uFillTx/>
              </a:endParaRPr>
            </a:p>
          </p:txBody>
        </p:sp>
        <p:sp>
          <p:nvSpPr>
            <p:cNvPr id="311" name="Line 78"/>
            <p:cNvSpPr>
              <a:spLocks noChangeShapeType="1"/>
            </p:cNvSpPr>
            <p:nvPr/>
          </p:nvSpPr>
          <p:spPr bwMode="auto">
            <a:xfrm>
              <a:off x="4436" y="1967"/>
              <a:ext cx="27" cy="1"/>
            </a:xfrm>
            <a:prstGeom prst="line">
              <a:avLst/>
            </a:prstGeom>
            <a:noFill/>
            <a:ln w="0">
              <a:solidFill>
                <a:srgbClr val="000000"/>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smtClean="0">
                <a:ln>
                  <a:noFill/>
                </a:ln>
                <a:solidFill>
                  <a:sysClr val="windowText" lastClr="000000"/>
                </a:solidFill>
                <a:effectLst/>
                <a:uLnTx/>
                <a:uFillTx/>
              </a:endParaRPr>
            </a:p>
          </p:txBody>
        </p:sp>
        <p:sp>
          <p:nvSpPr>
            <p:cNvPr id="312" name="Line 79"/>
            <p:cNvSpPr>
              <a:spLocks noChangeShapeType="1"/>
            </p:cNvSpPr>
            <p:nvPr/>
          </p:nvSpPr>
          <p:spPr bwMode="auto">
            <a:xfrm>
              <a:off x="4441" y="1840"/>
              <a:ext cx="28" cy="1"/>
            </a:xfrm>
            <a:prstGeom prst="line">
              <a:avLst/>
            </a:prstGeom>
            <a:noFill/>
            <a:ln w="0">
              <a:solidFill>
                <a:srgbClr val="000000"/>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smtClean="0">
                <a:ln>
                  <a:noFill/>
                </a:ln>
                <a:solidFill>
                  <a:sysClr val="windowText" lastClr="000000"/>
                </a:solidFill>
                <a:effectLst/>
                <a:uLnTx/>
                <a:uFillTx/>
              </a:endParaRPr>
            </a:p>
          </p:txBody>
        </p:sp>
        <p:sp>
          <p:nvSpPr>
            <p:cNvPr id="313" name="Line 80"/>
            <p:cNvSpPr>
              <a:spLocks noChangeShapeType="1"/>
            </p:cNvSpPr>
            <p:nvPr/>
          </p:nvSpPr>
          <p:spPr bwMode="auto">
            <a:xfrm>
              <a:off x="4441" y="1714"/>
              <a:ext cx="28" cy="1"/>
            </a:xfrm>
            <a:prstGeom prst="line">
              <a:avLst/>
            </a:prstGeom>
            <a:noFill/>
            <a:ln w="0">
              <a:solidFill>
                <a:srgbClr val="000000"/>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smtClean="0">
                <a:ln>
                  <a:noFill/>
                </a:ln>
                <a:solidFill>
                  <a:sysClr val="windowText" lastClr="000000"/>
                </a:solidFill>
                <a:effectLst/>
                <a:uLnTx/>
                <a:uFillTx/>
              </a:endParaRPr>
            </a:p>
          </p:txBody>
        </p:sp>
        <p:sp>
          <p:nvSpPr>
            <p:cNvPr id="314" name="Rectangle 81"/>
            <p:cNvSpPr>
              <a:spLocks noChangeArrowheads="1"/>
            </p:cNvSpPr>
            <p:nvPr/>
          </p:nvSpPr>
          <p:spPr bwMode="auto">
            <a:xfrm>
              <a:off x="4452" y="2915"/>
              <a:ext cx="40" cy="86"/>
            </a:xfrm>
            <a:prstGeom prst="rect">
              <a:avLst/>
            </a:prstGeom>
            <a:noFill/>
            <a:ln w="9525">
              <a:noFill/>
              <a:miter lim="800000"/>
              <a:headEnd/>
              <a:tailEnd/>
            </a:ln>
          </p:spPr>
          <p:txBody>
            <a:bodyPr wrap="none" lIns="0" tIns="0" rIns="0" bIns="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ko-KR" sz="900" b="0" i="0" u="none" strike="noStrike" kern="0" cap="none" spc="0" normalizeH="0" baseline="0" noProof="0" smtClean="0">
                  <a:ln>
                    <a:noFill/>
                  </a:ln>
                  <a:solidFill>
                    <a:srgbClr val="000000"/>
                  </a:solidFill>
                  <a:effectLst/>
                  <a:uLnTx/>
                  <a:uFillTx/>
                  <a:latin typeface="Arial" pitchFamily="34" charset="0"/>
                  <a:ea typeface="굴림" pitchFamily="50" charset="-127"/>
                </a:rPr>
                <a:t>0</a:t>
              </a:r>
              <a:endParaRPr kumimoji="0" lang="en-US" altLang="ko-KR" sz="1600" b="0" i="0" u="none" strike="noStrike" kern="0" cap="none" spc="0" normalizeH="0" baseline="0" noProof="0" smtClean="0">
                <a:ln>
                  <a:noFill/>
                </a:ln>
                <a:solidFill>
                  <a:sysClr val="windowText" lastClr="000000"/>
                </a:solidFill>
                <a:effectLst/>
                <a:uLnTx/>
                <a:uFillTx/>
                <a:latin typeface="Arial" pitchFamily="34" charset="0"/>
                <a:ea typeface="굴림" pitchFamily="50" charset="-127"/>
              </a:endParaRPr>
            </a:p>
          </p:txBody>
        </p:sp>
        <p:sp>
          <p:nvSpPr>
            <p:cNvPr id="315" name="Rectangle 82"/>
            <p:cNvSpPr>
              <a:spLocks noChangeArrowheads="1"/>
            </p:cNvSpPr>
            <p:nvPr/>
          </p:nvSpPr>
          <p:spPr bwMode="auto">
            <a:xfrm>
              <a:off x="4458" y="2793"/>
              <a:ext cx="40" cy="86"/>
            </a:xfrm>
            <a:prstGeom prst="rect">
              <a:avLst/>
            </a:prstGeom>
            <a:noFill/>
            <a:ln w="9525">
              <a:noFill/>
              <a:miter lim="800000"/>
              <a:headEnd/>
              <a:tailEnd/>
            </a:ln>
          </p:spPr>
          <p:txBody>
            <a:bodyPr wrap="none" lIns="0" tIns="0" rIns="0" bIns="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ko-KR" sz="900" b="0" i="0" u="none" strike="noStrike" kern="0" cap="none" spc="0" normalizeH="0" baseline="0" noProof="0" smtClean="0">
                  <a:ln>
                    <a:noFill/>
                  </a:ln>
                  <a:solidFill>
                    <a:srgbClr val="000000"/>
                  </a:solidFill>
                  <a:effectLst/>
                  <a:uLnTx/>
                  <a:uFillTx/>
                  <a:latin typeface="Arial" pitchFamily="34" charset="0"/>
                  <a:ea typeface="굴림" pitchFamily="50" charset="-127"/>
                </a:rPr>
                <a:t>5</a:t>
              </a:r>
              <a:endParaRPr kumimoji="0" lang="en-US" altLang="ko-KR" sz="1600" b="0" i="0" u="none" strike="noStrike" kern="0" cap="none" spc="0" normalizeH="0" baseline="0" noProof="0" smtClean="0">
                <a:ln>
                  <a:noFill/>
                </a:ln>
                <a:solidFill>
                  <a:sysClr val="windowText" lastClr="000000"/>
                </a:solidFill>
                <a:effectLst/>
                <a:uLnTx/>
                <a:uFillTx/>
                <a:latin typeface="Arial" pitchFamily="34" charset="0"/>
                <a:ea typeface="굴림" pitchFamily="50" charset="-127"/>
              </a:endParaRPr>
            </a:p>
          </p:txBody>
        </p:sp>
        <p:sp>
          <p:nvSpPr>
            <p:cNvPr id="316" name="Rectangle 83"/>
            <p:cNvSpPr>
              <a:spLocks noChangeArrowheads="1"/>
            </p:cNvSpPr>
            <p:nvPr/>
          </p:nvSpPr>
          <p:spPr bwMode="auto">
            <a:xfrm>
              <a:off x="4458" y="2672"/>
              <a:ext cx="80" cy="86"/>
            </a:xfrm>
            <a:prstGeom prst="rect">
              <a:avLst/>
            </a:prstGeom>
            <a:noFill/>
            <a:ln w="9525">
              <a:noFill/>
              <a:miter lim="800000"/>
              <a:headEnd/>
              <a:tailEnd/>
            </a:ln>
          </p:spPr>
          <p:txBody>
            <a:bodyPr wrap="none" lIns="0" tIns="0" rIns="0" bIns="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ko-KR" sz="900" b="0" i="0" u="none" strike="noStrike" kern="0" cap="none" spc="0" normalizeH="0" baseline="0" noProof="0" smtClean="0">
                  <a:ln>
                    <a:noFill/>
                  </a:ln>
                  <a:solidFill>
                    <a:srgbClr val="000000"/>
                  </a:solidFill>
                  <a:effectLst/>
                  <a:uLnTx/>
                  <a:uFillTx/>
                  <a:latin typeface="Arial" pitchFamily="34" charset="0"/>
                  <a:ea typeface="굴림" pitchFamily="50" charset="-127"/>
                </a:rPr>
                <a:t>10</a:t>
              </a:r>
              <a:endParaRPr kumimoji="0" lang="en-US" altLang="ko-KR" sz="1600" b="0" i="0" u="none" strike="noStrike" kern="0" cap="none" spc="0" normalizeH="0" baseline="0" noProof="0" smtClean="0">
                <a:ln>
                  <a:noFill/>
                </a:ln>
                <a:solidFill>
                  <a:sysClr val="windowText" lastClr="000000"/>
                </a:solidFill>
                <a:effectLst/>
                <a:uLnTx/>
                <a:uFillTx/>
                <a:latin typeface="Arial" pitchFamily="34" charset="0"/>
                <a:ea typeface="굴림" pitchFamily="50" charset="-127"/>
              </a:endParaRPr>
            </a:p>
          </p:txBody>
        </p:sp>
        <p:sp>
          <p:nvSpPr>
            <p:cNvPr id="317" name="Rectangle 84"/>
            <p:cNvSpPr>
              <a:spLocks noChangeArrowheads="1"/>
            </p:cNvSpPr>
            <p:nvPr/>
          </p:nvSpPr>
          <p:spPr bwMode="auto">
            <a:xfrm>
              <a:off x="4463" y="2551"/>
              <a:ext cx="80" cy="86"/>
            </a:xfrm>
            <a:prstGeom prst="rect">
              <a:avLst/>
            </a:prstGeom>
            <a:noFill/>
            <a:ln w="9525">
              <a:noFill/>
              <a:miter lim="800000"/>
              <a:headEnd/>
              <a:tailEnd/>
            </a:ln>
          </p:spPr>
          <p:txBody>
            <a:bodyPr wrap="none" lIns="0" tIns="0" rIns="0" bIns="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ko-KR" sz="900" b="0" i="0" u="none" strike="noStrike" kern="0" cap="none" spc="0" normalizeH="0" baseline="0" noProof="0" smtClean="0">
                  <a:ln>
                    <a:noFill/>
                  </a:ln>
                  <a:solidFill>
                    <a:srgbClr val="000000"/>
                  </a:solidFill>
                  <a:effectLst/>
                  <a:uLnTx/>
                  <a:uFillTx/>
                  <a:latin typeface="Arial" pitchFamily="34" charset="0"/>
                  <a:ea typeface="굴림" pitchFamily="50" charset="-127"/>
                </a:rPr>
                <a:t>15</a:t>
              </a:r>
              <a:endParaRPr kumimoji="0" lang="en-US" altLang="ko-KR" sz="1600" b="0" i="0" u="none" strike="noStrike" kern="0" cap="none" spc="0" normalizeH="0" baseline="0" noProof="0" smtClean="0">
                <a:ln>
                  <a:noFill/>
                </a:ln>
                <a:solidFill>
                  <a:sysClr val="windowText" lastClr="000000"/>
                </a:solidFill>
                <a:effectLst/>
                <a:uLnTx/>
                <a:uFillTx/>
                <a:latin typeface="Arial" pitchFamily="34" charset="0"/>
                <a:ea typeface="굴림" pitchFamily="50" charset="-127"/>
              </a:endParaRPr>
            </a:p>
          </p:txBody>
        </p:sp>
        <p:sp>
          <p:nvSpPr>
            <p:cNvPr id="318" name="Rectangle 85"/>
            <p:cNvSpPr>
              <a:spLocks noChangeArrowheads="1"/>
            </p:cNvSpPr>
            <p:nvPr/>
          </p:nvSpPr>
          <p:spPr bwMode="auto">
            <a:xfrm>
              <a:off x="4463" y="2424"/>
              <a:ext cx="80" cy="86"/>
            </a:xfrm>
            <a:prstGeom prst="rect">
              <a:avLst/>
            </a:prstGeom>
            <a:noFill/>
            <a:ln w="9525">
              <a:noFill/>
              <a:miter lim="800000"/>
              <a:headEnd/>
              <a:tailEnd/>
            </a:ln>
          </p:spPr>
          <p:txBody>
            <a:bodyPr wrap="none" lIns="0" tIns="0" rIns="0" bIns="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ko-KR" sz="900" b="0" i="0" u="none" strike="noStrike" kern="0" cap="none" spc="0" normalizeH="0" baseline="0" noProof="0" smtClean="0">
                  <a:ln>
                    <a:noFill/>
                  </a:ln>
                  <a:solidFill>
                    <a:srgbClr val="000000"/>
                  </a:solidFill>
                  <a:effectLst/>
                  <a:uLnTx/>
                  <a:uFillTx/>
                  <a:latin typeface="Arial" pitchFamily="34" charset="0"/>
                  <a:ea typeface="굴림" pitchFamily="50" charset="-127"/>
                </a:rPr>
                <a:t>20</a:t>
              </a:r>
              <a:endParaRPr kumimoji="0" lang="en-US" altLang="ko-KR" sz="1600" b="0" i="0" u="none" strike="noStrike" kern="0" cap="none" spc="0" normalizeH="0" baseline="0" noProof="0" smtClean="0">
                <a:ln>
                  <a:noFill/>
                </a:ln>
                <a:solidFill>
                  <a:sysClr val="windowText" lastClr="000000"/>
                </a:solidFill>
                <a:effectLst/>
                <a:uLnTx/>
                <a:uFillTx/>
                <a:latin typeface="Arial" pitchFamily="34" charset="0"/>
                <a:ea typeface="굴림" pitchFamily="50" charset="-127"/>
              </a:endParaRPr>
            </a:p>
          </p:txBody>
        </p:sp>
        <p:sp>
          <p:nvSpPr>
            <p:cNvPr id="319" name="Rectangle 86"/>
            <p:cNvSpPr>
              <a:spLocks noChangeArrowheads="1"/>
            </p:cNvSpPr>
            <p:nvPr/>
          </p:nvSpPr>
          <p:spPr bwMode="auto">
            <a:xfrm>
              <a:off x="4469" y="2303"/>
              <a:ext cx="80" cy="86"/>
            </a:xfrm>
            <a:prstGeom prst="rect">
              <a:avLst/>
            </a:prstGeom>
            <a:noFill/>
            <a:ln w="9525">
              <a:noFill/>
              <a:miter lim="800000"/>
              <a:headEnd/>
              <a:tailEnd/>
            </a:ln>
          </p:spPr>
          <p:txBody>
            <a:bodyPr wrap="none" lIns="0" tIns="0" rIns="0" bIns="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ko-KR" sz="900" b="0" i="0" u="none" strike="noStrike" kern="0" cap="none" spc="0" normalizeH="0" baseline="0" noProof="0" smtClean="0">
                  <a:ln>
                    <a:noFill/>
                  </a:ln>
                  <a:solidFill>
                    <a:srgbClr val="000000"/>
                  </a:solidFill>
                  <a:effectLst/>
                  <a:uLnTx/>
                  <a:uFillTx/>
                  <a:latin typeface="Arial" pitchFamily="34" charset="0"/>
                  <a:ea typeface="굴림" pitchFamily="50" charset="-127"/>
                </a:rPr>
                <a:t>25</a:t>
              </a:r>
              <a:endParaRPr kumimoji="0" lang="en-US" altLang="ko-KR" sz="1600" b="0" i="0" u="none" strike="noStrike" kern="0" cap="none" spc="0" normalizeH="0" baseline="0" noProof="0" smtClean="0">
                <a:ln>
                  <a:noFill/>
                </a:ln>
                <a:solidFill>
                  <a:sysClr val="windowText" lastClr="000000"/>
                </a:solidFill>
                <a:effectLst/>
                <a:uLnTx/>
                <a:uFillTx/>
                <a:latin typeface="Arial" pitchFamily="34" charset="0"/>
                <a:ea typeface="굴림" pitchFamily="50" charset="-127"/>
              </a:endParaRPr>
            </a:p>
          </p:txBody>
        </p:sp>
        <p:sp>
          <p:nvSpPr>
            <p:cNvPr id="320" name="Rectangle 87"/>
            <p:cNvSpPr>
              <a:spLocks noChangeArrowheads="1"/>
            </p:cNvSpPr>
            <p:nvPr/>
          </p:nvSpPr>
          <p:spPr bwMode="auto">
            <a:xfrm>
              <a:off x="4469" y="2176"/>
              <a:ext cx="80" cy="86"/>
            </a:xfrm>
            <a:prstGeom prst="rect">
              <a:avLst/>
            </a:prstGeom>
            <a:noFill/>
            <a:ln w="9525">
              <a:noFill/>
              <a:miter lim="800000"/>
              <a:headEnd/>
              <a:tailEnd/>
            </a:ln>
          </p:spPr>
          <p:txBody>
            <a:bodyPr wrap="none" lIns="0" tIns="0" rIns="0" bIns="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ko-KR" sz="900" b="0" i="0" u="none" strike="noStrike" kern="0" cap="none" spc="0" normalizeH="0" baseline="0" noProof="0" smtClean="0">
                  <a:ln>
                    <a:noFill/>
                  </a:ln>
                  <a:solidFill>
                    <a:srgbClr val="000000"/>
                  </a:solidFill>
                  <a:effectLst/>
                  <a:uLnTx/>
                  <a:uFillTx/>
                  <a:latin typeface="Arial" pitchFamily="34" charset="0"/>
                  <a:ea typeface="굴림" pitchFamily="50" charset="-127"/>
                </a:rPr>
                <a:t>30</a:t>
              </a:r>
              <a:endParaRPr kumimoji="0" lang="en-US" altLang="ko-KR" sz="1600" b="0" i="0" u="none" strike="noStrike" kern="0" cap="none" spc="0" normalizeH="0" baseline="0" noProof="0" smtClean="0">
                <a:ln>
                  <a:noFill/>
                </a:ln>
                <a:solidFill>
                  <a:sysClr val="windowText" lastClr="000000"/>
                </a:solidFill>
                <a:effectLst/>
                <a:uLnTx/>
                <a:uFillTx/>
                <a:latin typeface="Arial" pitchFamily="34" charset="0"/>
                <a:ea typeface="굴림" pitchFamily="50" charset="-127"/>
              </a:endParaRPr>
            </a:p>
          </p:txBody>
        </p:sp>
        <p:sp>
          <p:nvSpPr>
            <p:cNvPr id="321" name="Rectangle 88"/>
            <p:cNvSpPr>
              <a:spLocks noChangeArrowheads="1"/>
            </p:cNvSpPr>
            <p:nvPr/>
          </p:nvSpPr>
          <p:spPr bwMode="auto">
            <a:xfrm>
              <a:off x="4474" y="2050"/>
              <a:ext cx="80" cy="86"/>
            </a:xfrm>
            <a:prstGeom prst="rect">
              <a:avLst/>
            </a:prstGeom>
            <a:noFill/>
            <a:ln w="9525">
              <a:noFill/>
              <a:miter lim="800000"/>
              <a:headEnd/>
              <a:tailEnd/>
            </a:ln>
          </p:spPr>
          <p:txBody>
            <a:bodyPr wrap="none" lIns="0" tIns="0" rIns="0" bIns="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ko-KR" sz="900" b="0" i="0" u="none" strike="noStrike" kern="0" cap="none" spc="0" normalizeH="0" baseline="0" noProof="0" smtClean="0">
                  <a:ln>
                    <a:noFill/>
                  </a:ln>
                  <a:solidFill>
                    <a:srgbClr val="000000"/>
                  </a:solidFill>
                  <a:effectLst/>
                  <a:uLnTx/>
                  <a:uFillTx/>
                  <a:latin typeface="Arial" pitchFamily="34" charset="0"/>
                  <a:ea typeface="굴림" pitchFamily="50" charset="-127"/>
                </a:rPr>
                <a:t>35</a:t>
              </a:r>
              <a:endParaRPr kumimoji="0" lang="en-US" altLang="ko-KR" sz="1600" b="0" i="0" u="none" strike="noStrike" kern="0" cap="none" spc="0" normalizeH="0" baseline="0" noProof="0" smtClean="0">
                <a:ln>
                  <a:noFill/>
                </a:ln>
                <a:solidFill>
                  <a:sysClr val="windowText" lastClr="000000"/>
                </a:solidFill>
                <a:effectLst/>
                <a:uLnTx/>
                <a:uFillTx/>
                <a:latin typeface="Arial" pitchFamily="34" charset="0"/>
                <a:ea typeface="굴림" pitchFamily="50" charset="-127"/>
              </a:endParaRPr>
            </a:p>
          </p:txBody>
        </p:sp>
        <p:sp>
          <p:nvSpPr>
            <p:cNvPr id="322" name="Rectangle 89"/>
            <p:cNvSpPr>
              <a:spLocks noChangeArrowheads="1"/>
            </p:cNvSpPr>
            <p:nvPr/>
          </p:nvSpPr>
          <p:spPr bwMode="auto">
            <a:xfrm>
              <a:off x="4474" y="1923"/>
              <a:ext cx="80" cy="86"/>
            </a:xfrm>
            <a:prstGeom prst="rect">
              <a:avLst/>
            </a:prstGeom>
            <a:noFill/>
            <a:ln w="9525">
              <a:noFill/>
              <a:miter lim="800000"/>
              <a:headEnd/>
              <a:tailEnd/>
            </a:ln>
          </p:spPr>
          <p:txBody>
            <a:bodyPr wrap="none" lIns="0" tIns="0" rIns="0" bIns="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ko-KR" sz="900" b="0" i="0" u="none" strike="noStrike" kern="0" cap="none" spc="0" normalizeH="0" baseline="0" noProof="0" smtClean="0">
                  <a:ln>
                    <a:noFill/>
                  </a:ln>
                  <a:solidFill>
                    <a:srgbClr val="000000"/>
                  </a:solidFill>
                  <a:effectLst/>
                  <a:uLnTx/>
                  <a:uFillTx/>
                  <a:latin typeface="Arial" pitchFamily="34" charset="0"/>
                  <a:ea typeface="굴림" pitchFamily="50" charset="-127"/>
                </a:rPr>
                <a:t>40</a:t>
              </a:r>
              <a:endParaRPr kumimoji="0" lang="en-US" altLang="ko-KR" sz="1600" b="0" i="0" u="none" strike="noStrike" kern="0" cap="none" spc="0" normalizeH="0" baseline="0" noProof="0" smtClean="0">
                <a:ln>
                  <a:noFill/>
                </a:ln>
                <a:solidFill>
                  <a:sysClr val="windowText" lastClr="000000"/>
                </a:solidFill>
                <a:effectLst/>
                <a:uLnTx/>
                <a:uFillTx/>
                <a:latin typeface="Arial" pitchFamily="34" charset="0"/>
                <a:ea typeface="굴림" pitchFamily="50" charset="-127"/>
              </a:endParaRPr>
            </a:p>
          </p:txBody>
        </p:sp>
        <p:sp>
          <p:nvSpPr>
            <p:cNvPr id="323" name="Rectangle 90"/>
            <p:cNvSpPr>
              <a:spLocks noChangeArrowheads="1"/>
            </p:cNvSpPr>
            <p:nvPr/>
          </p:nvSpPr>
          <p:spPr bwMode="auto">
            <a:xfrm>
              <a:off x="4480" y="1796"/>
              <a:ext cx="80" cy="86"/>
            </a:xfrm>
            <a:prstGeom prst="rect">
              <a:avLst/>
            </a:prstGeom>
            <a:noFill/>
            <a:ln w="9525">
              <a:noFill/>
              <a:miter lim="800000"/>
              <a:headEnd/>
              <a:tailEnd/>
            </a:ln>
          </p:spPr>
          <p:txBody>
            <a:bodyPr wrap="none" lIns="0" tIns="0" rIns="0" bIns="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ko-KR" sz="900" b="0" i="0" u="none" strike="noStrike" kern="0" cap="none" spc="0" normalizeH="0" baseline="0" noProof="0" smtClean="0">
                  <a:ln>
                    <a:noFill/>
                  </a:ln>
                  <a:solidFill>
                    <a:srgbClr val="000000"/>
                  </a:solidFill>
                  <a:effectLst/>
                  <a:uLnTx/>
                  <a:uFillTx/>
                  <a:latin typeface="Arial" pitchFamily="34" charset="0"/>
                  <a:ea typeface="굴림" pitchFamily="50" charset="-127"/>
                </a:rPr>
                <a:t>45</a:t>
              </a:r>
              <a:endParaRPr kumimoji="0" lang="en-US" altLang="ko-KR" sz="1600" b="0" i="0" u="none" strike="noStrike" kern="0" cap="none" spc="0" normalizeH="0" baseline="0" noProof="0" smtClean="0">
                <a:ln>
                  <a:noFill/>
                </a:ln>
                <a:solidFill>
                  <a:sysClr val="windowText" lastClr="000000"/>
                </a:solidFill>
                <a:effectLst/>
                <a:uLnTx/>
                <a:uFillTx/>
                <a:latin typeface="Arial" pitchFamily="34" charset="0"/>
                <a:ea typeface="굴림" pitchFamily="50" charset="-127"/>
              </a:endParaRPr>
            </a:p>
          </p:txBody>
        </p:sp>
        <p:sp>
          <p:nvSpPr>
            <p:cNvPr id="324" name="Rectangle 91"/>
            <p:cNvSpPr>
              <a:spLocks noChangeArrowheads="1"/>
            </p:cNvSpPr>
            <p:nvPr/>
          </p:nvSpPr>
          <p:spPr bwMode="auto">
            <a:xfrm>
              <a:off x="4480" y="1670"/>
              <a:ext cx="80" cy="86"/>
            </a:xfrm>
            <a:prstGeom prst="rect">
              <a:avLst/>
            </a:prstGeom>
            <a:noFill/>
            <a:ln w="9525">
              <a:noFill/>
              <a:miter lim="800000"/>
              <a:headEnd/>
              <a:tailEnd/>
            </a:ln>
          </p:spPr>
          <p:txBody>
            <a:bodyPr wrap="none" lIns="0" tIns="0" rIns="0" bIns="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ko-KR" sz="900" b="0" i="0" u="none" strike="noStrike" kern="0" cap="none" spc="0" normalizeH="0" baseline="0" noProof="0" smtClean="0">
                  <a:ln>
                    <a:noFill/>
                  </a:ln>
                  <a:solidFill>
                    <a:srgbClr val="000000"/>
                  </a:solidFill>
                  <a:effectLst/>
                  <a:uLnTx/>
                  <a:uFillTx/>
                  <a:latin typeface="Arial" pitchFamily="34" charset="0"/>
                  <a:ea typeface="굴림" pitchFamily="50" charset="-127"/>
                </a:rPr>
                <a:t>50</a:t>
              </a:r>
              <a:endParaRPr kumimoji="0" lang="en-US" altLang="ko-KR" sz="1600" b="0" i="0" u="none" strike="noStrike" kern="0" cap="none" spc="0" normalizeH="0" baseline="0" noProof="0" smtClean="0">
                <a:ln>
                  <a:noFill/>
                </a:ln>
                <a:solidFill>
                  <a:sysClr val="windowText" lastClr="000000"/>
                </a:solidFill>
                <a:effectLst/>
                <a:uLnTx/>
                <a:uFillTx/>
                <a:latin typeface="Arial" pitchFamily="34" charset="0"/>
                <a:ea typeface="굴림" pitchFamily="50" charset="-127"/>
              </a:endParaRPr>
            </a:p>
          </p:txBody>
        </p:sp>
        <p:sp>
          <p:nvSpPr>
            <p:cNvPr id="325" name="Rectangle 92"/>
            <p:cNvSpPr>
              <a:spLocks noChangeArrowheads="1"/>
            </p:cNvSpPr>
            <p:nvPr/>
          </p:nvSpPr>
          <p:spPr bwMode="auto">
            <a:xfrm>
              <a:off x="4546" y="2248"/>
              <a:ext cx="634" cy="115"/>
            </a:xfrm>
            <a:prstGeom prst="rect">
              <a:avLst/>
            </a:prstGeom>
            <a:noFill/>
            <a:ln w="9525">
              <a:noFill/>
              <a:miter lim="800000"/>
              <a:headEnd/>
              <a:tailEnd/>
            </a:ln>
          </p:spPr>
          <p:txBody>
            <a:bodyPr wrap="none" lIns="0" tIns="0" rIns="0" bIns="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ko-KR" sz="1200" b="1" i="0" u="none" strike="noStrike" kern="0" cap="none" spc="0" normalizeH="0" baseline="0" noProof="0" smtClean="0">
                  <a:ln>
                    <a:noFill/>
                  </a:ln>
                  <a:solidFill>
                    <a:srgbClr val="000000"/>
                  </a:solidFill>
                  <a:effectLst/>
                  <a:uLnTx/>
                  <a:uFillTx/>
                  <a:latin typeface="Arial" pitchFamily="34" charset="0"/>
                  <a:ea typeface="굴림" pitchFamily="50" charset="-127"/>
                </a:rPr>
                <a:t>Relative Cost </a:t>
              </a:r>
              <a:endParaRPr kumimoji="0" lang="en-US" altLang="ko-KR" sz="1600" b="0" i="0" u="none" strike="noStrike" kern="0" cap="none" spc="0" normalizeH="0" baseline="0" noProof="0" smtClean="0">
                <a:ln>
                  <a:noFill/>
                </a:ln>
                <a:solidFill>
                  <a:sysClr val="windowText" lastClr="000000"/>
                </a:solidFill>
                <a:effectLst/>
                <a:uLnTx/>
                <a:uFillTx/>
                <a:latin typeface="Arial" pitchFamily="34" charset="0"/>
                <a:ea typeface="굴림" pitchFamily="50" charset="-127"/>
              </a:endParaRPr>
            </a:p>
          </p:txBody>
        </p:sp>
        <p:sp>
          <p:nvSpPr>
            <p:cNvPr id="326" name="Rectangle 93"/>
            <p:cNvSpPr>
              <a:spLocks noChangeArrowheads="1"/>
            </p:cNvSpPr>
            <p:nvPr/>
          </p:nvSpPr>
          <p:spPr bwMode="auto">
            <a:xfrm>
              <a:off x="4733" y="2375"/>
              <a:ext cx="257" cy="115"/>
            </a:xfrm>
            <a:prstGeom prst="rect">
              <a:avLst/>
            </a:prstGeom>
            <a:noFill/>
            <a:ln w="9525">
              <a:noFill/>
              <a:miter lim="800000"/>
              <a:headEnd/>
              <a:tailEnd/>
            </a:ln>
          </p:spPr>
          <p:txBody>
            <a:bodyPr wrap="none" lIns="0" tIns="0" rIns="0" bIns="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ko-KR" sz="1200" b="1" i="0" u="none" strike="noStrike" kern="0" cap="none" spc="0" normalizeH="0" baseline="0" noProof="0" smtClean="0">
                  <a:ln>
                    <a:noFill/>
                  </a:ln>
                  <a:solidFill>
                    <a:srgbClr val="000000"/>
                  </a:solidFill>
                  <a:effectLst/>
                  <a:uLnTx/>
                  <a:uFillTx/>
                  <a:latin typeface="Arial" pitchFamily="34" charset="0"/>
                  <a:ea typeface="굴림" pitchFamily="50" charset="-127"/>
                </a:rPr>
                <a:t>to Fix</a:t>
              </a:r>
              <a:endParaRPr kumimoji="0" lang="en-US" altLang="ko-KR" sz="1600" b="0" i="0" u="none" strike="noStrike" kern="0" cap="none" spc="0" normalizeH="0" baseline="0" noProof="0" smtClean="0">
                <a:ln>
                  <a:noFill/>
                </a:ln>
                <a:solidFill>
                  <a:sysClr val="windowText" lastClr="000000"/>
                </a:solidFill>
                <a:effectLst/>
                <a:uLnTx/>
                <a:uFillTx/>
                <a:latin typeface="Arial" pitchFamily="34" charset="0"/>
                <a:ea typeface="굴림" pitchFamily="50" charset="-127"/>
              </a:endParaRPr>
            </a:p>
          </p:txBody>
        </p:sp>
        <p:sp>
          <p:nvSpPr>
            <p:cNvPr id="327" name="Rectangle 94"/>
            <p:cNvSpPr>
              <a:spLocks noChangeArrowheads="1"/>
            </p:cNvSpPr>
            <p:nvPr/>
          </p:nvSpPr>
          <p:spPr bwMode="auto">
            <a:xfrm>
              <a:off x="3356" y="3410"/>
              <a:ext cx="604" cy="115"/>
            </a:xfrm>
            <a:prstGeom prst="rect">
              <a:avLst/>
            </a:prstGeom>
            <a:noFill/>
            <a:ln w="9525">
              <a:noFill/>
              <a:miter lim="800000"/>
              <a:headEnd/>
              <a:tailEnd/>
            </a:ln>
          </p:spPr>
          <p:txBody>
            <a:bodyPr wrap="none" lIns="0" tIns="0" rIns="0" bIns="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ko-KR" sz="1200" b="1" i="0" u="none" strike="noStrike" kern="0" cap="none" spc="0" normalizeH="0" baseline="0" noProof="0" smtClean="0">
                  <a:ln>
                    <a:noFill/>
                  </a:ln>
                  <a:solidFill>
                    <a:srgbClr val="000000"/>
                  </a:solidFill>
                  <a:effectLst/>
                  <a:uLnTx/>
                  <a:uFillTx/>
                  <a:latin typeface="Arial" pitchFamily="34" charset="0"/>
                  <a:ea typeface="굴림" pitchFamily="50" charset="-127"/>
                </a:rPr>
                <a:t>Phase Found</a:t>
              </a:r>
              <a:endParaRPr kumimoji="0" lang="en-US" altLang="ko-KR" sz="1600" b="0" i="0" u="none" strike="noStrike" kern="0" cap="none" spc="0" normalizeH="0" baseline="0" noProof="0" smtClean="0">
                <a:ln>
                  <a:noFill/>
                </a:ln>
                <a:solidFill>
                  <a:sysClr val="windowText" lastClr="000000"/>
                </a:solidFill>
                <a:effectLst/>
                <a:uLnTx/>
                <a:uFillTx/>
                <a:latin typeface="Arial" pitchFamily="34" charset="0"/>
                <a:ea typeface="굴림" pitchFamily="50" charset="-127"/>
              </a:endParaRPr>
            </a:p>
          </p:txBody>
        </p:sp>
        <p:sp>
          <p:nvSpPr>
            <p:cNvPr id="328" name="Rectangle 95"/>
            <p:cNvSpPr>
              <a:spLocks noChangeArrowheads="1"/>
            </p:cNvSpPr>
            <p:nvPr/>
          </p:nvSpPr>
          <p:spPr bwMode="auto">
            <a:xfrm rot="-5400000">
              <a:off x="2001" y="2482"/>
              <a:ext cx="293" cy="106"/>
            </a:xfrm>
            <a:prstGeom prst="rect">
              <a:avLst/>
            </a:prstGeom>
            <a:noFill/>
            <a:ln w="9525">
              <a:noFill/>
              <a:miter lim="800000"/>
              <a:headEnd/>
              <a:tailEnd/>
            </a:ln>
          </p:spPr>
          <p:txBody>
            <a:bodyPr wrap="none" lIns="0" tIns="0" rIns="0" bIns="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ko-KR" sz="1100" b="1" i="0" u="none" strike="noStrike" kern="0" cap="none" spc="0" normalizeH="0" baseline="0" noProof="0" smtClean="0">
                  <a:ln>
                    <a:noFill/>
                  </a:ln>
                  <a:solidFill>
                    <a:srgbClr val="000000"/>
                  </a:solidFill>
                  <a:effectLst/>
                  <a:uLnTx/>
                  <a:uFillTx/>
                  <a:latin typeface="Arial" pitchFamily="34" charset="0"/>
                  <a:ea typeface="굴림" pitchFamily="50" charset="-127"/>
                </a:rPr>
                <a:t>Defect </a:t>
              </a:r>
              <a:endParaRPr kumimoji="0" lang="en-US" altLang="ko-KR" sz="1600" b="0" i="0" u="none" strike="noStrike" kern="0" cap="none" spc="0" normalizeH="0" baseline="0" noProof="0" smtClean="0">
                <a:ln>
                  <a:noFill/>
                </a:ln>
                <a:solidFill>
                  <a:sysClr val="windowText" lastClr="000000"/>
                </a:solidFill>
                <a:effectLst/>
                <a:uLnTx/>
                <a:uFillTx/>
                <a:latin typeface="Arial" pitchFamily="34" charset="0"/>
                <a:ea typeface="굴림" pitchFamily="50" charset="-127"/>
              </a:endParaRPr>
            </a:p>
          </p:txBody>
        </p:sp>
        <p:sp>
          <p:nvSpPr>
            <p:cNvPr id="329" name="Rectangle 96"/>
            <p:cNvSpPr>
              <a:spLocks noChangeArrowheads="1"/>
            </p:cNvSpPr>
            <p:nvPr/>
          </p:nvSpPr>
          <p:spPr bwMode="auto">
            <a:xfrm rot="-5400000">
              <a:off x="2161" y="2492"/>
              <a:ext cx="206" cy="106"/>
            </a:xfrm>
            <a:prstGeom prst="rect">
              <a:avLst/>
            </a:prstGeom>
            <a:noFill/>
            <a:ln w="9525">
              <a:noFill/>
              <a:miter lim="800000"/>
              <a:headEnd/>
              <a:tailEnd/>
            </a:ln>
          </p:spPr>
          <p:txBody>
            <a:bodyPr wrap="none" lIns="0" tIns="0" rIns="0" bIns="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ko-KR" sz="1100" b="1" i="0" u="none" strike="noStrike" kern="0" cap="none" spc="0" normalizeH="0" baseline="0" noProof="0" smtClean="0">
                  <a:ln>
                    <a:noFill/>
                  </a:ln>
                  <a:solidFill>
                    <a:srgbClr val="000000"/>
                  </a:solidFill>
                  <a:effectLst/>
                  <a:uLnTx/>
                  <a:uFillTx/>
                  <a:latin typeface="Arial" pitchFamily="34" charset="0"/>
                  <a:ea typeface="굴림" pitchFamily="50" charset="-127"/>
                </a:rPr>
                <a:t>Type</a:t>
              </a:r>
              <a:endParaRPr kumimoji="0" lang="en-US" altLang="ko-KR" sz="1600" b="0" i="0" u="none" strike="noStrike" kern="0" cap="none" spc="0" normalizeH="0" baseline="0" noProof="0" smtClean="0">
                <a:ln>
                  <a:noFill/>
                </a:ln>
                <a:solidFill>
                  <a:sysClr val="windowText" lastClr="000000"/>
                </a:solidFill>
                <a:effectLst/>
                <a:uLnTx/>
                <a:uFillTx/>
                <a:latin typeface="Arial" pitchFamily="34" charset="0"/>
                <a:ea typeface="굴림" pitchFamily="50" charset="-127"/>
              </a:endParaRPr>
            </a:p>
          </p:txBody>
        </p:sp>
        <p:sp>
          <p:nvSpPr>
            <p:cNvPr id="330" name="Rectangle 97"/>
            <p:cNvSpPr>
              <a:spLocks noChangeArrowheads="1"/>
            </p:cNvSpPr>
            <p:nvPr/>
          </p:nvSpPr>
          <p:spPr bwMode="auto">
            <a:xfrm>
              <a:off x="2612" y="1449"/>
              <a:ext cx="2405" cy="134"/>
            </a:xfrm>
            <a:prstGeom prst="rect">
              <a:avLst/>
            </a:prstGeom>
            <a:noFill/>
            <a:ln w="9525">
              <a:noFill/>
              <a:miter lim="800000"/>
              <a:headEnd/>
              <a:tailEnd/>
            </a:ln>
          </p:spPr>
          <p:txBody>
            <a:bodyPr wrap="none" lIns="0" tIns="0" rIns="0" bIns="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ko-KR" sz="1400" b="1" i="0" u="none" strike="noStrike" kern="0" cap="none" spc="0" normalizeH="0" baseline="0" noProof="0" smtClean="0">
                  <a:ln>
                    <a:noFill/>
                  </a:ln>
                  <a:solidFill>
                    <a:srgbClr val="000000"/>
                  </a:solidFill>
                  <a:effectLst/>
                  <a:uLnTx/>
                  <a:uFillTx/>
                  <a:latin typeface="Arial" pitchFamily="34" charset="0"/>
                  <a:ea typeface="굴림" pitchFamily="50" charset="-127"/>
                </a:rPr>
                <a:t>Relative Cost to Fix Defects per Phase Found</a:t>
              </a:r>
              <a:endParaRPr kumimoji="0" lang="en-US" altLang="ko-KR" sz="1600" b="0" i="0" u="none" strike="noStrike" kern="0" cap="none" spc="0" normalizeH="0" baseline="0" noProof="0" smtClean="0">
                <a:ln>
                  <a:noFill/>
                </a:ln>
                <a:solidFill>
                  <a:sysClr val="windowText" lastClr="000000"/>
                </a:solidFill>
                <a:effectLst/>
                <a:uLnTx/>
                <a:uFillTx/>
                <a:latin typeface="Arial" pitchFamily="34" charset="0"/>
                <a:ea typeface="굴림" pitchFamily="50" charset="-127"/>
              </a:endParaRPr>
            </a:p>
          </p:txBody>
        </p:sp>
        <p:sp>
          <p:nvSpPr>
            <p:cNvPr id="331" name="Rectangle 98"/>
            <p:cNvSpPr>
              <a:spLocks noChangeArrowheads="1"/>
            </p:cNvSpPr>
            <p:nvPr/>
          </p:nvSpPr>
          <p:spPr bwMode="auto">
            <a:xfrm>
              <a:off x="2998" y="3587"/>
              <a:ext cx="1575" cy="137"/>
            </a:xfrm>
            <a:prstGeom prst="rect">
              <a:avLst/>
            </a:prstGeom>
            <a:solidFill>
              <a:srgbClr val="FFFFFF"/>
            </a:solidFill>
            <a:ln w="0">
              <a:solidFill>
                <a:srgbClr val="000000"/>
              </a:solidFill>
              <a:miter lim="800000"/>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smtClean="0">
                <a:ln>
                  <a:noFill/>
                </a:ln>
                <a:solidFill>
                  <a:sysClr val="windowText" lastClr="000000"/>
                </a:solidFill>
                <a:effectLst/>
                <a:uLnTx/>
                <a:uFillTx/>
                <a:ea typeface="굴림" pitchFamily="50" charset="-127"/>
              </a:endParaRPr>
            </a:p>
          </p:txBody>
        </p:sp>
        <p:sp>
          <p:nvSpPr>
            <p:cNvPr id="332" name="Rectangle 99"/>
            <p:cNvSpPr>
              <a:spLocks noChangeArrowheads="1"/>
            </p:cNvSpPr>
            <p:nvPr/>
          </p:nvSpPr>
          <p:spPr bwMode="auto">
            <a:xfrm>
              <a:off x="3025" y="3631"/>
              <a:ext cx="50" cy="49"/>
            </a:xfrm>
            <a:prstGeom prst="rect">
              <a:avLst/>
            </a:prstGeom>
            <a:solidFill>
              <a:srgbClr val="9999FF"/>
            </a:solidFill>
            <a:ln w="9525">
              <a:solidFill>
                <a:srgbClr val="000000"/>
              </a:solidFill>
              <a:miter lim="800000"/>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smtClean="0">
                <a:ln>
                  <a:noFill/>
                </a:ln>
                <a:solidFill>
                  <a:sysClr val="windowText" lastClr="000000"/>
                </a:solidFill>
                <a:effectLst/>
                <a:uLnTx/>
                <a:uFillTx/>
                <a:ea typeface="굴림" pitchFamily="50" charset="-127"/>
              </a:endParaRPr>
            </a:p>
          </p:txBody>
        </p:sp>
        <p:sp>
          <p:nvSpPr>
            <p:cNvPr id="333" name="Rectangle 100"/>
            <p:cNvSpPr>
              <a:spLocks noChangeArrowheads="1"/>
            </p:cNvSpPr>
            <p:nvPr/>
          </p:nvSpPr>
          <p:spPr bwMode="auto">
            <a:xfrm>
              <a:off x="3102" y="3609"/>
              <a:ext cx="155" cy="96"/>
            </a:xfrm>
            <a:prstGeom prst="rect">
              <a:avLst/>
            </a:prstGeom>
            <a:noFill/>
            <a:ln w="9525">
              <a:noFill/>
              <a:miter lim="800000"/>
              <a:headEnd/>
              <a:tailEnd/>
            </a:ln>
          </p:spPr>
          <p:txBody>
            <a:bodyPr wrap="none" lIns="0" tIns="0" rIns="0" bIns="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ko-KR" sz="1000" b="0" i="0" u="none" strike="noStrike" kern="0" cap="none" spc="0" normalizeH="0" baseline="0" noProof="0" dirty="0" smtClean="0">
                  <a:ln>
                    <a:noFill/>
                  </a:ln>
                  <a:solidFill>
                    <a:srgbClr val="000000"/>
                  </a:solidFill>
                  <a:effectLst/>
                  <a:uLnTx/>
                  <a:uFillTx/>
                  <a:latin typeface="Arial" pitchFamily="34" charset="0"/>
                  <a:ea typeface="굴림" pitchFamily="50" charset="-127"/>
                </a:rPr>
                <a:t>Test</a:t>
              </a:r>
              <a:endParaRPr kumimoji="0" lang="en-US" altLang="ko-KR" sz="1000" b="0" i="0" u="none" strike="noStrike" kern="0" cap="none" spc="0" normalizeH="0" baseline="0" noProof="0" dirty="0" smtClean="0">
                <a:ln>
                  <a:noFill/>
                </a:ln>
                <a:solidFill>
                  <a:sysClr val="windowText" lastClr="000000"/>
                </a:solidFill>
                <a:effectLst/>
                <a:uLnTx/>
                <a:uFillTx/>
                <a:latin typeface="Arial" pitchFamily="34" charset="0"/>
                <a:ea typeface="굴림" pitchFamily="50" charset="-127"/>
              </a:endParaRPr>
            </a:p>
          </p:txBody>
        </p:sp>
        <p:sp>
          <p:nvSpPr>
            <p:cNvPr id="334" name="Rectangle 101"/>
            <p:cNvSpPr>
              <a:spLocks noChangeArrowheads="1"/>
            </p:cNvSpPr>
            <p:nvPr/>
          </p:nvSpPr>
          <p:spPr bwMode="auto">
            <a:xfrm>
              <a:off x="3295" y="3631"/>
              <a:ext cx="50" cy="49"/>
            </a:xfrm>
            <a:prstGeom prst="rect">
              <a:avLst/>
            </a:prstGeom>
            <a:solidFill>
              <a:srgbClr val="993366"/>
            </a:solidFill>
            <a:ln w="9525">
              <a:solidFill>
                <a:srgbClr val="000000"/>
              </a:solidFill>
              <a:miter lim="800000"/>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smtClean="0">
                <a:ln>
                  <a:noFill/>
                </a:ln>
                <a:solidFill>
                  <a:sysClr val="windowText" lastClr="000000"/>
                </a:solidFill>
                <a:effectLst/>
                <a:uLnTx/>
                <a:uFillTx/>
                <a:ea typeface="굴림" pitchFamily="50" charset="-127"/>
              </a:endParaRPr>
            </a:p>
          </p:txBody>
        </p:sp>
        <p:sp>
          <p:nvSpPr>
            <p:cNvPr id="335" name="Rectangle 102"/>
            <p:cNvSpPr>
              <a:spLocks noChangeArrowheads="1"/>
            </p:cNvSpPr>
            <p:nvPr/>
          </p:nvSpPr>
          <p:spPr bwMode="auto">
            <a:xfrm>
              <a:off x="3372" y="3609"/>
              <a:ext cx="190" cy="96"/>
            </a:xfrm>
            <a:prstGeom prst="rect">
              <a:avLst/>
            </a:prstGeom>
            <a:noFill/>
            <a:ln w="9525">
              <a:noFill/>
              <a:miter lim="800000"/>
              <a:headEnd/>
              <a:tailEnd/>
            </a:ln>
          </p:spPr>
          <p:txBody>
            <a:bodyPr wrap="none" lIns="0" tIns="0" rIns="0" bIns="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ko-KR" sz="1000" b="0" i="0" u="none" strike="noStrike" kern="0" cap="none" spc="0" normalizeH="0" baseline="0" noProof="0" dirty="0" smtClean="0">
                  <a:ln>
                    <a:noFill/>
                  </a:ln>
                  <a:solidFill>
                    <a:srgbClr val="000000"/>
                  </a:solidFill>
                  <a:effectLst/>
                  <a:uLnTx/>
                  <a:uFillTx/>
                  <a:latin typeface="Arial" pitchFamily="34" charset="0"/>
                  <a:ea typeface="굴림" pitchFamily="50" charset="-127"/>
                </a:rPr>
                <a:t>Code</a:t>
              </a:r>
              <a:endParaRPr kumimoji="0" lang="en-US" altLang="ko-KR" sz="1000" b="0" i="0" u="none" strike="noStrike" kern="0" cap="none" spc="0" normalizeH="0" baseline="0" noProof="0" dirty="0" smtClean="0">
                <a:ln>
                  <a:noFill/>
                </a:ln>
                <a:solidFill>
                  <a:sysClr val="windowText" lastClr="000000"/>
                </a:solidFill>
                <a:effectLst/>
                <a:uLnTx/>
                <a:uFillTx/>
                <a:latin typeface="Arial" pitchFamily="34" charset="0"/>
                <a:ea typeface="굴림" pitchFamily="50" charset="-127"/>
              </a:endParaRPr>
            </a:p>
          </p:txBody>
        </p:sp>
        <p:sp>
          <p:nvSpPr>
            <p:cNvPr id="336" name="Rectangle 103"/>
            <p:cNvSpPr>
              <a:spLocks noChangeArrowheads="1"/>
            </p:cNvSpPr>
            <p:nvPr/>
          </p:nvSpPr>
          <p:spPr bwMode="auto">
            <a:xfrm>
              <a:off x="3598" y="3631"/>
              <a:ext cx="50" cy="49"/>
            </a:xfrm>
            <a:prstGeom prst="rect">
              <a:avLst/>
            </a:prstGeom>
            <a:solidFill>
              <a:srgbClr val="FFFFCC"/>
            </a:solidFill>
            <a:ln w="9525">
              <a:solidFill>
                <a:srgbClr val="000000"/>
              </a:solidFill>
              <a:miter lim="800000"/>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smtClean="0">
                <a:ln>
                  <a:noFill/>
                </a:ln>
                <a:solidFill>
                  <a:sysClr val="windowText" lastClr="000000"/>
                </a:solidFill>
                <a:effectLst/>
                <a:uLnTx/>
                <a:uFillTx/>
                <a:ea typeface="굴림" pitchFamily="50" charset="-127"/>
              </a:endParaRPr>
            </a:p>
          </p:txBody>
        </p:sp>
        <p:sp>
          <p:nvSpPr>
            <p:cNvPr id="337" name="Rectangle 104"/>
            <p:cNvSpPr>
              <a:spLocks noChangeArrowheads="1"/>
            </p:cNvSpPr>
            <p:nvPr/>
          </p:nvSpPr>
          <p:spPr bwMode="auto">
            <a:xfrm>
              <a:off x="3675" y="3609"/>
              <a:ext cx="248" cy="96"/>
            </a:xfrm>
            <a:prstGeom prst="rect">
              <a:avLst/>
            </a:prstGeom>
            <a:noFill/>
            <a:ln w="9525">
              <a:noFill/>
              <a:miter lim="800000"/>
              <a:headEnd/>
              <a:tailEnd/>
            </a:ln>
          </p:spPr>
          <p:txBody>
            <a:bodyPr wrap="none" lIns="0" tIns="0" rIns="0" bIns="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ko-KR" sz="1000" b="0" i="0" u="none" strike="noStrike" kern="0" cap="none" spc="0" normalizeH="0" baseline="0" noProof="0" dirty="0" smtClean="0">
                  <a:ln>
                    <a:noFill/>
                  </a:ln>
                  <a:solidFill>
                    <a:srgbClr val="000000"/>
                  </a:solidFill>
                  <a:effectLst/>
                  <a:uLnTx/>
                  <a:uFillTx/>
                  <a:latin typeface="Arial" pitchFamily="34" charset="0"/>
                  <a:ea typeface="굴림" pitchFamily="50" charset="-127"/>
                </a:rPr>
                <a:t>Design</a:t>
              </a:r>
              <a:endParaRPr kumimoji="0" lang="en-US" altLang="ko-KR" sz="1000" b="0" i="0" u="none" strike="noStrike" kern="0" cap="none" spc="0" normalizeH="0" baseline="0" noProof="0" dirty="0" smtClean="0">
                <a:ln>
                  <a:noFill/>
                </a:ln>
                <a:solidFill>
                  <a:sysClr val="windowText" lastClr="000000"/>
                </a:solidFill>
                <a:effectLst/>
                <a:uLnTx/>
                <a:uFillTx/>
                <a:latin typeface="Arial" pitchFamily="34" charset="0"/>
                <a:ea typeface="굴림" pitchFamily="50" charset="-127"/>
              </a:endParaRPr>
            </a:p>
          </p:txBody>
        </p:sp>
        <p:sp>
          <p:nvSpPr>
            <p:cNvPr id="338" name="Rectangle 105"/>
            <p:cNvSpPr>
              <a:spLocks noChangeArrowheads="1"/>
            </p:cNvSpPr>
            <p:nvPr/>
          </p:nvSpPr>
          <p:spPr bwMode="auto">
            <a:xfrm>
              <a:off x="3962" y="3631"/>
              <a:ext cx="49" cy="49"/>
            </a:xfrm>
            <a:prstGeom prst="rect">
              <a:avLst/>
            </a:prstGeom>
            <a:solidFill>
              <a:srgbClr val="CCFFFF"/>
            </a:solidFill>
            <a:ln w="9525">
              <a:solidFill>
                <a:srgbClr val="000000"/>
              </a:solidFill>
              <a:miter lim="800000"/>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smtClean="0">
                <a:ln>
                  <a:noFill/>
                </a:ln>
                <a:solidFill>
                  <a:sysClr val="windowText" lastClr="000000"/>
                </a:solidFill>
                <a:effectLst/>
                <a:uLnTx/>
                <a:uFillTx/>
                <a:ea typeface="굴림" pitchFamily="50" charset="-127"/>
              </a:endParaRPr>
            </a:p>
          </p:txBody>
        </p:sp>
        <p:sp>
          <p:nvSpPr>
            <p:cNvPr id="339" name="Rectangle 106"/>
            <p:cNvSpPr>
              <a:spLocks noChangeArrowheads="1"/>
            </p:cNvSpPr>
            <p:nvPr/>
          </p:nvSpPr>
          <p:spPr bwMode="auto">
            <a:xfrm>
              <a:off x="4039" y="3609"/>
              <a:ext cx="496" cy="96"/>
            </a:xfrm>
            <a:prstGeom prst="rect">
              <a:avLst/>
            </a:prstGeom>
            <a:noFill/>
            <a:ln w="9525">
              <a:noFill/>
              <a:miter lim="800000"/>
              <a:headEnd/>
              <a:tailEnd/>
            </a:ln>
          </p:spPr>
          <p:txBody>
            <a:bodyPr wrap="none" lIns="0" tIns="0" rIns="0" bIns="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ko-KR" sz="1000" b="0" i="0" u="none" strike="noStrike" kern="0" cap="none" spc="0" normalizeH="0" baseline="0" noProof="0" dirty="0" smtClean="0">
                  <a:ln>
                    <a:noFill/>
                  </a:ln>
                  <a:solidFill>
                    <a:srgbClr val="000000"/>
                  </a:solidFill>
                  <a:effectLst/>
                  <a:uLnTx/>
                  <a:uFillTx/>
                  <a:latin typeface="Arial" pitchFamily="34" charset="0"/>
                  <a:ea typeface="굴림" pitchFamily="50" charset="-127"/>
                </a:rPr>
                <a:t>Requirements</a:t>
              </a:r>
              <a:endParaRPr kumimoji="0" lang="en-US" altLang="ko-KR" sz="1000" b="0" i="0" u="none" strike="noStrike" kern="0" cap="none" spc="0" normalizeH="0" baseline="0" noProof="0" dirty="0" smtClean="0">
                <a:ln>
                  <a:noFill/>
                </a:ln>
                <a:solidFill>
                  <a:sysClr val="windowText" lastClr="000000"/>
                </a:solidFill>
                <a:effectLst/>
                <a:uLnTx/>
                <a:uFillTx/>
                <a:latin typeface="Arial" pitchFamily="34" charset="0"/>
                <a:ea typeface="굴림" pitchFamily="50" charset="-127"/>
              </a:endParaRPr>
            </a:p>
          </p:txBody>
        </p:sp>
        <p:sp>
          <p:nvSpPr>
            <p:cNvPr id="340" name="Rectangle 107"/>
            <p:cNvSpPr>
              <a:spLocks noChangeArrowheads="1"/>
            </p:cNvSpPr>
            <p:nvPr/>
          </p:nvSpPr>
          <p:spPr bwMode="auto">
            <a:xfrm>
              <a:off x="2067" y="1367"/>
              <a:ext cx="3443" cy="2379"/>
            </a:xfrm>
            <a:prstGeom prst="rect">
              <a:avLst/>
            </a:prstGeom>
            <a:noFill/>
            <a:ln w="0">
              <a:solidFill>
                <a:srgbClr val="000000"/>
              </a:solidFill>
              <a:miter lim="800000"/>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smtClean="0">
                <a:ln>
                  <a:noFill/>
                </a:ln>
                <a:solidFill>
                  <a:sysClr val="windowText" lastClr="000000"/>
                </a:solidFill>
                <a:effectLst/>
                <a:uLnTx/>
                <a:uFillTx/>
                <a:ea typeface="굴림" pitchFamily="50" charset="-127"/>
              </a:endParaRPr>
            </a:p>
          </p:txBody>
        </p:sp>
      </p:grpSp>
      <p:sp>
        <p:nvSpPr>
          <p:cNvPr id="341" name="Rectangle 108"/>
          <p:cNvSpPr>
            <a:spLocks noChangeArrowheads="1"/>
          </p:cNvSpPr>
          <p:nvPr/>
        </p:nvSpPr>
        <p:spPr bwMode="auto">
          <a:xfrm>
            <a:off x="5883275" y="2473325"/>
            <a:ext cx="771525" cy="1897063"/>
          </a:xfrm>
          <a:prstGeom prst="rect">
            <a:avLst/>
          </a:prstGeom>
          <a:solidFill>
            <a:srgbClr val="D27800">
              <a:alpha val="20000"/>
            </a:srgbClr>
          </a:solidFill>
          <a:ln w="9525">
            <a:solidFill>
              <a:srgbClr val="000000"/>
            </a:solid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smtClean="0">
              <a:ln>
                <a:noFill/>
              </a:ln>
              <a:solidFill>
                <a:sysClr val="windowText" lastClr="000000"/>
              </a:solidFill>
              <a:effectLst/>
              <a:uLnTx/>
              <a:uFillTx/>
              <a:ea typeface="굴림" pitchFamily="50" charset="-127"/>
            </a:endParaRPr>
          </a:p>
        </p:txBody>
      </p:sp>
      <p:sp>
        <p:nvSpPr>
          <p:cNvPr id="342" name="Line 109"/>
          <p:cNvSpPr>
            <a:spLocks noChangeShapeType="1"/>
          </p:cNvSpPr>
          <p:nvPr/>
        </p:nvSpPr>
        <p:spPr bwMode="auto">
          <a:xfrm>
            <a:off x="3155950" y="2541588"/>
            <a:ext cx="2713038" cy="358775"/>
          </a:xfrm>
          <a:prstGeom prst="line">
            <a:avLst/>
          </a:prstGeom>
          <a:noFill/>
          <a:ln w="9525">
            <a:solidFill>
              <a:srgbClr val="000000"/>
            </a:solidFill>
            <a:round/>
            <a:headEnd/>
            <a:tailEnd type="triangle" w="med" len="me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smtClean="0">
              <a:ln>
                <a:noFill/>
              </a:ln>
              <a:solidFill>
                <a:sysClr val="windowText" lastClr="000000"/>
              </a:solidFill>
              <a:effectLst/>
              <a:uLnTx/>
              <a:uFillTx/>
            </a:endParaRPr>
          </a:p>
        </p:txBody>
      </p:sp>
      <p:sp>
        <p:nvSpPr>
          <p:cNvPr id="343" name="Rectangle 110"/>
          <p:cNvSpPr>
            <a:spLocks noChangeArrowheads="1"/>
          </p:cNvSpPr>
          <p:nvPr/>
        </p:nvSpPr>
        <p:spPr bwMode="auto">
          <a:xfrm>
            <a:off x="546100" y="2154238"/>
            <a:ext cx="2600325" cy="990600"/>
          </a:xfrm>
          <a:prstGeom prst="rect">
            <a:avLst/>
          </a:prstGeom>
          <a:solidFill>
            <a:srgbClr val="D27800">
              <a:alpha val="20000"/>
            </a:srgbClr>
          </a:solidFill>
          <a:ln w="9525">
            <a:solidFill>
              <a:srgbClr val="000000"/>
            </a:solid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smtClean="0">
              <a:ln>
                <a:noFill/>
              </a:ln>
              <a:solidFill>
                <a:sysClr val="windowText" lastClr="000000"/>
              </a:solidFill>
              <a:effectLst/>
              <a:uLnTx/>
              <a:uFillTx/>
              <a:ea typeface="굴림" pitchFamily="50" charset="-127"/>
            </a:endParaRPr>
          </a:p>
        </p:txBody>
      </p:sp>
      <p:sp>
        <p:nvSpPr>
          <p:cNvPr id="344" name="Line 111"/>
          <p:cNvSpPr>
            <a:spLocks noChangeShapeType="1"/>
          </p:cNvSpPr>
          <p:nvPr/>
        </p:nvSpPr>
        <p:spPr bwMode="auto">
          <a:xfrm flipV="1">
            <a:off x="6334125" y="4968875"/>
            <a:ext cx="411163" cy="420688"/>
          </a:xfrm>
          <a:prstGeom prst="line">
            <a:avLst/>
          </a:prstGeom>
          <a:noFill/>
          <a:ln w="9525">
            <a:solidFill>
              <a:srgbClr val="D27800"/>
            </a:solidFill>
            <a:round/>
            <a:headEnd/>
            <a:tailEnd type="triangle" w="med" len="me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smtClean="0">
              <a:ln>
                <a:noFill/>
              </a:ln>
              <a:solidFill>
                <a:sysClr val="windowText" lastClr="000000"/>
              </a:solidFill>
              <a:effectLst/>
              <a:uLnTx/>
              <a:uFillTx/>
            </a:endParaRPr>
          </a:p>
        </p:txBody>
      </p:sp>
      <p:sp>
        <p:nvSpPr>
          <p:cNvPr id="345" name="Rectangle 112"/>
          <p:cNvSpPr>
            <a:spLocks noChangeArrowheads="1"/>
          </p:cNvSpPr>
          <p:nvPr/>
        </p:nvSpPr>
        <p:spPr bwMode="auto">
          <a:xfrm>
            <a:off x="6716713" y="4722813"/>
            <a:ext cx="382587" cy="247650"/>
          </a:xfrm>
          <a:prstGeom prst="rect">
            <a:avLst/>
          </a:prstGeom>
          <a:solidFill>
            <a:srgbClr val="D27800">
              <a:alpha val="20000"/>
            </a:srgbClr>
          </a:solidFill>
          <a:ln w="9525">
            <a:solidFill>
              <a:srgbClr val="000000"/>
            </a:solid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smtClean="0">
              <a:ln>
                <a:noFill/>
              </a:ln>
              <a:solidFill>
                <a:sysClr val="windowText" lastClr="000000"/>
              </a:solidFill>
              <a:effectLst/>
              <a:uLnTx/>
              <a:uFillTx/>
              <a:ea typeface="굴림" pitchFamily="50" charset="-127"/>
            </a:endParaRPr>
          </a:p>
        </p:txBody>
      </p:sp>
      <p:sp>
        <p:nvSpPr>
          <p:cNvPr id="346" name="Rectangle 113"/>
          <p:cNvSpPr>
            <a:spLocks noChangeArrowheads="1"/>
          </p:cNvSpPr>
          <p:nvPr/>
        </p:nvSpPr>
        <p:spPr bwMode="auto">
          <a:xfrm>
            <a:off x="4002088" y="4106863"/>
            <a:ext cx="771525" cy="173037"/>
          </a:xfrm>
          <a:prstGeom prst="rect">
            <a:avLst/>
          </a:prstGeom>
          <a:solidFill>
            <a:srgbClr val="D27800">
              <a:alpha val="20000"/>
            </a:srgbClr>
          </a:solidFill>
          <a:ln w="9525">
            <a:solidFill>
              <a:srgbClr val="000000"/>
            </a:solid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smtClean="0">
              <a:ln>
                <a:noFill/>
              </a:ln>
              <a:solidFill>
                <a:sysClr val="windowText" lastClr="000000"/>
              </a:solidFill>
              <a:effectLst/>
              <a:uLnTx/>
              <a:uFillTx/>
              <a:ea typeface="굴림" pitchFamily="50" charset="-127"/>
            </a:endParaRPr>
          </a:p>
        </p:txBody>
      </p:sp>
      <p:sp>
        <p:nvSpPr>
          <p:cNvPr id="347" name="Line 114"/>
          <p:cNvSpPr>
            <a:spLocks noChangeShapeType="1"/>
          </p:cNvSpPr>
          <p:nvPr/>
        </p:nvSpPr>
        <p:spPr bwMode="auto">
          <a:xfrm>
            <a:off x="3719513" y="3870325"/>
            <a:ext cx="344487" cy="215900"/>
          </a:xfrm>
          <a:prstGeom prst="line">
            <a:avLst/>
          </a:prstGeom>
          <a:noFill/>
          <a:ln w="9525">
            <a:solidFill>
              <a:srgbClr val="D27800"/>
            </a:solidFill>
            <a:round/>
            <a:headEnd/>
            <a:tailEnd type="triangle" w="med" len="me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smtClean="0">
              <a:ln>
                <a:noFill/>
              </a:ln>
              <a:solidFill>
                <a:sysClr val="windowText" lastClr="000000"/>
              </a:solidFill>
              <a:effectLst/>
              <a:uLnTx/>
              <a:uFillTx/>
            </a:endParaRPr>
          </a:p>
        </p:txBody>
      </p:sp>
      <p:sp>
        <p:nvSpPr>
          <p:cNvPr id="348" name="Rectangle 115"/>
          <p:cNvSpPr>
            <a:spLocks noChangeArrowheads="1"/>
          </p:cNvSpPr>
          <p:nvPr/>
        </p:nvSpPr>
        <p:spPr bwMode="auto">
          <a:xfrm>
            <a:off x="5246688" y="5351463"/>
            <a:ext cx="1101725" cy="247650"/>
          </a:xfrm>
          <a:prstGeom prst="rect">
            <a:avLst/>
          </a:prstGeom>
          <a:solidFill>
            <a:srgbClr val="D27800">
              <a:alpha val="20000"/>
            </a:srgbClr>
          </a:solidFill>
          <a:ln w="9525">
            <a:solidFill>
              <a:srgbClr val="000000"/>
            </a:solid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smtClean="0">
              <a:ln>
                <a:noFill/>
              </a:ln>
              <a:solidFill>
                <a:sysClr val="windowText" lastClr="000000"/>
              </a:solidFill>
              <a:effectLst/>
              <a:uLnTx/>
              <a:uFillTx/>
              <a:ea typeface="굴림" pitchFamily="50" charset="-127"/>
            </a:endParaRPr>
          </a:p>
        </p:txBody>
      </p:sp>
      <p:sp>
        <p:nvSpPr>
          <p:cNvPr id="349" name="Rectangle 116"/>
          <p:cNvSpPr>
            <a:spLocks noChangeArrowheads="1"/>
          </p:cNvSpPr>
          <p:nvPr/>
        </p:nvSpPr>
        <p:spPr bwMode="auto">
          <a:xfrm>
            <a:off x="3343275" y="3709988"/>
            <a:ext cx="374650" cy="554037"/>
          </a:xfrm>
          <a:prstGeom prst="rect">
            <a:avLst/>
          </a:prstGeom>
          <a:solidFill>
            <a:srgbClr val="D27800">
              <a:alpha val="20000"/>
            </a:srgbClr>
          </a:solidFill>
          <a:ln w="9525">
            <a:solidFill>
              <a:srgbClr val="000000"/>
            </a:solid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smtClean="0">
              <a:ln>
                <a:noFill/>
              </a:ln>
              <a:solidFill>
                <a:sysClr val="windowText" lastClr="000000"/>
              </a:solidFill>
              <a:effectLst/>
              <a:uLnTx/>
              <a:uFillTx/>
              <a:ea typeface="굴림" pitchFamily="50" charset="-127"/>
            </a:endParaRPr>
          </a:p>
        </p:txBody>
      </p:sp>
      <p:sp>
        <p:nvSpPr>
          <p:cNvPr id="350" name="Rectangle 117"/>
          <p:cNvSpPr>
            <a:spLocks noChangeArrowheads="1"/>
          </p:cNvSpPr>
          <p:nvPr/>
        </p:nvSpPr>
        <p:spPr bwMode="auto">
          <a:xfrm>
            <a:off x="4354513" y="4268788"/>
            <a:ext cx="514350" cy="153987"/>
          </a:xfrm>
          <a:prstGeom prst="rect">
            <a:avLst/>
          </a:prstGeom>
          <a:solidFill>
            <a:srgbClr val="D27800">
              <a:alpha val="20000"/>
            </a:srgbClr>
          </a:solidFill>
          <a:ln w="9525">
            <a:solidFill>
              <a:srgbClr val="000000"/>
            </a:solid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smtClean="0">
              <a:ln>
                <a:noFill/>
              </a:ln>
              <a:solidFill>
                <a:sysClr val="windowText" lastClr="000000"/>
              </a:solidFill>
              <a:effectLst/>
              <a:uLnTx/>
              <a:uFillTx/>
              <a:ea typeface="굴림" pitchFamily="50" charset="-127"/>
            </a:endParaRPr>
          </a:p>
        </p:txBody>
      </p:sp>
      <p:sp>
        <p:nvSpPr>
          <p:cNvPr id="119" name="Rectangle 7"/>
          <p:cNvSpPr>
            <a:spLocks noGrp="1" noChangeArrowheads="1"/>
          </p:cNvSpPr>
          <p:nvPr>
            <p:ph type="title" idx="4294967295"/>
          </p:nvPr>
        </p:nvSpPr>
        <p:spPr>
          <a:xfrm>
            <a:off x="457200" y="457200"/>
            <a:ext cx="8077200" cy="990600"/>
          </a:xfrm>
        </p:spPr>
        <p:txBody>
          <a:bodyPr/>
          <a:lstStyle/>
          <a:p>
            <a:r>
              <a:rPr lang="en-US" altLang="ko-KR" kern="0" dirty="0" smtClean="0">
                <a:solidFill>
                  <a:srgbClr val="265787"/>
                </a:solidFill>
                <a:ea typeface="굴림" pitchFamily="50" charset="-127"/>
              </a:rPr>
              <a:t>Price of Late Verification and Validation</a:t>
            </a:r>
            <a:r>
              <a:rPr lang="en-US" altLang="ko-KR" sz="1800" kern="0" dirty="0" smtClean="0">
                <a:solidFill>
                  <a:sysClr val="windowText" lastClr="000000"/>
                </a:solidFill>
                <a:ea typeface="굴림" pitchFamily="50" charset="-127"/>
              </a:rPr>
              <a:t/>
            </a:r>
            <a:br>
              <a:rPr lang="en-US" altLang="ko-KR" sz="1800" kern="0" dirty="0" smtClean="0">
                <a:solidFill>
                  <a:sysClr val="windowText" lastClr="000000"/>
                </a:solidFill>
                <a:ea typeface="굴림" pitchFamily="50" charset="-127"/>
              </a:rPr>
            </a:br>
            <a:r>
              <a:rPr lang="en-US" altLang="ko-KR" sz="2400" kern="0" dirty="0" smtClean="0">
                <a:solidFill>
                  <a:srgbClr val="D27800"/>
                </a:solidFill>
                <a:ea typeface="굴림" pitchFamily="50" charset="-127"/>
              </a:rPr>
              <a:t>Relative Cost to Fix Defects</a:t>
            </a:r>
            <a:r>
              <a:rPr lang="ko-KR" altLang="en-US" dirty="0" smtClean="0"/>
              <a:t/>
            </a:r>
            <a:br>
              <a:rPr lang="ko-KR" altLang="en-US" dirty="0" smtClean="0"/>
            </a:br>
            <a:endParaRPr lang="en-US" altLang="ko-KR" dirty="0" smtClean="0"/>
          </a:p>
        </p:txBody>
      </p:sp>
    </p:spTree>
    <p:extLst>
      <p:ext uri="{BB962C8B-B14F-4D97-AF65-F5344CB8AC3E}">
        <p14:creationId xmlns:p14="http://schemas.microsoft.com/office/powerpoint/2010/main" val="82860355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48"/>
                                        </p:tgtEl>
                                        <p:attrNameLst>
                                          <p:attrName>style.visibility</p:attrName>
                                        </p:attrNameLst>
                                      </p:cBhvr>
                                      <p:to>
                                        <p:strVal val="visible"/>
                                      </p:to>
                                    </p:set>
                                    <p:animEffect transition="in" filter="blinds(horizontal)">
                                      <p:cBhvr>
                                        <p:cTn id="7" dur="500"/>
                                        <p:tgtEl>
                                          <p:spTgt spid="348"/>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44"/>
                                        </p:tgtEl>
                                        <p:attrNameLst>
                                          <p:attrName>style.visibility</p:attrName>
                                        </p:attrNameLst>
                                      </p:cBhvr>
                                      <p:to>
                                        <p:strVal val="visible"/>
                                      </p:to>
                                    </p:set>
                                    <p:animEffect transition="in" filter="blinds(horizontal)">
                                      <p:cBhvr>
                                        <p:cTn id="10" dur="500"/>
                                        <p:tgtEl>
                                          <p:spTgt spid="344"/>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45"/>
                                        </p:tgtEl>
                                        <p:attrNameLst>
                                          <p:attrName>style.visibility</p:attrName>
                                        </p:attrNameLst>
                                      </p:cBhvr>
                                      <p:to>
                                        <p:strVal val="visible"/>
                                      </p:to>
                                    </p:set>
                                    <p:animEffect transition="in" filter="blinds(horizontal)">
                                      <p:cBhvr>
                                        <p:cTn id="13" dur="500"/>
                                        <p:tgtEl>
                                          <p:spTgt spid="345"/>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349"/>
                                        </p:tgtEl>
                                        <p:attrNameLst>
                                          <p:attrName>style.visibility</p:attrName>
                                        </p:attrNameLst>
                                      </p:cBhvr>
                                      <p:to>
                                        <p:strVal val="visible"/>
                                      </p:to>
                                    </p:set>
                                    <p:animEffect transition="in" filter="blinds(horizontal)">
                                      <p:cBhvr>
                                        <p:cTn id="18" dur="500"/>
                                        <p:tgtEl>
                                          <p:spTgt spid="349"/>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347"/>
                                        </p:tgtEl>
                                        <p:attrNameLst>
                                          <p:attrName>style.visibility</p:attrName>
                                        </p:attrNameLst>
                                      </p:cBhvr>
                                      <p:to>
                                        <p:strVal val="visible"/>
                                      </p:to>
                                    </p:set>
                                    <p:animEffect transition="in" filter="blinds(horizontal)">
                                      <p:cBhvr>
                                        <p:cTn id="21" dur="500"/>
                                        <p:tgtEl>
                                          <p:spTgt spid="347"/>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346"/>
                                        </p:tgtEl>
                                        <p:attrNameLst>
                                          <p:attrName>style.visibility</p:attrName>
                                        </p:attrNameLst>
                                      </p:cBhvr>
                                      <p:to>
                                        <p:strVal val="visible"/>
                                      </p:to>
                                    </p:set>
                                    <p:animEffect transition="in" filter="blinds(horizontal)">
                                      <p:cBhvr>
                                        <p:cTn id="24" dur="500"/>
                                        <p:tgtEl>
                                          <p:spTgt spid="346"/>
                                        </p:tgtEl>
                                      </p:cBhvr>
                                    </p:animEffect>
                                  </p:childTnLst>
                                </p:cTn>
                              </p:par>
                              <p:par>
                                <p:cTn id="25" presetID="3" presetClass="entr" presetSubtype="10" fill="hold" grpId="0" nodeType="withEffect">
                                  <p:stCondLst>
                                    <p:cond delay="0"/>
                                  </p:stCondLst>
                                  <p:childTnLst>
                                    <p:set>
                                      <p:cBhvr>
                                        <p:cTn id="26" dur="1" fill="hold">
                                          <p:stCondLst>
                                            <p:cond delay="0"/>
                                          </p:stCondLst>
                                        </p:cTn>
                                        <p:tgtEl>
                                          <p:spTgt spid="350"/>
                                        </p:tgtEl>
                                        <p:attrNameLst>
                                          <p:attrName>style.visibility</p:attrName>
                                        </p:attrNameLst>
                                      </p:cBhvr>
                                      <p:to>
                                        <p:strVal val="visible"/>
                                      </p:to>
                                    </p:set>
                                    <p:animEffect transition="in" filter="blinds(horizontal)">
                                      <p:cBhvr>
                                        <p:cTn id="27" dur="500"/>
                                        <p:tgtEl>
                                          <p:spTgt spid="350"/>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343"/>
                                        </p:tgtEl>
                                        <p:attrNameLst>
                                          <p:attrName>style.visibility</p:attrName>
                                        </p:attrNameLst>
                                      </p:cBhvr>
                                      <p:to>
                                        <p:strVal val="visible"/>
                                      </p:to>
                                    </p:set>
                                    <p:animEffect transition="in" filter="blinds(horizontal)">
                                      <p:cBhvr>
                                        <p:cTn id="32" dur="500"/>
                                        <p:tgtEl>
                                          <p:spTgt spid="343"/>
                                        </p:tgtEl>
                                      </p:cBhvr>
                                    </p:animEffect>
                                  </p:childTnLst>
                                </p:cTn>
                              </p:par>
                              <p:par>
                                <p:cTn id="33" presetID="3" presetClass="entr" presetSubtype="10" fill="hold" grpId="0" nodeType="withEffect">
                                  <p:stCondLst>
                                    <p:cond delay="0"/>
                                  </p:stCondLst>
                                  <p:childTnLst>
                                    <p:set>
                                      <p:cBhvr>
                                        <p:cTn id="34" dur="1" fill="hold">
                                          <p:stCondLst>
                                            <p:cond delay="0"/>
                                          </p:stCondLst>
                                        </p:cTn>
                                        <p:tgtEl>
                                          <p:spTgt spid="342"/>
                                        </p:tgtEl>
                                        <p:attrNameLst>
                                          <p:attrName>style.visibility</p:attrName>
                                        </p:attrNameLst>
                                      </p:cBhvr>
                                      <p:to>
                                        <p:strVal val="visible"/>
                                      </p:to>
                                    </p:set>
                                    <p:animEffect transition="in" filter="blinds(horizontal)">
                                      <p:cBhvr>
                                        <p:cTn id="35" dur="500"/>
                                        <p:tgtEl>
                                          <p:spTgt spid="342"/>
                                        </p:tgtEl>
                                      </p:cBhvr>
                                    </p:animEffect>
                                  </p:childTnLst>
                                </p:cTn>
                              </p:par>
                              <p:par>
                                <p:cTn id="36" presetID="3" presetClass="entr" presetSubtype="10" fill="hold" grpId="0" nodeType="withEffect">
                                  <p:stCondLst>
                                    <p:cond delay="0"/>
                                  </p:stCondLst>
                                  <p:childTnLst>
                                    <p:set>
                                      <p:cBhvr>
                                        <p:cTn id="37" dur="1" fill="hold">
                                          <p:stCondLst>
                                            <p:cond delay="0"/>
                                          </p:stCondLst>
                                        </p:cTn>
                                        <p:tgtEl>
                                          <p:spTgt spid="341"/>
                                        </p:tgtEl>
                                        <p:attrNameLst>
                                          <p:attrName>style.visibility</p:attrName>
                                        </p:attrNameLst>
                                      </p:cBhvr>
                                      <p:to>
                                        <p:strVal val="visible"/>
                                      </p:to>
                                    </p:set>
                                    <p:animEffect transition="in" filter="blinds(horizontal)">
                                      <p:cBhvr>
                                        <p:cTn id="38" dur="500"/>
                                        <p:tgtEl>
                                          <p:spTgt spid="3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1" grpId="0" animBg="1"/>
      <p:bldP spid="342" grpId="0" animBg="1"/>
      <p:bldP spid="343" grpId="0" animBg="1"/>
      <p:bldP spid="344" grpId="0" animBg="1"/>
      <p:bldP spid="345" grpId="0" animBg="1"/>
      <p:bldP spid="346" grpId="0" animBg="1"/>
      <p:bldP spid="347" grpId="0" animBg="1"/>
      <p:bldP spid="348" grpId="0" animBg="1"/>
      <p:bldP spid="349" grpId="0" animBg="1"/>
      <p:bldP spid="350"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ltLang="ko-KR" dirty="0" smtClean="0"/>
              <a:t>Certification, Standards,</a:t>
            </a:r>
            <a:br>
              <a:rPr lang="en-US" altLang="ko-KR" dirty="0" smtClean="0"/>
            </a:br>
            <a:r>
              <a:rPr lang="en-US" altLang="ko-KR" dirty="0" smtClean="0"/>
              <a:t>and Compliance Demonstration </a:t>
            </a:r>
            <a:br>
              <a:rPr lang="en-US" altLang="ko-KR" dirty="0" smtClean="0"/>
            </a:br>
            <a:endParaRPr lang="en-US" dirty="0"/>
          </a:p>
        </p:txBody>
      </p:sp>
      <p:sp>
        <p:nvSpPr>
          <p:cNvPr id="4" name="Subtitle 3"/>
          <p:cNvSpPr>
            <a:spLocks noGrp="1"/>
          </p:cNvSpPr>
          <p:nvPr>
            <p:ph type="subTitle" idx="1"/>
          </p:nvPr>
        </p:nvSpPr>
        <p:spPr/>
        <p:txBody>
          <a:bodyPr/>
          <a:lstStyle/>
          <a:p>
            <a:endParaRPr lang="ko-KR" altLang="en-US"/>
          </a:p>
        </p:txBody>
      </p:sp>
    </p:spTree>
    <p:extLst>
      <p:ext uri="{BB962C8B-B14F-4D97-AF65-F5344CB8AC3E}">
        <p14:creationId xmlns:p14="http://schemas.microsoft.com/office/powerpoint/2010/main" val="228969752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10" name="Picture 2"/>
          <p:cNvPicPr>
            <a:picLocks noChangeAspect="1" noChangeArrowheads="1"/>
          </p:cNvPicPr>
          <p:nvPr/>
        </p:nvPicPr>
        <p:blipFill>
          <a:blip r:embed="rId3" cstate="print"/>
          <a:srcRect/>
          <a:stretch>
            <a:fillRect/>
          </a:stretch>
        </p:blipFill>
        <p:spPr bwMode="auto">
          <a:xfrm>
            <a:off x="2133600" y="1828800"/>
            <a:ext cx="1238250" cy="2505075"/>
          </a:xfrm>
          <a:prstGeom prst="rect">
            <a:avLst/>
          </a:prstGeom>
          <a:noFill/>
          <a:ln w="9525" algn="ctr">
            <a:noFill/>
            <a:miter lim="800000"/>
            <a:headEnd/>
            <a:tailEnd/>
          </a:ln>
        </p:spPr>
      </p:pic>
      <p:sp>
        <p:nvSpPr>
          <p:cNvPr id="111" name="Text Box 3"/>
          <p:cNvSpPr txBox="1">
            <a:spLocks noChangeArrowheads="1"/>
          </p:cNvSpPr>
          <p:nvPr/>
        </p:nvSpPr>
        <p:spPr bwMode="auto">
          <a:xfrm>
            <a:off x="609600" y="1752600"/>
            <a:ext cx="2057400" cy="581025"/>
          </a:xfrm>
          <a:prstGeom prst="rect">
            <a:avLst/>
          </a:prstGeom>
          <a:noFill/>
          <a:ln w="9525">
            <a:noFill/>
            <a:miter lim="800000"/>
            <a:headEnd/>
            <a:tailEnd/>
          </a:ln>
        </p:spPr>
        <p:txBody>
          <a:bodyPr wrap="none" lIns="0" tIns="0" rIns="0"/>
          <a:lstStyle/>
          <a:p>
            <a:pPr eaLnBrk="0" latinLnBrk="0" hangingPunct="0"/>
            <a:r>
              <a:rPr kumimoji="0" lang="en-US" altLang="ko-KR" sz="1800" b="1">
                <a:solidFill>
                  <a:srgbClr val="C48048"/>
                </a:solidFill>
                <a:latin typeface="Arial" pitchFamily="34" charset="0"/>
              </a:rPr>
              <a:t>Requirements and </a:t>
            </a:r>
          </a:p>
          <a:p>
            <a:pPr eaLnBrk="0" latinLnBrk="0" hangingPunct="0"/>
            <a:r>
              <a:rPr kumimoji="0" lang="en-US" altLang="ko-KR" sz="1800" b="1">
                <a:solidFill>
                  <a:srgbClr val="C48048"/>
                </a:solidFill>
                <a:latin typeface="Arial" pitchFamily="34" charset="0"/>
              </a:rPr>
              <a:t>Specifications</a:t>
            </a:r>
          </a:p>
        </p:txBody>
      </p:sp>
      <p:pic>
        <p:nvPicPr>
          <p:cNvPr id="112" name="Picture 4" descr="breadboard"/>
          <p:cNvPicPr>
            <a:picLocks noChangeAspect="1" noChangeArrowheads="1"/>
          </p:cNvPicPr>
          <p:nvPr/>
        </p:nvPicPr>
        <p:blipFill>
          <a:blip r:embed="rId4" cstate="print"/>
          <a:srcRect/>
          <a:stretch>
            <a:fillRect/>
          </a:stretch>
        </p:blipFill>
        <p:spPr bwMode="auto">
          <a:xfrm>
            <a:off x="2438400" y="2895600"/>
            <a:ext cx="1774825" cy="1311275"/>
          </a:xfrm>
          <a:prstGeom prst="rect">
            <a:avLst/>
          </a:prstGeom>
          <a:noFill/>
          <a:ln w="9525">
            <a:noFill/>
            <a:miter lim="800000"/>
            <a:headEnd/>
            <a:tailEnd/>
          </a:ln>
        </p:spPr>
      </p:pic>
      <p:sp>
        <p:nvSpPr>
          <p:cNvPr id="113" name="Text Box 5"/>
          <p:cNvSpPr txBox="1">
            <a:spLocks noChangeArrowheads="1"/>
          </p:cNvSpPr>
          <p:nvPr/>
        </p:nvSpPr>
        <p:spPr bwMode="auto">
          <a:xfrm>
            <a:off x="3352800" y="1828800"/>
            <a:ext cx="1676400" cy="685800"/>
          </a:xfrm>
          <a:prstGeom prst="rect">
            <a:avLst/>
          </a:prstGeom>
          <a:noFill/>
          <a:ln w="9525">
            <a:noFill/>
            <a:miter lim="800000"/>
            <a:headEnd/>
            <a:tailEnd/>
          </a:ln>
        </p:spPr>
        <p:txBody>
          <a:bodyPr wrap="none" rIns="0" anchor="b"/>
          <a:lstStyle/>
          <a:p>
            <a:pPr eaLnBrk="0" latinLnBrk="0" hangingPunct="0"/>
            <a:r>
              <a:rPr kumimoji="0" lang="en-US" altLang="ko-KR" sz="1800" b="1">
                <a:solidFill>
                  <a:srgbClr val="C48048"/>
                </a:solidFill>
                <a:latin typeface="Arial" pitchFamily="34" charset="0"/>
              </a:rPr>
              <a:t>Design</a:t>
            </a:r>
          </a:p>
        </p:txBody>
      </p:sp>
      <p:sp>
        <p:nvSpPr>
          <p:cNvPr id="114" name="Text Box 6"/>
          <p:cNvSpPr txBox="1">
            <a:spLocks noChangeArrowheads="1"/>
          </p:cNvSpPr>
          <p:nvPr/>
        </p:nvSpPr>
        <p:spPr bwMode="auto">
          <a:xfrm>
            <a:off x="5267325" y="2743200"/>
            <a:ext cx="1676400" cy="685800"/>
          </a:xfrm>
          <a:prstGeom prst="rect">
            <a:avLst/>
          </a:prstGeom>
          <a:noFill/>
          <a:ln w="9525" algn="ctr">
            <a:noFill/>
            <a:miter lim="800000"/>
            <a:headEnd/>
            <a:tailEnd/>
          </a:ln>
        </p:spPr>
        <p:txBody>
          <a:bodyPr wrap="none" rIns="0" anchor="b"/>
          <a:lstStyle/>
          <a:p>
            <a:pPr eaLnBrk="0" latinLnBrk="0" hangingPunct="0"/>
            <a:r>
              <a:rPr kumimoji="0" lang="en-US" altLang="ko-KR" sz="1800" b="1">
                <a:solidFill>
                  <a:srgbClr val="C48048"/>
                </a:solidFill>
                <a:latin typeface="Arial" pitchFamily="34" charset="0"/>
              </a:rPr>
              <a:t>Implementation</a:t>
            </a:r>
          </a:p>
        </p:txBody>
      </p:sp>
      <p:sp>
        <p:nvSpPr>
          <p:cNvPr id="115" name="Text Box 7"/>
          <p:cNvSpPr txBox="1">
            <a:spLocks noChangeArrowheads="1"/>
          </p:cNvSpPr>
          <p:nvPr/>
        </p:nvSpPr>
        <p:spPr bwMode="auto">
          <a:xfrm>
            <a:off x="7467600" y="3657600"/>
            <a:ext cx="1295400" cy="685800"/>
          </a:xfrm>
          <a:prstGeom prst="rect">
            <a:avLst/>
          </a:prstGeom>
          <a:noFill/>
          <a:ln w="9525" algn="ctr">
            <a:noFill/>
            <a:miter lim="800000"/>
            <a:headEnd/>
            <a:tailEnd/>
          </a:ln>
        </p:spPr>
        <p:txBody>
          <a:bodyPr wrap="none" rIns="0" anchor="b"/>
          <a:lstStyle/>
          <a:p>
            <a:pPr eaLnBrk="0" latinLnBrk="0" hangingPunct="0"/>
            <a:r>
              <a:rPr kumimoji="0" lang="en-US" altLang="ko-KR" sz="1800" b="1">
                <a:solidFill>
                  <a:srgbClr val="C48048"/>
                </a:solidFill>
                <a:latin typeface="Arial" pitchFamily="34" charset="0"/>
              </a:rPr>
              <a:t>Test and </a:t>
            </a:r>
            <a:br>
              <a:rPr kumimoji="0" lang="en-US" altLang="ko-KR" sz="1800" b="1">
                <a:solidFill>
                  <a:srgbClr val="C48048"/>
                </a:solidFill>
                <a:latin typeface="Arial" pitchFamily="34" charset="0"/>
              </a:rPr>
            </a:br>
            <a:r>
              <a:rPr kumimoji="0" lang="en-US" altLang="ko-KR" sz="1800" b="1">
                <a:solidFill>
                  <a:srgbClr val="C48048"/>
                </a:solidFill>
                <a:latin typeface="Arial" pitchFamily="34" charset="0"/>
              </a:rPr>
              <a:t>Verification</a:t>
            </a:r>
          </a:p>
        </p:txBody>
      </p:sp>
      <p:pic>
        <p:nvPicPr>
          <p:cNvPr id="116" name="Picture 8"/>
          <p:cNvPicPr>
            <a:picLocks noChangeAspect="1" noChangeArrowheads="1"/>
          </p:cNvPicPr>
          <p:nvPr/>
        </p:nvPicPr>
        <p:blipFill>
          <a:blip r:embed="rId3" cstate="print"/>
          <a:srcRect/>
          <a:stretch>
            <a:fillRect/>
          </a:stretch>
        </p:blipFill>
        <p:spPr bwMode="auto">
          <a:xfrm>
            <a:off x="4038600" y="2752725"/>
            <a:ext cx="1238250" cy="2505075"/>
          </a:xfrm>
          <a:prstGeom prst="rect">
            <a:avLst/>
          </a:prstGeom>
          <a:noFill/>
          <a:ln w="9525" algn="ctr">
            <a:noFill/>
            <a:miter lim="800000"/>
            <a:headEnd/>
            <a:tailEnd/>
          </a:ln>
        </p:spPr>
      </p:pic>
      <p:pic>
        <p:nvPicPr>
          <p:cNvPr id="117" name="Picture 9" descr="2408646_ed9b0615e1_m"/>
          <p:cNvPicPr>
            <a:picLocks noChangeAspect="1" noChangeArrowheads="1"/>
          </p:cNvPicPr>
          <p:nvPr/>
        </p:nvPicPr>
        <p:blipFill>
          <a:blip r:embed="rId5" cstate="print"/>
          <a:srcRect/>
          <a:stretch>
            <a:fillRect/>
          </a:stretch>
        </p:blipFill>
        <p:spPr bwMode="auto">
          <a:xfrm>
            <a:off x="4953000" y="3581400"/>
            <a:ext cx="1349375" cy="1654175"/>
          </a:xfrm>
          <a:prstGeom prst="rect">
            <a:avLst/>
          </a:prstGeom>
          <a:noFill/>
          <a:ln w="9525">
            <a:noFill/>
            <a:miter lim="800000"/>
            <a:headEnd/>
            <a:tailEnd/>
          </a:ln>
        </p:spPr>
      </p:pic>
      <p:pic>
        <p:nvPicPr>
          <p:cNvPr id="118" name="Picture 10"/>
          <p:cNvPicPr>
            <a:picLocks noChangeAspect="1" noChangeArrowheads="1"/>
          </p:cNvPicPr>
          <p:nvPr/>
        </p:nvPicPr>
        <p:blipFill>
          <a:blip r:embed="rId3" cstate="print"/>
          <a:srcRect/>
          <a:stretch>
            <a:fillRect/>
          </a:stretch>
        </p:blipFill>
        <p:spPr bwMode="auto">
          <a:xfrm>
            <a:off x="6248400" y="3657600"/>
            <a:ext cx="1238250" cy="2505075"/>
          </a:xfrm>
          <a:prstGeom prst="rect">
            <a:avLst/>
          </a:prstGeom>
          <a:noFill/>
          <a:ln w="9525" algn="ctr">
            <a:noFill/>
            <a:miter lim="800000"/>
            <a:headEnd/>
            <a:tailEnd/>
          </a:ln>
        </p:spPr>
      </p:pic>
      <p:pic>
        <p:nvPicPr>
          <p:cNvPr id="119" name="Picture 11"/>
          <p:cNvPicPr>
            <a:picLocks noChangeAspect="1" noChangeArrowheads="1"/>
          </p:cNvPicPr>
          <p:nvPr/>
        </p:nvPicPr>
        <p:blipFill>
          <a:blip r:embed="rId6" cstate="print"/>
          <a:srcRect r="13142"/>
          <a:stretch>
            <a:fillRect/>
          </a:stretch>
        </p:blipFill>
        <p:spPr bwMode="auto">
          <a:xfrm>
            <a:off x="7162800" y="4495800"/>
            <a:ext cx="1524000" cy="1243013"/>
          </a:xfrm>
          <a:prstGeom prst="rect">
            <a:avLst/>
          </a:prstGeom>
          <a:noFill/>
          <a:ln w="9525" algn="ctr">
            <a:noFill/>
            <a:miter lim="800000"/>
            <a:headEnd/>
            <a:tailEnd/>
          </a:ln>
        </p:spPr>
      </p:pic>
      <p:grpSp>
        <p:nvGrpSpPr>
          <p:cNvPr id="2" name="Group 13"/>
          <p:cNvGrpSpPr>
            <a:grpSpLocks/>
          </p:cNvGrpSpPr>
          <p:nvPr/>
        </p:nvGrpSpPr>
        <p:grpSpPr bwMode="auto">
          <a:xfrm>
            <a:off x="2590800" y="2743200"/>
            <a:ext cx="1498600" cy="2120900"/>
            <a:chOff x="1561" y="1771"/>
            <a:chExt cx="944" cy="1336"/>
          </a:xfrm>
        </p:grpSpPr>
        <p:sp>
          <p:nvSpPr>
            <p:cNvPr id="122" name="Rectangle 14"/>
            <p:cNvSpPr>
              <a:spLocks noChangeArrowheads="1"/>
            </p:cNvSpPr>
            <p:nvPr/>
          </p:nvSpPr>
          <p:spPr bwMode="auto">
            <a:xfrm>
              <a:off x="1561" y="2010"/>
              <a:ext cx="904" cy="189"/>
            </a:xfrm>
            <a:prstGeom prst="rect">
              <a:avLst/>
            </a:prstGeom>
            <a:solidFill>
              <a:srgbClr val="E8CDB6"/>
            </a:solidFill>
            <a:ln w="19050" algn="ctr">
              <a:solidFill>
                <a:srgbClr val="C48048"/>
              </a:solidFill>
              <a:miter lim="800000"/>
              <a:headEnd/>
              <a:tailEnd/>
            </a:ln>
            <a:effectLst>
              <a:outerShdw dist="53882" dir="2700000" algn="ctr" rotWithShape="0">
                <a:srgbClr val="808080">
                  <a:alpha val="50000"/>
                </a:srgbClr>
              </a:outerShdw>
            </a:effectLst>
          </p:spPr>
          <p:txBody>
            <a:bodyPr lIns="9144" tIns="9144" rIns="9144" bIns="9144" anchor="ctr"/>
            <a:lstStyle/>
            <a:p>
              <a:pPr algn="ctr" eaLnBrk="0" latinLnBrk="0" hangingPunct="0">
                <a:defRPr/>
              </a:pPr>
              <a:r>
                <a:rPr kumimoji="0" lang="en-US" altLang="ko-KR" sz="800" b="1" dirty="0">
                  <a:latin typeface="Arial" charset="0"/>
                  <a:ea typeface="+mn-ea"/>
                </a:rPr>
                <a:t>Physical</a:t>
              </a:r>
            </a:p>
            <a:p>
              <a:pPr algn="ctr" eaLnBrk="0" latinLnBrk="0" hangingPunct="0">
                <a:defRPr/>
              </a:pPr>
              <a:r>
                <a:rPr kumimoji="0" lang="en-US" altLang="ko-KR" sz="800" b="1" dirty="0">
                  <a:latin typeface="Arial" charset="0"/>
                  <a:ea typeface="+mn-ea"/>
                </a:rPr>
                <a:t>Components Models</a:t>
              </a:r>
            </a:p>
          </p:txBody>
        </p:sp>
        <p:sp>
          <p:nvSpPr>
            <p:cNvPr id="123" name="Rectangle 15"/>
            <p:cNvSpPr>
              <a:spLocks noChangeArrowheads="1"/>
            </p:cNvSpPr>
            <p:nvPr/>
          </p:nvSpPr>
          <p:spPr bwMode="auto">
            <a:xfrm>
              <a:off x="1561" y="1771"/>
              <a:ext cx="905" cy="188"/>
            </a:xfrm>
            <a:prstGeom prst="rect">
              <a:avLst/>
            </a:prstGeom>
            <a:solidFill>
              <a:srgbClr val="E8CDB6"/>
            </a:solidFill>
            <a:ln w="19050" algn="ctr">
              <a:solidFill>
                <a:srgbClr val="C48048"/>
              </a:solidFill>
              <a:miter lim="800000"/>
              <a:headEnd/>
              <a:tailEnd/>
            </a:ln>
            <a:effectLst>
              <a:outerShdw dist="53882" dir="2700000" algn="ctr" rotWithShape="0">
                <a:srgbClr val="808080">
                  <a:alpha val="50000"/>
                </a:srgbClr>
              </a:outerShdw>
            </a:effectLst>
          </p:spPr>
          <p:txBody>
            <a:bodyPr lIns="9144" tIns="9144" rIns="9144" bIns="9144" anchor="ctr"/>
            <a:lstStyle/>
            <a:p>
              <a:pPr algn="ctr" eaLnBrk="0" latinLnBrk="0" hangingPunct="0">
                <a:defRPr/>
              </a:pPr>
              <a:r>
                <a:rPr kumimoji="0" lang="en-US" altLang="ko-KR" sz="800" b="1" dirty="0">
                  <a:latin typeface="Arial" charset="0"/>
                  <a:ea typeface="+mn-ea"/>
                </a:rPr>
                <a:t>Environment Models</a:t>
              </a:r>
            </a:p>
          </p:txBody>
        </p:sp>
        <p:sp>
          <p:nvSpPr>
            <p:cNvPr id="124" name="Rectangle 16"/>
            <p:cNvSpPr>
              <a:spLocks noChangeArrowheads="1"/>
            </p:cNvSpPr>
            <p:nvPr/>
          </p:nvSpPr>
          <p:spPr bwMode="auto">
            <a:xfrm>
              <a:off x="1561" y="2251"/>
              <a:ext cx="907" cy="188"/>
            </a:xfrm>
            <a:prstGeom prst="rect">
              <a:avLst/>
            </a:prstGeom>
            <a:solidFill>
              <a:srgbClr val="E8CDB6"/>
            </a:solidFill>
            <a:ln w="19050" algn="ctr">
              <a:solidFill>
                <a:srgbClr val="C48048"/>
              </a:solidFill>
              <a:miter lim="800000"/>
              <a:headEnd/>
              <a:tailEnd/>
            </a:ln>
            <a:effectLst>
              <a:outerShdw dist="53882" dir="2700000" algn="ctr" rotWithShape="0">
                <a:srgbClr val="808080">
                  <a:alpha val="50000"/>
                </a:srgbClr>
              </a:outerShdw>
            </a:effectLst>
          </p:spPr>
          <p:txBody>
            <a:bodyPr lIns="9144" tIns="9144" rIns="9144" bIns="9144" anchor="ctr"/>
            <a:lstStyle/>
            <a:p>
              <a:pPr algn="ctr" eaLnBrk="0" latinLnBrk="0" hangingPunct="0">
                <a:defRPr/>
              </a:pPr>
              <a:r>
                <a:rPr kumimoji="0" lang="en-US" sz="800" b="1">
                  <a:latin typeface="Arial" charset="0"/>
                  <a:ea typeface="+mn-ea"/>
                </a:rPr>
                <a:t>Algorithms</a:t>
              </a:r>
            </a:p>
          </p:txBody>
        </p:sp>
        <p:sp>
          <p:nvSpPr>
            <p:cNvPr id="125" name="Text Box 17"/>
            <p:cNvSpPr txBox="1">
              <a:spLocks noChangeArrowheads="1"/>
            </p:cNvSpPr>
            <p:nvPr/>
          </p:nvSpPr>
          <p:spPr bwMode="auto">
            <a:xfrm>
              <a:off x="1611" y="2550"/>
              <a:ext cx="894" cy="557"/>
            </a:xfrm>
            <a:prstGeom prst="rect">
              <a:avLst/>
            </a:prstGeom>
            <a:noFill/>
            <a:ln w="9525">
              <a:noFill/>
              <a:miter lim="800000"/>
              <a:headEnd/>
              <a:tailEnd/>
            </a:ln>
          </p:spPr>
          <p:txBody>
            <a:bodyPr anchor="ctr">
              <a:spAutoFit/>
            </a:bodyPr>
            <a:lstStyle/>
            <a:p>
              <a:pPr marL="112713" indent="-112713" eaLnBrk="0" latinLnBrk="0" hangingPunct="0"/>
              <a:r>
                <a:rPr kumimoji="0" lang="en-US" altLang="ko-KR" sz="1200" b="1" dirty="0">
                  <a:latin typeface="Arial" pitchFamily="34" charset="0"/>
                </a:rPr>
                <a:t>Simulation</a:t>
              </a:r>
              <a:endParaRPr kumimoji="0" lang="en-US" altLang="ko-KR" sz="1200" b="1" u="sng" dirty="0">
                <a:latin typeface="Arial" pitchFamily="34" charset="0"/>
              </a:endParaRPr>
            </a:p>
            <a:p>
              <a:pPr marL="112713" indent="-112713" eaLnBrk="0" latinLnBrk="0" hangingPunct="0">
                <a:buFontTx/>
                <a:buChar char="-"/>
              </a:pPr>
              <a:r>
                <a:rPr kumimoji="0" lang="en-US" altLang="ko-KR" sz="1000" dirty="0">
                  <a:latin typeface="Arial" pitchFamily="34" charset="0"/>
                </a:rPr>
                <a:t>Reduces need for physical prototypes</a:t>
              </a:r>
            </a:p>
            <a:p>
              <a:pPr marL="112713" indent="-112713" eaLnBrk="0" latinLnBrk="0" hangingPunct="0">
                <a:buFontTx/>
                <a:buChar char="-"/>
              </a:pPr>
              <a:r>
                <a:rPr kumimoji="0" lang="en-US" altLang="ko-KR" sz="1000" dirty="0">
                  <a:latin typeface="Arial" pitchFamily="34" charset="0"/>
                </a:rPr>
                <a:t>Enables systematic “what-if” analysis</a:t>
              </a:r>
              <a:endParaRPr kumimoji="0" lang="en-US" altLang="ko-KR" sz="1000" b="1" dirty="0">
                <a:latin typeface="Arial" pitchFamily="34" charset="0"/>
              </a:endParaRPr>
            </a:p>
          </p:txBody>
        </p:sp>
      </p:grpSp>
      <p:grpSp>
        <p:nvGrpSpPr>
          <p:cNvPr id="3" name="Group 18"/>
          <p:cNvGrpSpPr>
            <a:grpSpLocks/>
          </p:cNvGrpSpPr>
          <p:nvPr/>
        </p:nvGrpSpPr>
        <p:grpSpPr bwMode="auto">
          <a:xfrm>
            <a:off x="4343400" y="3730625"/>
            <a:ext cx="1833563" cy="2662238"/>
            <a:chOff x="2714" y="2549"/>
            <a:chExt cx="1155" cy="1677"/>
          </a:xfrm>
        </p:grpSpPr>
        <p:sp>
          <p:nvSpPr>
            <p:cNvPr id="127" name="Rectangle 29"/>
            <p:cNvSpPr>
              <a:spLocks noChangeArrowheads="1"/>
            </p:cNvSpPr>
            <p:nvPr/>
          </p:nvSpPr>
          <p:spPr bwMode="auto">
            <a:xfrm>
              <a:off x="2882" y="2549"/>
              <a:ext cx="907" cy="188"/>
            </a:xfrm>
            <a:prstGeom prst="rect">
              <a:avLst/>
            </a:prstGeom>
            <a:solidFill>
              <a:srgbClr val="E8CDB6"/>
            </a:solidFill>
            <a:ln w="19050" algn="ctr">
              <a:solidFill>
                <a:srgbClr val="C48048"/>
              </a:solidFill>
              <a:miter lim="800000"/>
              <a:headEnd/>
              <a:tailEnd/>
            </a:ln>
            <a:effectLst>
              <a:outerShdw dist="53882" dir="2700000" algn="ctr" rotWithShape="0">
                <a:srgbClr val="808080">
                  <a:alpha val="49804"/>
                </a:srgbClr>
              </a:outerShdw>
            </a:effectLst>
          </p:spPr>
          <p:txBody>
            <a:bodyPr lIns="9144" tIns="9144" rIns="9144" bIns="9144" anchor="ctr"/>
            <a:lstStyle/>
            <a:p>
              <a:pPr algn="ctr" eaLnBrk="0" latinLnBrk="0" hangingPunct="0">
                <a:defRPr/>
              </a:pPr>
              <a:r>
                <a:rPr kumimoji="0" lang="en-US" sz="800" b="1">
                  <a:latin typeface="Arial" charset="0"/>
                  <a:ea typeface="+mn-ea"/>
                </a:rPr>
                <a:t>Algorithms</a:t>
              </a:r>
            </a:p>
          </p:txBody>
        </p:sp>
        <p:grpSp>
          <p:nvGrpSpPr>
            <p:cNvPr id="4" name="Group 127"/>
            <p:cNvGrpSpPr>
              <a:grpSpLocks/>
            </p:cNvGrpSpPr>
            <p:nvPr/>
          </p:nvGrpSpPr>
          <p:grpSpPr bwMode="auto">
            <a:xfrm>
              <a:off x="2746" y="3206"/>
              <a:ext cx="1123" cy="408"/>
              <a:chOff x="2746" y="3206"/>
              <a:chExt cx="1123" cy="408"/>
            </a:xfrm>
          </p:grpSpPr>
          <p:sp>
            <p:nvSpPr>
              <p:cNvPr id="132" name="AutoShape 20"/>
              <p:cNvSpPr>
                <a:spLocks noChangeArrowheads="1"/>
              </p:cNvSpPr>
              <p:nvPr/>
            </p:nvSpPr>
            <p:spPr bwMode="auto">
              <a:xfrm>
                <a:off x="2746" y="3209"/>
                <a:ext cx="528" cy="203"/>
              </a:xfrm>
              <a:prstGeom prst="roundRect">
                <a:avLst>
                  <a:gd name="adj" fmla="val 10162"/>
                </a:avLst>
              </a:prstGeom>
              <a:solidFill>
                <a:srgbClr val="E8CDB6"/>
              </a:solidFill>
              <a:ln w="19050" algn="ctr">
                <a:solidFill>
                  <a:srgbClr val="C48048"/>
                </a:solidFill>
                <a:round/>
                <a:headEnd/>
                <a:tailEnd/>
              </a:ln>
              <a:effectLst>
                <a:outerShdw dist="53882" dir="2700000" algn="ctr" rotWithShape="0">
                  <a:srgbClr val="808080">
                    <a:alpha val="49804"/>
                  </a:srgbClr>
                </a:outerShdw>
              </a:effectLst>
            </p:spPr>
            <p:txBody>
              <a:bodyPr lIns="9144" tIns="9144" rIns="9144" bIns="9144" anchor="ctr"/>
              <a:lstStyle/>
              <a:p>
                <a:pPr algn="ctr" eaLnBrk="0" latinLnBrk="0" hangingPunct="0">
                  <a:defRPr/>
                </a:pPr>
                <a:r>
                  <a:rPr kumimoji="0" lang="en-US" sz="800" b="1">
                    <a:latin typeface="Arial" charset="0"/>
                    <a:ea typeface="+mn-ea"/>
                  </a:rPr>
                  <a:t>C, C++</a:t>
                </a:r>
              </a:p>
            </p:txBody>
          </p:sp>
          <p:sp>
            <p:nvSpPr>
              <p:cNvPr id="133" name="Rectangle 21"/>
              <p:cNvSpPr>
                <a:spLocks noChangeArrowheads="1"/>
              </p:cNvSpPr>
              <p:nvPr/>
            </p:nvSpPr>
            <p:spPr bwMode="auto">
              <a:xfrm>
                <a:off x="2749" y="3443"/>
                <a:ext cx="246" cy="171"/>
              </a:xfrm>
              <a:prstGeom prst="rect">
                <a:avLst/>
              </a:prstGeom>
              <a:solidFill>
                <a:srgbClr val="E8CDB6"/>
              </a:solidFill>
              <a:ln w="19050" algn="ctr">
                <a:solidFill>
                  <a:srgbClr val="C48048"/>
                </a:solidFill>
                <a:miter lim="800000"/>
                <a:headEnd/>
                <a:tailEnd/>
              </a:ln>
              <a:effectLst>
                <a:outerShdw dist="53882" dir="2700000" algn="ctr" rotWithShape="0">
                  <a:srgbClr val="808080">
                    <a:alpha val="49804"/>
                  </a:srgbClr>
                </a:outerShdw>
              </a:effectLst>
            </p:spPr>
            <p:txBody>
              <a:bodyPr lIns="9144" tIns="9144" rIns="9144" bIns="9144" anchor="ctr"/>
              <a:lstStyle/>
              <a:p>
                <a:pPr algn="ctr" eaLnBrk="0" latinLnBrk="0" hangingPunct="0">
                  <a:defRPr/>
                </a:pPr>
                <a:r>
                  <a:rPr kumimoji="0" lang="en-US" sz="800" b="1">
                    <a:latin typeface="Arial" charset="0"/>
                    <a:ea typeface="+mn-ea"/>
                  </a:rPr>
                  <a:t>MCU</a:t>
                </a:r>
              </a:p>
            </p:txBody>
          </p:sp>
          <p:sp>
            <p:nvSpPr>
              <p:cNvPr id="134" name="Rectangle 22"/>
              <p:cNvSpPr>
                <a:spLocks noChangeArrowheads="1"/>
              </p:cNvSpPr>
              <p:nvPr/>
            </p:nvSpPr>
            <p:spPr bwMode="auto">
              <a:xfrm>
                <a:off x="3022" y="3443"/>
                <a:ext cx="247" cy="171"/>
              </a:xfrm>
              <a:prstGeom prst="rect">
                <a:avLst/>
              </a:prstGeom>
              <a:solidFill>
                <a:srgbClr val="E8CDB6"/>
              </a:solidFill>
              <a:ln w="19050" algn="ctr">
                <a:solidFill>
                  <a:srgbClr val="C48048"/>
                </a:solidFill>
                <a:miter lim="800000"/>
                <a:headEnd/>
                <a:tailEnd/>
              </a:ln>
              <a:effectLst>
                <a:outerShdw dist="53882" dir="2700000" algn="ctr" rotWithShape="0">
                  <a:srgbClr val="808080">
                    <a:alpha val="49804"/>
                  </a:srgbClr>
                </a:outerShdw>
              </a:effectLst>
            </p:spPr>
            <p:txBody>
              <a:bodyPr lIns="9144" tIns="9144" rIns="9144" bIns="9144" anchor="ctr"/>
              <a:lstStyle/>
              <a:p>
                <a:pPr algn="ctr" eaLnBrk="0" latinLnBrk="0" hangingPunct="0">
                  <a:defRPr/>
                </a:pPr>
                <a:r>
                  <a:rPr kumimoji="0" lang="en-US" sz="800" b="1">
                    <a:latin typeface="Arial" charset="0"/>
                    <a:ea typeface="+mn-ea"/>
                  </a:rPr>
                  <a:t>DSP</a:t>
                </a:r>
              </a:p>
            </p:txBody>
          </p:sp>
          <p:sp>
            <p:nvSpPr>
              <p:cNvPr id="135" name="Rectangle 23"/>
              <p:cNvSpPr>
                <a:spLocks noChangeArrowheads="1"/>
              </p:cNvSpPr>
              <p:nvPr/>
            </p:nvSpPr>
            <p:spPr bwMode="auto">
              <a:xfrm>
                <a:off x="3343" y="3440"/>
                <a:ext cx="246" cy="172"/>
              </a:xfrm>
              <a:prstGeom prst="rect">
                <a:avLst/>
              </a:prstGeom>
              <a:solidFill>
                <a:srgbClr val="E8CDB6"/>
              </a:solidFill>
              <a:ln w="19050" algn="ctr">
                <a:solidFill>
                  <a:srgbClr val="C48048"/>
                </a:solidFill>
                <a:miter lim="800000"/>
                <a:headEnd/>
                <a:tailEnd/>
              </a:ln>
              <a:effectLst>
                <a:outerShdw dist="53882" dir="2700000" algn="ctr" rotWithShape="0">
                  <a:srgbClr val="808080">
                    <a:alpha val="49804"/>
                  </a:srgbClr>
                </a:outerShdw>
              </a:effectLst>
            </p:spPr>
            <p:txBody>
              <a:bodyPr lIns="9144" tIns="9144" rIns="9144" bIns="9144" anchor="ctr"/>
              <a:lstStyle/>
              <a:p>
                <a:pPr algn="ctr" eaLnBrk="0" latinLnBrk="0" hangingPunct="0">
                  <a:defRPr/>
                </a:pPr>
                <a:r>
                  <a:rPr kumimoji="0" lang="en-US" sz="800" b="1">
                    <a:latin typeface="Arial" charset="0"/>
                    <a:ea typeface="+mn-ea"/>
                  </a:rPr>
                  <a:t>FPGA</a:t>
                </a:r>
              </a:p>
            </p:txBody>
          </p:sp>
          <p:sp>
            <p:nvSpPr>
              <p:cNvPr id="136" name="Rectangle 24"/>
              <p:cNvSpPr>
                <a:spLocks noChangeArrowheads="1"/>
              </p:cNvSpPr>
              <p:nvPr/>
            </p:nvSpPr>
            <p:spPr bwMode="auto">
              <a:xfrm>
                <a:off x="3623" y="3440"/>
                <a:ext cx="246" cy="172"/>
              </a:xfrm>
              <a:prstGeom prst="rect">
                <a:avLst/>
              </a:prstGeom>
              <a:solidFill>
                <a:srgbClr val="E8CDB6"/>
              </a:solidFill>
              <a:ln w="19050" algn="ctr">
                <a:solidFill>
                  <a:srgbClr val="C48048"/>
                </a:solidFill>
                <a:miter lim="800000"/>
                <a:headEnd/>
                <a:tailEnd/>
              </a:ln>
              <a:effectLst>
                <a:outerShdw dist="53882" dir="2700000" algn="ctr" rotWithShape="0">
                  <a:srgbClr val="808080">
                    <a:alpha val="49804"/>
                  </a:srgbClr>
                </a:outerShdw>
              </a:effectLst>
            </p:spPr>
            <p:txBody>
              <a:bodyPr lIns="9144" tIns="9144" rIns="9144" bIns="9144" anchor="ctr"/>
              <a:lstStyle/>
              <a:p>
                <a:pPr algn="ctr" eaLnBrk="0" latinLnBrk="0" hangingPunct="0">
                  <a:defRPr/>
                </a:pPr>
                <a:r>
                  <a:rPr kumimoji="0" lang="en-US" sz="800" b="1">
                    <a:latin typeface="Arial" charset="0"/>
                    <a:ea typeface="+mn-ea"/>
                  </a:rPr>
                  <a:t>ASIC</a:t>
                </a:r>
              </a:p>
            </p:txBody>
          </p:sp>
          <p:sp>
            <p:nvSpPr>
              <p:cNvPr id="137" name="AutoShape 25"/>
              <p:cNvSpPr>
                <a:spLocks noChangeArrowheads="1"/>
              </p:cNvSpPr>
              <p:nvPr/>
            </p:nvSpPr>
            <p:spPr bwMode="auto">
              <a:xfrm>
                <a:off x="3335" y="3206"/>
                <a:ext cx="529" cy="203"/>
              </a:xfrm>
              <a:prstGeom prst="roundRect">
                <a:avLst>
                  <a:gd name="adj" fmla="val 10162"/>
                </a:avLst>
              </a:prstGeom>
              <a:solidFill>
                <a:srgbClr val="E8CDB6"/>
              </a:solidFill>
              <a:ln w="19050" algn="ctr">
                <a:solidFill>
                  <a:srgbClr val="C48048"/>
                </a:solidFill>
                <a:round/>
                <a:headEnd/>
                <a:tailEnd/>
              </a:ln>
              <a:effectLst>
                <a:outerShdw dist="53882" dir="2700000" algn="ctr" rotWithShape="0">
                  <a:srgbClr val="808080">
                    <a:alpha val="49804"/>
                  </a:srgbClr>
                </a:outerShdw>
              </a:effectLst>
            </p:spPr>
            <p:txBody>
              <a:bodyPr lIns="9144" tIns="9144" rIns="9144" bIns="9144" anchor="ctr"/>
              <a:lstStyle/>
              <a:p>
                <a:pPr algn="ctr" eaLnBrk="0" latinLnBrk="0" hangingPunct="0">
                  <a:defRPr/>
                </a:pPr>
                <a:r>
                  <a:rPr kumimoji="0" lang="en-US" sz="800" b="1">
                    <a:latin typeface="Arial" charset="0"/>
                    <a:ea typeface="+mn-ea"/>
                  </a:rPr>
                  <a:t>VHDL, Verilog</a:t>
                </a:r>
              </a:p>
            </p:txBody>
          </p:sp>
        </p:grpSp>
        <p:sp>
          <p:nvSpPr>
            <p:cNvPr id="129" name="Text Box 28"/>
            <p:cNvSpPr txBox="1">
              <a:spLocks noChangeArrowheads="1"/>
            </p:cNvSpPr>
            <p:nvPr/>
          </p:nvSpPr>
          <p:spPr bwMode="auto">
            <a:xfrm>
              <a:off x="2714" y="3650"/>
              <a:ext cx="1046" cy="576"/>
            </a:xfrm>
            <a:prstGeom prst="rect">
              <a:avLst/>
            </a:prstGeom>
            <a:noFill/>
            <a:ln w="9525">
              <a:noFill/>
              <a:miter lim="800000"/>
              <a:headEnd/>
              <a:tailEnd/>
            </a:ln>
          </p:spPr>
          <p:txBody>
            <a:bodyPr anchor="ctr">
              <a:spAutoFit/>
            </a:bodyPr>
            <a:lstStyle/>
            <a:p>
              <a:pPr eaLnBrk="0" latinLnBrk="0" hangingPunct="0"/>
              <a:r>
                <a:rPr kumimoji="0" lang="en-US" altLang="ko-KR" sz="1200" b="1" dirty="0">
                  <a:latin typeface="Arial" pitchFamily="34" charset="0"/>
                </a:rPr>
                <a:t>Automatic code </a:t>
              </a:r>
              <a:br>
                <a:rPr kumimoji="0" lang="en-US" altLang="ko-KR" sz="1200" b="1" dirty="0">
                  <a:latin typeface="Arial" pitchFamily="34" charset="0"/>
                </a:rPr>
              </a:br>
              <a:r>
                <a:rPr kumimoji="0" lang="en-US" altLang="ko-KR" sz="1200" b="1" dirty="0">
                  <a:latin typeface="Arial" pitchFamily="34" charset="0"/>
                </a:rPr>
                <a:t>generation</a:t>
              </a:r>
              <a:endParaRPr kumimoji="0" lang="en-US" altLang="ko-KR" sz="1200" b="1" u="sng" dirty="0">
                <a:latin typeface="Arial" pitchFamily="34" charset="0"/>
              </a:endParaRPr>
            </a:p>
            <a:p>
              <a:pPr eaLnBrk="0" latinLnBrk="0" hangingPunct="0">
                <a:buFontTx/>
                <a:buChar char="-"/>
              </a:pPr>
              <a:r>
                <a:rPr kumimoji="0" lang="en-US" altLang="ko-KR" sz="1000" dirty="0">
                  <a:latin typeface="Arial" pitchFamily="34" charset="0"/>
                </a:rPr>
                <a:t>  Reduces time, effort</a:t>
              </a:r>
            </a:p>
            <a:p>
              <a:pPr eaLnBrk="0" latinLnBrk="0" hangingPunct="0">
                <a:buFontTx/>
                <a:buChar char="-"/>
              </a:pPr>
              <a:r>
                <a:rPr kumimoji="0" lang="en-US" altLang="ko-KR" sz="1000" dirty="0">
                  <a:latin typeface="Arial" pitchFamily="34" charset="0"/>
                </a:rPr>
                <a:t>  Enables code reuse</a:t>
              </a:r>
            </a:p>
            <a:p>
              <a:pPr eaLnBrk="0" latinLnBrk="0" hangingPunct="0">
                <a:buFontTx/>
                <a:buChar char="-"/>
              </a:pPr>
              <a:r>
                <a:rPr kumimoji="0" lang="en-US" altLang="ko-KR" sz="1000" dirty="0">
                  <a:latin typeface="Arial" pitchFamily="34" charset="0"/>
                </a:rPr>
                <a:t>  Minimizes coding errors</a:t>
              </a:r>
              <a:endParaRPr kumimoji="0" lang="en-US" altLang="ko-KR" sz="1000" b="1" dirty="0">
                <a:latin typeface="Arial" pitchFamily="34" charset="0"/>
              </a:endParaRPr>
            </a:p>
          </p:txBody>
        </p:sp>
        <p:sp>
          <p:nvSpPr>
            <p:cNvPr id="130" name="AutoShape 27"/>
            <p:cNvSpPr>
              <a:spLocks noChangeArrowheads="1"/>
            </p:cNvSpPr>
            <p:nvPr/>
          </p:nvSpPr>
          <p:spPr bwMode="auto">
            <a:xfrm rot="18000000" flipH="1">
              <a:off x="2899" y="2891"/>
              <a:ext cx="414" cy="189"/>
            </a:xfrm>
            <a:prstGeom prst="rightArrow">
              <a:avLst>
                <a:gd name="adj1" fmla="val 60417"/>
                <a:gd name="adj2" fmla="val 88988"/>
              </a:avLst>
            </a:prstGeom>
            <a:solidFill>
              <a:srgbClr val="E8CDB6"/>
            </a:solidFill>
            <a:ln w="19050" algn="ctr">
              <a:solidFill>
                <a:srgbClr val="C48048"/>
              </a:solidFill>
              <a:miter lim="800000"/>
              <a:headEnd/>
              <a:tailEnd/>
            </a:ln>
            <a:effectLst>
              <a:outerShdw dist="53882" dir="2700000" algn="ctr" rotWithShape="0">
                <a:srgbClr val="808080">
                  <a:alpha val="49804"/>
                </a:srgbClr>
              </a:outerShdw>
            </a:effectLst>
          </p:spPr>
          <p:txBody>
            <a:bodyPr lIns="9144" tIns="9144" rIns="9144" bIns="9144" anchor="ctr"/>
            <a:lstStyle/>
            <a:p>
              <a:pPr eaLnBrk="0" latinLnBrk="0" hangingPunct="0">
                <a:defRPr/>
              </a:pPr>
              <a:r>
                <a:rPr kumimoji="0" lang="en-US" sz="800" b="1" dirty="0">
                  <a:latin typeface="Arial" charset="0"/>
                  <a:ea typeface="+mn-ea"/>
                </a:rPr>
                <a:t>Generate</a:t>
              </a:r>
            </a:p>
          </p:txBody>
        </p:sp>
        <p:sp>
          <p:nvSpPr>
            <p:cNvPr id="131" name="AutoShape 26"/>
            <p:cNvSpPr>
              <a:spLocks noChangeArrowheads="1"/>
            </p:cNvSpPr>
            <p:nvPr/>
          </p:nvSpPr>
          <p:spPr bwMode="auto">
            <a:xfrm rot="3600000">
              <a:off x="3332" y="2854"/>
              <a:ext cx="405" cy="210"/>
            </a:xfrm>
            <a:prstGeom prst="rightArrow">
              <a:avLst>
                <a:gd name="adj1" fmla="val 60417"/>
                <a:gd name="adj2" fmla="val 78348"/>
              </a:avLst>
            </a:prstGeom>
            <a:solidFill>
              <a:srgbClr val="E8CDB6"/>
            </a:solidFill>
            <a:ln w="19050" algn="ctr">
              <a:solidFill>
                <a:srgbClr val="C48048"/>
              </a:solidFill>
              <a:miter lim="800000"/>
              <a:headEnd/>
              <a:tailEnd/>
            </a:ln>
            <a:effectLst>
              <a:outerShdw dist="53882" dir="2700000" algn="ctr" rotWithShape="0">
                <a:srgbClr val="808080">
                  <a:alpha val="49804"/>
                </a:srgbClr>
              </a:outerShdw>
            </a:effectLst>
          </p:spPr>
          <p:txBody>
            <a:bodyPr lIns="9144" tIns="9144" rIns="9144" bIns="9144" anchor="ctr"/>
            <a:lstStyle/>
            <a:p>
              <a:pPr algn="r" eaLnBrk="0" latinLnBrk="0" hangingPunct="0">
                <a:defRPr/>
              </a:pPr>
              <a:r>
                <a:rPr kumimoji="0" lang="en-US" sz="800" b="1" dirty="0">
                  <a:latin typeface="Arial" charset="0"/>
                  <a:ea typeface="+mn-ea"/>
                </a:rPr>
                <a:t>Generate</a:t>
              </a:r>
            </a:p>
          </p:txBody>
        </p:sp>
      </p:grpSp>
      <p:pic>
        <p:nvPicPr>
          <p:cNvPr id="138" name="Picture 30" descr="IS143-006"/>
          <p:cNvPicPr>
            <a:picLocks noChangeAspect="1" noChangeArrowheads="1"/>
          </p:cNvPicPr>
          <p:nvPr/>
        </p:nvPicPr>
        <p:blipFill>
          <a:blip r:embed="rId7" cstate="print"/>
          <a:srcRect l="1289" r="6448"/>
          <a:stretch>
            <a:fillRect/>
          </a:stretch>
        </p:blipFill>
        <p:spPr bwMode="auto">
          <a:xfrm>
            <a:off x="609600" y="2438400"/>
            <a:ext cx="1476375" cy="1065213"/>
          </a:xfrm>
          <a:prstGeom prst="rect">
            <a:avLst/>
          </a:prstGeom>
          <a:noFill/>
          <a:ln w="9525">
            <a:noFill/>
            <a:miter lim="800000"/>
            <a:headEnd/>
            <a:tailEnd/>
          </a:ln>
        </p:spPr>
      </p:pic>
      <p:grpSp>
        <p:nvGrpSpPr>
          <p:cNvPr id="5" name="Group 31"/>
          <p:cNvGrpSpPr>
            <a:grpSpLocks/>
          </p:cNvGrpSpPr>
          <p:nvPr/>
        </p:nvGrpSpPr>
        <p:grpSpPr bwMode="auto">
          <a:xfrm>
            <a:off x="609600" y="2413001"/>
            <a:ext cx="1620838" cy="1778001"/>
            <a:chOff x="275" y="1308"/>
            <a:chExt cx="1021" cy="1120"/>
          </a:xfrm>
        </p:grpSpPr>
        <p:sp>
          <p:nvSpPr>
            <p:cNvPr id="140" name="Rectangle 32"/>
            <p:cNvSpPr>
              <a:spLocks noChangeArrowheads="1"/>
            </p:cNvSpPr>
            <p:nvPr/>
          </p:nvSpPr>
          <p:spPr bwMode="auto">
            <a:xfrm>
              <a:off x="275" y="1585"/>
              <a:ext cx="907" cy="203"/>
            </a:xfrm>
            <a:prstGeom prst="rect">
              <a:avLst/>
            </a:prstGeom>
            <a:solidFill>
              <a:srgbClr val="E8CDB6"/>
            </a:solidFill>
            <a:ln w="19050" algn="ctr">
              <a:solidFill>
                <a:srgbClr val="C48048"/>
              </a:solidFill>
              <a:miter lim="800000"/>
              <a:headEnd/>
              <a:tailEnd/>
            </a:ln>
            <a:effectLst>
              <a:outerShdw dist="53882" dir="2700000" algn="ctr" rotWithShape="0">
                <a:srgbClr val="808080">
                  <a:alpha val="50000"/>
                </a:srgbClr>
              </a:outerShdw>
            </a:effectLst>
          </p:spPr>
          <p:txBody>
            <a:bodyPr lIns="9144" tIns="9144" rIns="9144" bIns="9144" anchor="ctr"/>
            <a:lstStyle/>
            <a:p>
              <a:pPr algn="ctr" eaLnBrk="0" latinLnBrk="0" hangingPunct="0">
                <a:defRPr/>
              </a:pPr>
              <a:r>
                <a:rPr kumimoji="0" lang="en-US" altLang="ko-KR" sz="800" b="1">
                  <a:latin typeface="Arial" charset="0"/>
                  <a:ea typeface="+mn-ea"/>
                </a:rPr>
                <a:t>System Behavior Models </a:t>
              </a:r>
            </a:p>
          </p:txBody>
        </p:sp>
        <p:sp>
          <p:nvSpPr>
            <p:cNvPr id="141" name="Rectangle 33"/>
            <p:cNvSpPr>
              <a:spLocks noChangeArrowheads="1"/>
            </p:cNvSpPr>
            <p:nvPr/>
          </p:nvSpPr>
          <p:spPr bwMode="auto">
            <a:xfrm>
              <a:off x="275" y="1308"/>
              <a:ext cx="907" cy="203"/>
            </a:xfrm>
            <a:prstGeom prst="rect">
              <a:avLst/>
            </a:prstGeom>
            <a:solidFill>
              <a:srgbClr val="E8CDB6"/>
            </a:solidFill>
            <a:ln w="19050" algn="ctr">
              <a:solidFill>
                <a:srgbClr val="C48048"/>
              </a:solidFill>
              <a:miter lim="800000"/>
              <a:headEnd/>
              <a:tailEnd/>
            </a:ln>
            <a:effectLst>
              <a:outerShdw dist="53882" dir="2700000" algn="ctr" rotWithShape="0">
                <a:srgbClr val="808080">
                  <a:alpha val="50000"/>
                </a:srgbClr>
              </a:outerShdw>
            </a:effectLst>
          </p:spPr>
          <p:txBody>
            <a:bodyPr lIns="9144" tIns="9144" rIns="9144" bIns="9144" anchor="ctr"/>
            <a:lstStyle/>
            <a:p>
              <a:pPr algn="ctr" eaLnBrk="0" latinLnBrk="0" hangingPunct="0">
                <a:defRPr/>
              </a:pPr>
              <a:r>
                <a:rPr kumimoji="0" lang="en-US" altLang="ko-KR" sz="800" b="1" dirty="0">
                  <a:latin typeface="Arial" charset="0"/>
                  <a:ea typeface="+mn-ea"/>
                </a:rPr>
                <a:t>Environment Models</a:t>
              </a:r>
            </a:p>
          </p:txBody>
        </p:sp>
        <p:sp>
          <p:nvSpPr>
            <p:cNvPr id="142" name="Text Box 34"/>
            <p:cNvSpPr txBox="1">
              <a:spLocks noChangeArrowheads="1"/>
            </p:cNvSpPr>
            <p:nvPr/>
          </p:nvSpPr>
          <p:spPr bwMode="auto">
            <a:xfrm>
              <a:off x="298" y="1871"/>
              <a:ext cx="998" cy="557"/>
            </a:xfrm>
            <a:prstGeom prst="rect">
              <a:avLst/>
            </a:prstGeom>
            <a:noFill/>
            <a:ln w="9525">
              <a:noFill/>
              <a:miter lim="800000"/>
              <a:headEnd/>
              <a:tailEnd/>
            </a:ln>
          </p:spPr>
          <p:txBody>
            <a:bodyPr lIns="0" anchor="ctr">
              <a:spAutoFit/>
            </a:bodyPr>
            <a:lstStyle/>
            <a:p>
              <a:pPr marL="112713" indent="-112713" eaLnBrk="0" latinLnBrk="0" hangingPunct="0"/>
              <a:r>
                <a:rPr kumimoji="0" lang="en-US" altLang="ko-KR" sz="1200" b="1" dirty="0">
                  <a:latin typeface="Arial" pitchFamily="34" charset="0"/>
                </a:rPr>
                <a:t>Executable models</a:t>
              </a:r>
              <a:endParaRPr kumimoji="0" lang="en-US" altLang="ko-KR" b="1" dirty="0">
                <a:latin typeface="Arial" pitchFamily="34" charset="0"/>
              </a:endParaRPr>
            </a:p>
            <a:p>
              <a:pPr marL="112713" indent="-112713" eaLnBrk="0" latinLnBrk="0" hangingPunct="0">
                <a:buFontTx/>
                <a:buChar char="-"/>
              </a:pPr>
              <a:r>
                <a:rPr kumimoji="0" lang="en-US" altLang="ko-KR" sz="1000" dirty="0">
                  <a:latin typeface="Arial" pitchFamily="34" charset="0"/>
                </a:rPr>
                <a:t>Unambiguous,</a:t>
              </a:r>
              <a:br>
                <a:rPr kumimoji="0" lang="en-US" altLang="ko-KR" sz="1000" dirty="0">
                  <a:latin typeface="Arial" pitchFamily="34" charset="0"/>
                </a:rPr>
              </a:br>
              <a:r>
                <a:rPr kumimoji="0" lang="en-US" altLang="ko-KR" sz="1000" dirty="0">
                  <a:latin typeface="Arial" pitchFamily="34" charset="0"/>
                </a:rPr>
                <a:t>“one truth”</a:t>
              </a:r>
            </a:p>
            <a:p>
              <a:pPr marL="112713" indent="-112713" eaLnBrk="0" latinLnBrk="0" hangingPunct="0">
                <a:buFontTx/>
                <a:buChar char="-"/>
              </a:pPr>
              <a:r>
                <a:rPr kumimoji="0" lang="en-US" altLang="ko-KR" sz="1000" dirty="0">
                  <a:latin typeface="Arial" pitchFamily="34" charset="0"/>
                </a:rPr>
                <a:t>Links to textual requirements</a:t>
              </a:r>
              <a:endParaRPr kumimoji="0" lang="en-US" altLang="ko-KR" sz="1000" b="1" dirty="0">
                <a:latin typeface="Arial" pitchFamily="34" charset="0"/>
              </a:endParaRPr>
            </a:p>
          </p:txBody>
        </p:sp>
      </p:grpSp>
      <p:sp>
        <p:nvSpPr>
          <p:cNvPr id="143" name="Line 35"/>
          <p:cNvSpPr>
            <a:spLocks noChangeShapeType="1"/>
          </p:cNvSpPr>
          <p:nvPr/>
        </p:nvSpPr>
        <p:spPr bwMode="auto">
          <a:xfrm flipV="1">
            <a:off x="1981200" y="1752600"/>
            <a:ext cx="762000" cy="2911475"/>
          </a:xfrm>
          <a:prstGeom prst="line">
            <a:avLst/>
          </a:prstGeom>
          <a:noFill/>
          <a:ln w="38100">
            <a:solidFill>
              <a:srgbClr val="717E54"/>
            </a:solidFill>
            <a:prstDash val="dash"/>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smtClean="0">
              <a:ln>
                <a:noFill/>
              </a:ln>
              <a:solidFill>
                <a:sysClr val="windowText" lastClr="000000"/>
              </a:solidFill>
              <a:effectLst/>
              <a:uLnTx/>
              <a:uFillTx/>
            </a:endParaRPr>
          </a:p>
        </p:txBody>
      </p:sp>
      <p:sp>
        <p:nvSpPr>
          <p:cNvPr id="144" name="Line 36"/>
          <p:cNvSpPr>
            <a:spLocks noChangeShapeType="1"/>
          </p:cNvSpPr>
          <p:nvPr/>
        </p:nvSpPr>
        <p:spPr bwMode="auto">
          <a:xfrm flipV="1">
            <a:off x="4048125" y="2590800"/>
            <a:ext cx="762000" cy="2911475"/>
          </a:xfrm>
          <a:prstGeom prst="line">
            <a:avLst/>
          </a:prstGeom>
          <a:noFill/>
          <a:ln w="38100">
            <a:solidFill>
              <a:srgbClr val="717E54"/>
            </a:solidFill>
            <a:prstDash val="dash"/>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smtClean="0">
              <a:ln>
                <a:noFill/>
              </a:ln>
              <a:solidFill>
                <a:sysClr val="windowText" lastClr="000000"/>
              </a:solidFill>
              <a:effectLst/>
              <a:uLnTx/>
              <a:uFillTx/>
            </a:endParaRPr>
          </a:p>
        </p:txBody>
      </p:sp>
      <p:sp>
        <p:nvSpPr>
          <p:cNvPr id="145" name="Line 37"/>
          <p:cNvSpPr>
            <a:spLocks noChangeShapeType="1"/>
          </p:cNvSpPr>
          <p:nvPr/>
        </p:nvSpPr>
        <p:spPr bwMode="auto">
          <a:xfrm flipV="1">
            <a:off x="6248400" y="3429000"/>
            <a:ext cx="762000" cy="2911475"/>
          </a:xfrm>
          <a:prstGeom prst="line">
            <a:avLst/>
          </a:prstGeom>
          <a:noFill/>
          <a:ln w="38100">
            <a:solidFill>
              <a:srgbClr val="717E54"/>
            </a:solidFill>
            <a:prstDash val="dash"/>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smtClean="0">
              <a:ln>
                <a:noFill/>
              </a:ln>
              <a:solidFill>
                <a:sysClr val="windowText" lastClr="000000"/>
              </a:solidFill>
              <a:effectLst/>
              <a:uLnTx/>
              <a:uFillTx/>
            </a:endParaRPr>
          </a:p>
        </p:txBody>
      </p:sp>
      <p:sp>
        <p:nvSpPr>
          <p:cNvPr id="39" name="Titel 1"/>
          <p:cNvSpPr txBox="1">
            <a:spLocks/>
          </p:cNvSpPr>
          <p:nvPr/>
        </p:nvSpPr>
        <p:spPr>
          <a:xfrm>
            <a:off x="457200" y="457200"/>
            <a:ext cx="8077200" cy="990600"/>
          </a:xfrm>
          <a:prstGeom prst="rect">
            <a:avLst/>
          </a:prstGeom>
        </p:spPr>
        <p:txBody>
          <a:bodyPr/>
          <a:lstStyle/>
          <a:p>
            <a:pPr lvl="0" eaLnBrk="0" fontAlgn="base" hangingPunct="0">
              <a:spcBef>
                <a:spcPct val="0"/>
              </a:spcBef>
              <a:spcAft>
                <a:spcPct val="0"/>
              </a:spcAft>
              <a:defRPr/>
            </a:pPr>
            <a:r>
              <a:rPr lang="en-US" altLang="ko-KR" sz="2800" b="1" kern="0" dirty="0" smtClean="0">
                <a:solidFill>
                  <a:srgbClr val="265787"/>
                </a:solidFill>
              </a:rPr>
              <a:t>Adopting Model-Based Design</a:t>
            </a:r>
          </a:p>
        </p:txBody>
      </p:sp>
    </p:spTree>
    <p:extLst>
      <p:ext uri="{BB962C8B-B14F-4D97-AF65-F5344CB8AC3E}">
        <p14:creationId xmlns:p14="http://schemas.microsoft.com/office/powerpoint/2010/main" val="262800720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1000"/>
                                        <p:tgtEl>
                                          <p:spTgt spid="138"/>
                                        </p:tgtEl>
                                      </p:cBhvr>
                                    </p:animEffect>
                                    <p:set>
                                      <p:cBhvr>
                                        <p:cTn id="7" dur="1" fill="hold">
                                          <p:stCondLst>
                                            <p:cond delay="999"/>
                                          </p:stCondLst>
                                        </p:cTn>
                                        <p:tgtEl>
                                          <p:spTgt spid="138"/>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10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1000"/>
                                        <p:tgtEl>
                                          <p:spTgt spid="112"/>
                                        </p:tgtEl>
                                      </p:cBhvr>
                                    </p:animEffect>
                                    <p:set>
                                      <p:cBhvr>
                                        <p:cTn id="15" dur="1" fill="hold">
                                          <p:stCondLst>
                                            <p:cond delay="999"/>
                                          </p:stCondLst>
                                        </p:cTn>
                                        <p:tgtEl>
                                          <p:spTgt spid="112"/>
                                        </p:tgtEl>
                                        <p:attrNameLst>
                                          <p:attrName>style.visibility</p:attrName>
                                        </p:attrNameLst>
                                      </p:cBhvr>
                                      <p:to>
                                        <p:strVal val="hidden"/>
                                      </p:to>
                                    </p:set>
                                  </p:childTnLst>
                                </p:cTn>
                              </p:par>
                              <p:par>
                                <p:cTn id="16" presetID="10" presetClass="entr" presetSubtype="0" fill="hold" nodeType="with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1000"/>
                                        <p:tgtEl>
                                          <p:spTgt spid="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nodeType="clickEffect">
                                  <p:stCondLst>
                                    <p:cond delay="0"/>
                                  </p:stCondLst>
                                  <p:childTnLst>
                                    <p:animEffect transition="out" filter="fade">
                                      <p:cBhvr>
                                        <p:cTn id="22" dur="1000"/>
                                        <p:tgtEl>
                                          <p:spTgt spid="117"/>
                                        </p:tgtEl>
                                      </p:cBhvr>
                                    </p:animEffect>
                                    <p:set>
                                      <p:cBhvr>
                                        <p:cTn id="23" dur="1" fill="hold">
                                          <p:stCondLst>
                                            <p:cond delay="999"/>
                                          </p:stCondLst>
                                        </p:cTn>
                                        <p:tgtEl>
                                          <p:spTgt spid="117"/>
                                        </p:tgtEl>
                                        <p:attrNameLst>
                                          <p:attrName>style.visibility</p:attrName>
                                        </p:attrNameLst>
                                      </p:cBhvr>
                                      <p:to>
                                        <p:strVal val="hidden"/>
                                      </p:to>
                                    </p:set>
                                  </p:childTnLst>
                                </p:cTn>
                              </p:par>
                              <p:par>
                                <p:cTn id="24" presetID="10" presetClass="entr" presetSubtype="0" fill="hold" nodeType="with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fade">
                                      <p:cBhvr>
                                        <p:cTn id="26" dur="1000"/>
                                        <p:tgtEl>
                                          <p:spTgt spid="3"/>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43"/>
                                        </p:tgtEl>
                                        <p:attrNameLst>
                                          <p:attrName>style.visibility</p:attrName>
                                        </p:attrNameLst>
                                      </p:cBhvr>
                                      <p:to>
                                        <p:strVal val="visible"/>
                                      </p:to>
                                    </p:set>
                                    <p:animEffect transition="in" filter="fade">
                                      <p:cBhvr>
                                        <p:cTn id="31" dur="1000"/>
                                        <p:tgtEl>
                                          <p:spTgt spid="143"/>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44"/>
                                        </p:tgtEl>
                                        <p:attrNameLst>
                                          <p:attrName>style.visibility</p:attrName>
                                        </p:attrNameLst>
                                      </p:cBhvr>
                                      <p:to>
                                        <p:strVal val="visible"/>
                                      </p:to>
                                    </p:set>
                                    <p:animEffect transition="in" filter="fade">
                                      <p:cBhvr>
                                        <p:cTn id="34" dur="1000"/>
                                        <p:tgtEl>
                                          <p:spTgt spid="144"/>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45"/>
                                        </p:tgtEl>
                                        <p:attrNameLst>
                                          <p:attrName>style.visibility</p:attrName>
                                        </p:attrNameLst>
                                      </p:cBhvr>
                                      <p:to>
                                        <p:strVal val="visible"/>
                                      </p:to>
                                    </p:set>
                                    <p:animEffect transition="in" filter="fade">
                                      <p:cBhvr>
                                        <p:cTn id="37" dur="1000"/>
                                        <p:tgtEl>
                                          <p:spTgt spid="145"/>
                                        </p:tgtEl>
                                      </p:cBhvr>
                                    </p:animEffect>
                                  </p:childTnLst>
                                </p:cTn>
                              </p:par>
                              <p:par>
                                <p:cTn id="38" presetID="10" presetClass="exit" presetSubtype="0" fill="hold" nodeType="withEffect">
                                  <p:stCondLst>
                                    <p:cond delay="0"/>
                                  </p:stCondLst>
                                  <p:childTnLst>
                                    <p:animEffect transition="out" filter="fade">
                                      <p:cBhvr>
                                        <p:cTn id="39" dur="1000"/>
                                        <p:tgtEl>
                                          <p:spTgt spid="118"/>
                                        </p:tgtEl>
                                      </p:cBhvr>
                                    </p:animEffect>
                                    <p:set>
                                      <p:cBhvr>
                                        <p:cTn id="40" dur="1" fill="hold">
                                          <p:stCondLst>
                                            <p:cond delay="999"/>
                                          </p:stCondLst>
                                        </p:cTn>
                                        <p:tgtEl>
                                          <p:spTgt spid="118"/>
                                        </p:tgtEl>
                                        <p:attrNameLst>
                                          <p:attrName>style.visibility</p:attrName>
                                        </p:attrNameLst>
                                      </p:cBhvr>
                                      <p:to>
                                        <p:strVal val="hidden"/>
                                      </p:to>
                                    </p:set>
                                  </p:childTnLst>
                                </p:cTn>
                              </p:par>
                              <p:par>
                                <p:cTn id="41" presetID="10" presetClass="exit" presetSubtype="0" fill="hold" nodeType="withEffect">
                                  <p:stCondLst>
                                    <p:cond delay="0"/>
                                  </p:stCondLst>
                                  <p:childTnLst>
                                    <p:animEffect transition="out" filter="fade">
                                      <p:cBhvr>
                                        <p:cTn id="42" dur="1000"/>
                                        <p:tgtEl>
                                          <p:spTgt spid="116"/>
                                        </p:tgtEl>
                                      </p:cBhvr>
                                    </p:animEffect>
                                    <p:set>
                                      <p:cBhvr>
                                        <p:cTn id="43" dur="1" fill="hold">
                                          <p:stCondLst>
                                            <p:cond delay="999"/>
                                          </p:stCondLst>
                                        </p:cTn>
                                        <p:tgtEl>
                                          <p:spTgt spid="116"/>
                                        </p:tgtEl>
                                        <p:attrNameLst>
                                          <p:attrName>style.visibility</p:attrName>
                                        </p:attrNameLst>
                                      </p:cBhvr>
                                      <p:to>
                                        <p:strVal val="hidden"/>
                                      </p:to>
                                    </p:set>
                                  </p:childTnLst>
                                </p:cTn>
                              </p:par>
                              <p:par>
                                <p:cTn id="44" presetID="10" presetClass="exit" presetSubtype="0" fill="hold" nodeType="withEffect">
                                  <p:stCondLst>
                                    <p:cond delay="0"/>
                                  </p:stCondLst>
                                  <p:childTnLst>
                                    <p:animEffect transition="out" filter="fade">
                                      <p:cBhvr>
                                        <p:cTn id="45" dur="1000"/>
                                        <p:tgtEl>
                                          <p:spTgt spid="110"/>
                                        </p:tgtEl>
                                      </p:cBhvr>
                                    </p:animEffect>
                                    <p:set>
                                      <p:cBhvr>
                                        <p:cTn id="46" dur="1" fill="hold">
                                          <p:stCondLst>
                                            <p:cond delay="999"/>
                                          </p:stCondLst>
                                        </p:cTn>
                                        <p:tgtEl>
                                          <p:spTgt spid="1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 grpId="0" animBg="1"/>
      <p:bldP spid="144" grpId="0" animBg="1"/>
      <p:bldP spid="145" grpId="0" animBg="1"/>
    </p:bld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314" name="Rectangle 7"/>
          <p:cNvSpPr>
            <a:spLocks noGrp="1" noChangeArrowheads="1"/>
          </p:cNvSpPr>
          <p:nvPr>
            <p:ph type="title" idx="4294967295"/>
          </p:nvPr>
        </p:nvSpPr>
        <p:spPr/>
        <p:txBody>
          <a:bodyPr/>
          <a:lstStyle/>
          <a:p>
            <a:r>
              <a:rPr lang="en-US" altLang="ko-KR" dirty="0" smtClean="0"/>
              <a:t>Redesigned Workflow</a:t>
            </a:r>
          </a:p>
        </p:txBody>
      </p:sp>
      <p:grpSp>
        <p:nvGrpSpPr>
          <p:cNvPr id="2" name="Group 8"/>
          <p:cNvGrpSpPr>
            <a:grpSpLocks/>
          </p:cNvGrpSpPr>
          <p:nvPr/>
        </p:nvGrpSpPr>
        <p:grpSpPr bwMode="auto">
          <a:xfrm>
            <a:off x="2590800" y="2743200"/>
            <a:ext cx="1498600" cy="2120900"/>
            <a:chOff x="1561" y="1771"/>
            <a:chExt cx="944" cy="1336"/>
          </a:xfrm>
        </p:grpSpPr>
        <p:sp>
          <p:nvSpPr>
            <p:cNvPr id="836617" name="Rectangle 9"/>
            <p:cNvSpPr>
              <a:spLocks noChangeArrowheads="1"/>
            </p:cNvSpPr>
            <p:nvPr/>
          </p:nvSpPr>
          <p:spPr bwMode="auto">
            <a:xfrm>
              <a:off x="1561" y="2010"/>
              <a:ext cx="904" cy="189"/>
            </a:xfrm>
            <a:prstGeom prst="rect">
              <a:avLst/>
            </a:prstGeom>
            <a:solidFill>
              <a:srgbClr val="E8CDB6"/>
            </a:solidFill>
            <a:ln w="19050" algn="ctr">
              <a:solidFill>
                <a:srgbClr val="C48048"/>
              </a:solidFill>
              <a:miter lim="800000"/>
              <a:headEnd/>
              <a:tailEnd/>
            </a:ln>
            <a:effectLst>
              <a:outerShdw dist="53882" dir="2700000" algn="ctr" rotWithShape="0">
                <a:srgbClr val="808080">
                  <a:alpha val="50000"/>
                </a:srgbClr>
              </a:outerShdw>
            </a:effectLst>
          </p:spPr>
          <p:txBody>
            <a:bodyPr lIns="9144" tIns="9144" rIns="9144" bIns="9144" anchor="ctr"/>
            <a:lstStyle/>
            <a:p>
              <a:pPr algn="ctr" eaLnBrk="0" latinLnBrk="0" hangingPunct="0">
                <a:defRPr/>
              </a:pPr>
              <a:r>
                <a:rPr kumimoji="0" lang="en-US" altLang="ko-KR" sz="800" b="1">
                  <a:latin typeface="Arial" charset="0"/>
                  <a:ea typeface="+mn-ea"/>
                </a:rPr>
                <a:t>Physical</a:t>
              </a:r>
            </a:p>
            <a:p>
              <a:pPr algn="ctr" eaLnBrk="0" latinLnBrk="0" hangingPunct="0">
                <a:defRPr/>
              </a:pPr>
              <a:r>
                <a:rPr kumimoji="0" lang="en-US" altLang="ko-KR" sz="800" b="1">
                  <a:latin typeface="Arial" charset="0"/>
                  <a:ea typeface="+mn-ea"/>
                </a:rPr>
                <a:t>Components Models</a:t>
              </a:r>
            </a:p>
          </p:txBody>
        </p:sp>
        <p:sp>
          <p:nvSpPr>
            <p:cNvPr id="836618" name="Rectangle 10"/>
            <p:cNvSpPr>
              <a:spLocks noChangeArrowheads="1"/>
            </p:cNvSpPr>
            <p:nvPr/>
          </p:nvSpPr>
          <p:spPr bwMode="auto">
            <a:xfrm>
              <a:off x="1561" y="1771"/>
              <a:ext cx="905" cy="188"/>
            </a:xfrm>
            <a:prstGeom prst="rect">
              <a:avLst/>
            </a:prstGeom>
            <a:solidFill>
              <a:srgbClr val="E8CDB6"/>
            </a:solidFill>
            <a:ln w="19050" algn="ctr">
              <a:solidFill>
                <a:srgbClr val="C48048"/>
              </a:solidFill>
              <a:miter lim="800000"/>
              <a:headEnd/>
              <a:tailEnd/>
            </a:ln>
            <a:effectLst>
              <a:outerShdw dist="53882" dir="2700000" algn="ctr" rotWithShape="0">
                <a:srgbClr val="808080">
                  <a:alpha val="50000"/>
                </a:srgbClr>
              </a:outerShdw>
            </a:effectLst>
          </p:spPr>
          <p:txBody>
            <a:bodyPr lIns="9144" tIns="9144" rIns="9144" bIns="9144" anchor="ctr"/>
            <a:lstStyle/>
            <a:p>
              <a:pPr algn="ctr" eaLnBrk="0" latinLnBrk="0" hangingPunct="0">
                <a:defRPr/>
              </a:pPr>
              <a:r>
                <a:rPr kumimoji="0" lang="en-US" altLang="ko-KR" sz="800" b="1">
                  <a:latin typeface="Arial" charset="0"/>
                  <a:ea typeface="+mn-ea"/>
                </a:rPr>
                <a:t>Environment Models</a:t>
              </a:r>
            </a:p>
          </p:txBody>
        </p:sp>
        <p:sp>
          <p:nvSpPr>
            <p:cNvPr id="836619" name="Rectangle 11"/>
            <p:cNvSpPr>
              <a:spLocks noChangeArrowheads="1"/>
            </p:cNvSpPr>
            <p:nvPr/>
          </p:nvSpPr>
          <p:spPr bwMode="auto">
            <a:xfrm>
              <a:off x="1561" y="2251"/>
              <a:ext cx="907" cy="188"/>
            </a:xfrm>
            <a:prstGeom prst="rect">
              <a:avLst/>
            </a:prstGeom>
            <a:solidFill>
              <a:srgbClr val="E8CDB6"/>
            </a:solidFill>
            <a:ln w="19050" algn="ctr">
              <a:solidFill>
                <a:srgbClr val="C48048"/>
              </a:solidFill>
              <a:miter lim="800000"/>
              <a:headEnd/>
              <a:tailEnd/>
            </a:ln>
            <a:effectLst>
              <a:outerShdw dist="53882" dir="2700000" algn="ctr" rotWithShape="0">
                <a:srgbClr val="808080">
                  <a:alpha val="50000"/>
                </a:srgbClr>
              </a:outerShdw>
            </a:effectLst>
          </p:spPr>
          <p:txBody>
            <a:bodyPr lIns="9144" tIns="9144" rIns="9144" bIns="9144" anchor="ctr"/>
            <a:lstStyle/>
            <a:p>
              <a:pPr algn="ctr" eaLnBrk="0" latinLnBrk="0" hangingPunct="0">
                <a:defRPr/>
              </a:pPr>
              <a:r>
                <a:rPr kumimoji="0" lang="en-US" sz="800" b="1">
                  <a:latin typeface="Arial" charset="0"/>
                  <a:ea typeface="+mn-ea"/>
                </a:rPr>
                <a:t>Algorithms</a:t>
              </a:r>
            </a:p>
          </p:txBody>
        </p:sp>
        <p:sp>
          <p:nvSpPr>
            <p:cNvPr id="13343" name="Text Box 12"/>
            <p:cNvSpPr txBox="1">
              <a:spLocks noChangeArrowheads="1"/>
            </p:cNvSpPr>
            <p:nvPr/>
          </p:nvSpPr>
          <p:spPr bwMode="auto">
            <a:xfrm>
              <a:off x="1611" y="2550"/>
              <a:ext cx="894" cy="557"/>
            </a:xfrm>
            <a:prstGeom prst="rect">
              <a:avLst/>
            </a:prstGeom>
            <a:noFill/>
            <a:ln w="9525">
              <a:noFill/>
              <a:miter lim="800000"/>
              <a:headEnd/>
              <a:tailEnd/>
            </a:ln>
          </p:spPr>
          <p:txBody>
            <a:bodyPr anchor="ctr">
              <a:spAutoFit/>
            </a:bodyPr>
            <a:lstStyle/>
            <a:p>
              <a:pPr marL="112713" indent="-112713" eaLnBrk="0" latinLnBrk="0" hangingPunct="0"/>
              <a:r>
                <a:rPr kumimoji="0" lang="en-US" altLang="ko-KR" sz="1200" b="1" dirty="0">
                  <a:latin typeface="Arial" pitchFamily="34" charset="0"/>
                </a:rPr>
                <a:t>Simulation</a:t>
              </a:r>
              <a:endParaRPr kumimoji="0" lang="en-US" altLang="ko-KR" sz="1200" b="1" u="sng" dirty="0">
                <a:latin typeface="Arial" pitchFamily="34" charset="0"/>
              </a:endParaRPr>
            </a:p>
            <a:p>
              <a:pPr marL="112713" indent="-112713" eaLnBrk="0" latinLnBrk="0" hangingPunct="0">
                <a:buFontTx/>
                <a:buChar char="-"/>
              </a:pPr>
              <a:r>
                <a:rPr kumimoji="0" lang="en-US" altLang="ko-KR" sz="1000" dirty="0">
                  <a:latin typeface="Arial" pitchFamily="34" charset="0"/>
                </a:rPr>
                <a:t>Reduces need for physical prototypes</a:t>
              </a:r>
            </a:p>
            <a:p>
              <a:pPr marL="112713" indent="-112713" eaLnBrk="0" latinLnBrk="0" hangingPunct="0">
                <a:buFontTx/>
                <a:buChar char="-"/>
              </a:pPr>
              <a:r>
                <a:rPr kumimoji="0" lang="en-US" altLang="ko-KR" sz="1000" dirty="0">
                  <a:latin typeface="Arial" pitchFamily="34" charset="0"/>
                </a:rPr>
                <a:t>Enables systematic “what-if” analysis</a:t>
              </a:r>
              <a:endParaRPr kumimoji="0" lang="en-US" altLang="ko-KR" sz="1000" b="1" dirty="0">
                <a:latin typeface="Arial" pitchFamily="34" charset="0"/>
              </a:endParaRPr>
            </a:p>
          </p:txBody>
        </p:sp>
      </p:grpSp>
      <p:grpSp>
        <p:nvGrpSpPr>
          <p:cNvPr id="3" name="Group 13"/>
          <p:cNvGrpSpPr>
            <a:grpSpLocks/>
          </p:cNvGrpSpPr>
          <p:nvPr/>
        </p:nvGrpSpPr>
        <p:grpSpPr bwMode="auto">
          <a:xfrm>
            <a:off x="609600" y="2413000"/>
            <a:ext cx="1620838" cy="1778000"/>
            <a:chOff x="275" y="1308"/>
            <a:chExt cx="1021" cy="1120"/>
          </a:xfrm>
        </p:grpSpPr>
        <p:sp>
          <p:nvSpPr>
            <p:cNvPr id="836622" name="Rectangle 14"/>
            <p:cNvSpPr>
              <a:spLocks noChangeArrowheads="1"/>
            </p:cNvSpPr>
            <p:nvPr/>
          </p:nvSpPr>
          <p:spPr bwMode="auto">
            <a:xfrm>
              <a:off x="275" y="1585"/>
              <a:ext cx="907" cy="203"/>
            </a:xfrm>
            <a:prstGeom prst="rect">
              <a:avLst/>
            </a:prstGeom>
            <a:solidFill>
              <a:srgbClr val="E8CDB6"/>
            </a:solidFill>
            <a:ln w="19050" algn="ctr">
              <a:solidFill>
                <a:srgbClr val="C48048"/>
              </a:solidFill>
              <a:miter lim="800000"/>
              <a:headEnd/>
              <a:tailEnd/>
            </a:ln>
            <a:effectLst>
              <a:outerShdw dist="53882" dir="2700000" algn="ctr" rotWithShape="0">
                <a:srgbClr val="808080">
                  <a:alpha val="50000"/>
                </a:srgbClr>
              </a:outerShdw>
            </a:effectLst>
          </p:spPr>
          <p:txBody>
            <a:bodyPr lIns="9144" tIns="9144" rIns="9144" bIns="9144" anchor="ctr"/>
            <a:lstStyle/>
            <a:p>
              <a:pPr algn="ctr" eaLnBrk="0" latinLnBrk="0" hangingPunct="0">
                <a:defRPr/>
              </a:pPr>
              <a:r>
                <a:rPr kumimoji="0" lang="en-US" altLang="ko-KR" sz="800" b="1">
                  <a:latin typeface="Arial" charset="0"/>
                  <a:ea typeface="+mn-ea"/>
                </a:rPr>
                <a:t>System Behavior Models </a:t>
              </a:r>
            </a:p>
          </p:txBody>
        </p:sp>
        <p:sp>
          <p:nvSpPr>
            <p:cNvPr id="836623" name="Rectangle 15"/>
            <p:cNvSpPr>
              <a:spLocks noChangeArrowheads="1"/>
            </p:cNvSpPr>
            <p:nvPr/>
          </p:nvSpPr>
          <p:spPr bwMode="auto">
            <a:xfrm>
              <a:off x="275" y="1308"/>
              <a:ext cx="907" cy="203"/>
            </a:xfrm>
            <a:prstGeom prst="rect">
              <a:avLst/>
            </a:prstGeom>
            <a:solidFill>
              <a:srgbClr val="E8CDB6"/>
            </a:solidFill>
            <a:ln w="19050" algn="ctr">
              <a:solidFill>
                <a:srgbClr val="C48048"/>
              </a:solidFill>
              <a:miter lim="800000"/>
              <a:headEnd/>
              <a:tailEnd/>
            </a:ln>
            <a:effectLst>
              <a:outerShdw dist="53882" dir="2700000" algn="ctr" rotWithShape="0">
                <a:srgbClr val="808080">
                  <a:alpha val="50000"/>
                </a:srgbClr>
              </a:outerShdw>
            </a:effectLst>
          </p:spPr>
          <p:txBody>
            <a:bodyPr lIns="9144" tIns="9144" rIns="9144" bIns="9144" anchor="ctr"/>
            <a:lstStyle/>
            <a:p>
              <a:pPr algn="ctr" eaLnBrk="0" latinLnBrk="0" hangingPunct="0">
                <a:defRPr/>
              </a:pPr>
              <a:r>
                <a:rPr kumimoji="0" lang="en-US" altLang="ko-KR" sz="800" b="1">
                  <a:latin typeface="Arial" charset="0"/>
                  <a:ea typeface="+mn-ea"/>
                </a:rPr>
                <a:t>Environment Models</a:t>
              </a:r>
            </a:p>
          </p:txBody>
        </p:sp>
        <p:sp>
          <p:nvSpPr>
            <p:cNvPr id="13339" name="Text Box 16"/>
            <p:cNvSpPr txBox="1">
              <a:spLocks noChangeArrowheads="1"/>
            </p:cNvSpPr>
            <p:nvPr/>
          </p:nvSpPr>
          <p:spPr bwMode="auto">
            <a:xfrm>
              <a:off x="298" y="1871"/>
              <a:ext cx="998" cy="557"/>
            </a:xfrm>
            <a:prstGeom prst="rect">
              <a:avLst/>
            </a:prstGeom>
            <a:noFill/>
            <a:ln w="9525">
              <a:noFill/>
              <a:miter lim="800000"/>
              <a:headEnd/>
              <a:tailEnd/>
            </a:ln>
          </p:spPr>
          <p:txBody>
            <a:bodyPr lIns="0" anchor="ctr">
              <a:spAutoFit/>
            </a:bodyPr>
            <a:lstStyle/>
            <a:p>
              <a:pPr marL="112713" indent="-112713" eaLnBrk="0" latinLnBrk="0" hangingPunct="0"/>
              <a:r>
                <a:rPr kumimoji="0" lang="en-US" altLang="ko-KR" sz="1200" b="1" dirty="0">
                  <a:latin typeface="Arial" pitchFamily="34" charset="0"/>
                </a:rPr>
                <a:t>Executable models</a:t>
              </a:r>
              <a:endParaRPr kumimoji="0" lang="en-US" altLang="ko-KR" b="1" dirty="0">
                <a:latin typeface="Arial" pitchFamily="34" charset="0"/>
              </a:endParaRPr>
            </a:p>
            <a:p>
              <a:pPr marL="112713" indent="-112713" eaLnBrk="0" latinLnBrk="0" hangingPunct="0">
                <a:buFontTx/>
                <a:buChar char="-"/>
              </a:pPr>
              <a:r>
                <a:rPr kumimoji="0" lang="en-US" altLang="ko-KR" sz="1000" dirty="0">
                  <a:latin typeface="Arial" pitchFamily="34" charset="0"/>
                </a:rPr>
                <a:t>Unambiguous,</a:t>
              </a:r>
              <a:br>
                <a:rPr kumimoji="0" lang="en-US" altLang="ko-KR" sz="1000" dirty="0">
                  <a:latin typeface="Arial" pitchFamily="34" charset="0"/>
                </a:rPr>
              </a:br>
              <a:r>
                <a:rPr kumimoji="0" lang="en-US" altLang="ko-KR" sz="1000" dirty="0">
                  <a:latin typeface="Arial" pitchFamily="34" charset="0"/>
                </a:rPr>
                <a:t>“one truth”</a:t>
              </a:r>
            </a:p>
            <a:p>
              <a:pPr marL="112713" indent="-112713" eaLnBrk="0" latinLnBrk="0" hangingPunct="0">
                <a:buFontTx/>
                <a:buChar char="-"/>
              </a:pPr>
              <a:r>
                <a:rPr kumimoji="0" lang="en-US" altLang="ko-KR" sz="1000" dirty="0">
                  <a:latin typeface="Arial" pitchFamily="34" charset="0"/>
                </a:rPr>
                <a:t>Links to textual requirements</a:t>
              </a:r>
              <a:endParaRPr kumimoji="0" lang="en-US" altLang="ko-KR" sz="1000" b="1" dirty="0">
                <a:latin typeface="Arial" pitchFamily="34" charset="0"/>
              </a:endParaRPr>
            </a:p>
          </p:txBody>
        </p:sp>
      </p:grpSp>
      <p:sp>
        <p:nvSpPr>
          <p:cNvPr id="13317" name="Line 17"/>
          <p:cNvSpPr>
            <a:spLocks noChangeShapeType="1"/>
          </p:cNvSpPr>
          <p:nvPr/>
        </p:nvSpPr>
        <p:spPr bwMode="auto">
          <a:xfrm flipV="1">
            <a:off x="1981200" y="1752600"/>
            <a:ext cx="762000" cy="2911475"/>
          </a:xfrm>
          <a:prstGeom prst="line">
            <a:avLst/>
          </a:prstGeom>
          <a:noFill/>
          <a:ln w="38100">
            <a:solidFill>
              <a:srgbClr val="717E54"/>
            </a:solidFill>
            <a:prstDash val="dash"/>
            <a:round/>
            <a:headEnd/>
            <a:tailEnd/>
          </a:ln>
        </p:spPr>
        <p:txBody>
          <a:bodyPr wrap="none" anchor="ctr"/>
          <a:lstStyle/>
          <a:p>
            <a:endParaRPr lang="ko-KR" altLang="en-US"/>
          </a:p>
        </p:txBody>
      </p:sp>
      <p:sp>
        <p:nvSpPr>
          <p:cNvPr id="13318" name="Line 18"/>
          <p:cNvSpPr>
            <a:spLocks noChangeShapeType="1"/>
          </p:cNvSpPr>
          <p:nvPr/>
        </p:nvSpPr>
        <p:spPr bwMode="auto">
          <a:xfrm flipV="1">
            <a:off x="4048125" y="2590800"/>
            <a:ext cx="762000" cy="2911475"/>
          </a:xfrm>
          <a:prstGeom prst="line">
            <a:avLst/>
          </a:prstGeom>
          <a:noFill/>
          <a:ln w="38100">
            <a:solidFill>
              <a:srgbClr val="717E54"/>
            </a:solidFill>
            <a:prstDash val="dash"/>
            <a:round/>
            <a:headEnd/>
            <a:tailEnd/>
          </a:ln>
        </p:spPr>
        <p:txBody>
          <a:bodyPr wrap="none" anchor="ctr"/>
          <a:lstStyle/>
          <a:p>
            <a:endParaRPr lang="ko-KR" altLang="en-US"/>
          </a:p>
        </p:txBody>
      </p:sp>
      <p:sp>
        <p:nvSpPr>
          <p:cNvPr id="13319" name="Line 19"/>
          <p:cNvSpPr>
            <a:spLocks noChangeShapeType="1"/>
          </p:cNvSpPr>
          <p:nvPr/>
        </p:nvSpPr>
        <p:spPr bwMode="auto">
          <a:xfrm flipV="1">
            <a:off x="6248400" y="3429000"/>
            <a:ext cx="762000" cy="2911475"/>
          </a:xfrm>
          <a:prstGeom prst="line">
            <a:avLst/>
          </a:prstGeom>
          <a:noFill/>
          <a:ln w="38100">
            <a:solidFill>
              <a:srgbClr val="717E54"/>
            </a:solidFill>
            <a:prstDash val="dash"/>
            <a:round/>
            <a:headEnd/>
            <a:tailEnd/>
          </a:ln>
        </p:spPr>
        <p:txBody>
          <a:bodyPr wrap="none" anchor="ctr"/>
          <a:lstStyle/>
          <a:p>
            <a:endParaRPr lang="ko-KR" altLang="en-US"/>
          </a:p>
        </p:txBody>
      </p:sp>
      <p:grpSp>
        <p:nvGrpSpPr>
          <p:cNvPr id="4" name="Group 20"/>
          <p:cNvGrpSpPr>
            <a:grpSpLocks/>
          </p:cNvGrpSpPr>
          <p:nvPr/>
        </p:nvGrpSpPr>
        <p:grpSpPr bwMode="auto">
          <a:xfrm>
            <a:off x="4343400" y="3730624"/>
            <a:ext cx="1833563" cy="2825750"/>
            <a:chOff x="2714" y="2549"/>
            <a:chExt cx="1155" cy="1780"/>
          </a:xfrm>
        </p:grpSpPr>
        <p:sp>
          <p:nvSpPr>
            <p:cNvPr id="836639" name="Rectangle 31"/>
            <p:cNvSpPr>
              <a:spLocks noChangeArrowheads="1"/>
            </p:cNvSpPr>
            <p:nvPr/>
          </p:nvSpPr>
          <p:spPr bwMode="auto">
            <a:xfrm>
              <a:off x="2882" y="2549"/>
              <a:ext cx="907" cy="188"/>
            </a:xfrm>
            <a:prstGeom prst="rect">
              <a:avLst/>
            </a:prstGeom>
            <a:solidFill>
              <a:srgbClr val="E8CDB6"/>
            </a:solidFill>
            <a:ln w="19050" algn="ctr">
              <a:solidFill>
                <a:srgbClr val="C48048"/>
              </a:solidFill>
              <a:miter lim="800000"/>
              <a:headEnd/>
              <a:tailEnd/>
            </a:ln>
            <a:effectLst>
              <a:outerShdw dist="53882" dir="2700000" algn="ctr" rotWithShape="0">
                <a:srgbClr val="808080">
                  <a:alpha val="50000"/>
                </a:srgbClr>
              </a:outerShdw>
            </a:effectLst>
          </p:spPr>
          <p:txBody>
            <a:bodyPr lIns="9144" tIns="9144" rIns="9144" bIns="9144" anchor="ctr"/>
            <a:lstStyle/>
            <a:p>
              <a:pPr algn="ctr" eaLnBrk="0" latinLnBrk="0" hangingPunct="0">
                <a:defRPr/>
              </a:pPr>
              <a:r>
                <a:rPr kumimoji="0" lang="en-US" sz="800" b="1">
                  <a:latin typeface="Arial" charset="0"/>
                  <a:ea typeface="+mn-ea"/>
                </a:rPr>
                <a:t>Algorithms</a:t>
              </a:r>
            </a:p>
          </p:txBody>
        </p:sp>
        <p:grpSp>
          <p:nvGrpSpPr>
            <p:cNvPr id="5" name="Group 21"/>
            <p:cNvGrpSpPr>
              <a:grpSpLocks/>
            </p:cNvGrpSpPr>
            <p:nvPr/>
          </p:nvGrpSpPr>
          <p:grpSpPr bwMode="auto">
            <a:xfrm>
              <a:off x="2746" y="3206"/>
              <a:ext cx="1123" cy="408"/>
              <a:chOff x="2746" y="3206"/>
              <a:chExt cx="1123" cy="408"/>
            </a:xfrm>
          </p:grpSpPr>
          <p:sp>
            <p:nvSpPr>
              <p:cNvPr id="836630" name="AutoShape 22"/>
              <p:cNvSpPr>
                <a:spLocks noChangeArrowheads="1"/>
              </p:cNvSpPr>
              <p:nvPr/>
            </p:nvSpPr>
            <p:spPr bwMode="auto">
              <a:xfrm>
                <a:off x="2746" y="3209"/>
                <a:ext cx="528" cy="203"/>
              </a:xfrm>
              <a:prstGeom prst="roundRect">
                <a:avLst>
                  <a:gd name="adj" fmla="val 10162"/>
                </a:avLst>
              </a:prstGeom>
              <a:solidFill>
                <a:srgbClr val="E8CDB6"/>
              </a:solidFill>
              <a:ln w="19050" algn="ctr">
                <a:solidFill>
                  <a:srgbClr val="C48048"/>
                </a:solidFill>
                <a:round/>
                <a:headEnd/>
                <a:tailEnd/>
              </a:ln>
              <a:effectLst>
                <a:outerShdw dist="53882" dir="2700000" algn="ctr" rotWithShape="0">
                  <a:srgbClr val="808080">
                    <a:alpha val="49804"/>
                  </a:srgbClr>
                </a:outerShdw>
              </a:effectLst>
            </p:spPr>
            <p:txBody>
              <a:bodyPr lIns="9144" tIns="9144" rIns="9144" bIns="9144" anchor="ctr"/>
              <a:lstStyle/>
              <a:p>
                <a:pPr algn="ctr" eaLnBrk="0" latinLnBrk="0" hangingPunct="0">
                  <a:defRPr/>
                </a:pPr>
                <a:r>
                  <a:rPr kumimoji="0" lang="en-US" sz="800" b="1">
                    <a:latin typeface="Arial" charset="0"/>
                    <a:ea typeface="+mn-ea"/>
                  </a:rPr>
                  <a:t>C, C++</a:t>
                </a:r>
              </a:p>
            </p:txBody>
          </p:sp>
          <p:sp>
            <p:nvSpPr>
              <p:cNvPr id="836631" name="Rectangle 23"/>
              <p:cNvSpPr>
                <a:spLocks noChangeArrowheads="1"/>
              </p:cNvSpPr>
              <p:nvPr/>
            </p:nvSpPr>
            <p:spPr bwMode="auto">
              <a:xfrm>
                <a:off x="2749" y="3443"/>
                <a:ext cx="246" cy="171"/>
              </a:xfrm>
              <a:prstGeom prst="rect">
                <a:avLst/>
              </a:prstGeom>
              <a:solidFill>
                <a:srgbClr val="E8CDB6"/>
              </a:solidFill>
              <a:ln w="19050" algn="ctr">
                <a:solidFill>
                  <a:srgbClr val="C48048"/>
                </a:solidFill>
                <a:miter lim="800000"/>
                <a:headEnd/>
                <a:tailEnd/>
              </a:ln>
              <a:effectLst>
                <a:outerShdw dist="53882" dir="2700000" algn="ctr" rotWithShape="0">
                  <a:srgbClr val="808080">
                    <a:alpha val="49804"/>
                  </a:srgbClr>
                </a:outerShdw>
              </a:effectLst>
            </p:spPr>
            <p:txBody>
              <a:bodyPr lIns="9144" tIns="9144" rIns="9144" bIns="9144" anchor="ctr"/>
              <a:lstStyle/>
              <a:p>
                <a:pPr algn="ctr" eaLnBrk="0" latinLnBrk="0" hangingPunct="0">
                  <a:defRPr/>
                </a:pPr>
                <a:r>
                  <a:rPr kumimoji="0" lang="en-US" sz="800" b="1">
                    <a:latin typeface="Arial" charset="0"/>
                    <a:ea typeface="+mn-ea"/>
                  </a:rPr>
                  <a:t>MCU</a:t>
                </a:r>
              </a:p>
            </p:txBody>
          </p:sp>
          <p:sp>
            <p:nvSpPr>
              <p:cNvPr id="836632" name="Rectangle 24"/>
              <p:cNvSpPr>
                <a:spLocks noChangeArrowheads="1"/>
              </p:cNvSpPr>
              <p:nvPr/>
            </p:nvSpPr>
            <p:spPr bwMode="auto">
              <a:xfrm>
                <a:off x="3022" y="3443"/>
                <a:ext cx="247" cy="171"/>
              </a:xfrm>
              <a:prstGeom prst="rect">
                <a:avLst/>
              </a:prstGeom>
              <a:solidFill>
                <a:srgbClr val="E8CDB6"/>
              </a:solidFill>
              <a:ln w="19050" algn="ctr">
                <a:solidFill>
                  <a:srgbClr val="C48048"/>
                </a:solidFill>
                <a:miter lim="800000"/>
                <a:headEnd/>
                <a:tailEnd/>
              </a:ln>
              <a:effectLst>
                <a:outerShdw dist="53882" dir="2700000" algn="ctr" rotWithShape="0">
                  <a:srgbClr val="808080">
                    <a:alpha val="49804"/>
                  </a:srgbClr>
                </a:outerShdw>
              </a:effectLst>
            </p:spPr>
            <p:txBody>
              <a:bodyPr lIns="9144" tIns="9144" rIns="9144" bIns="9144" anchor="ctr"/>
              <a:lstStyle/>
              <a:p>
                <a:pPr algn="ctr" eaLnBrk="0" latinLnBrk="0" hangingPunct="0">
                  <a:defRPr/>
                </a:pPr>
                <a:r>
                  <a:rPr kumimoji="0" lang="en-US" sz="800" b="1">
                    <a:latin typeface="Arial" charset="0"/>
                    <a:ea typeface="+mn-ea"/>
                  </a:rPr>
                  <a:t>DSP</a:t>
                </a:r>
              </a:p>
            </p:txBody>
          </p:sp>
          <p:sp>
            <p:nvSpPr>
              <p:cNvPr id="836633" name="Rectangle 25"/>
              <p:cNvSpPr>
                <a:spLocks noChangeArrowheads="1"/>
              </p:cNvSpPr>
              <p:nvPr/>
            </p:nvSpPr>
            <p:spPr bwMode="auto">
              <a:xfrm>
                <a:off x="3343" y="3440"/>
                <a:ext cx="246" cy="172"/>
              </a:xfrm>
              <a:prstGeom prst="rect">
                <a:avLst/>
              </a:prstGeom>
              <a:solidFill>
                <a:srgbClr val="E8CDB6"/>
              </a:solidFill>
              <a:ln w="19050" algn="ctr">
                <a:solidFill>
                  <a:srgbClr val="C48048"/>
                </a:solidFill>
                <a:miter lim="800000"/>
                <a:headEnd/>
                <a:tailEnd/>
              </a:ln>
              <a:effectLst>
                <a:outerShdw dist="53882" dir="2700000" algn="ctr" rotWithShape="0">
                  <a:srgbClr val="808080">
                    <a:alpha val="49804"/>
                  </a:srgbClr>
                </a:outerShdw>
              </a:effectLst>
            </p:spPr>
            <p:txBody>
              <a:bodyPr lIns="9144" tIns="9144" rIns="9144" bIns="9144" anchor="ctr"/>
              <a:lstStyle/>
              <a:p>
                <a:pPr algn="ctr" eaLnBrk="0" latinLnBrk="0" hangingPunct="0">
                  <a:defRPr/>
                </a:pPr>
                <a:r>
                  <a:rPr kumimoji="0" lang="en-US" sz="800" b="1">
                    <a:latin typeface="Arial" charset="0"/>
                    <a:ea typeface="+mn-ea"/>
                  </a:rPr>
                  <a:t>FPGA</a:t>
                </a:r>
              </a:p>
            </p:txBody>
          </p:sp>
          <p:sp>
            <p:nvSpPr>
              <p:cNvPr id="836634" name="Rectangle 26"/>
              <p:cNvSpPr>
                <a:spLocks noChangeArrowheads="1"/>
              </p:cNvSpPr>
              <p:nvPr/>
            </p:nvSpPr>
            <p:spPr bwMode="auto">
              <a:xfrm>
                <a:off x="3623" y="3440"/>
                <a:ext cx="246" cy="172"/>
              </a:xfrm>
              <a:prstGeom prst="rect">
                <a:avLst/>
              </a:prstGeom>
              <a:solidFill>
                <a:srgbClr val="E8CDB6"/>
              </a:solidFill>
              <a:ln w="19050" algn="ctr">
                <a:solidFill>
                  <a:srgbClr val="C48048"/>
                </a:solidFill>
                <a:miter lim="800000"/>
                <a:headEnd/>
                <a:tailEnd/>
              </a:ln>
              <a:effectLst>
                <a:outerShdw dist="53882" dir="2700000" algn="ctr" rotWithShape="0">
                  <a:srgbClr val="808080">
                    <a:alpha val="49804"/>
                  </a:srgbClr>
                </a:outerShdw>
              </a:effectLst>
            </p:spPr>
            <p:txBody>
              <a:bodyPr lIns="9144" tIns="9144" rIns="9144" bIns="9144" anchor="ctr"/>
              <a:lstStyle/>
              <a:p>
                <a:pPr algn="ctr" eaLnBrk="0" latinLnBrk="0" hangingPunct="0">
                  <a:defRPr/>
                </a:pPr>
                <a:r>
                  <a:rPr kumimoji="0" lang="en-US" sz="800" b="1">
                    <a:latin typeface="Arial" charset="0"/>
                    <a:ea typeface="+mn-ea"/>
                  </a:rPr>
                  <a:t>ASIC</a:t>
                </a:r>
              </a:p>
            </p:txBody>
          </p:sp>
          <p:sp>
            <p:nvSpPr>
              <p:cNvPr id="836635" name="AutoShape 27"/>
              <p:cNvSpPr>
                <a:spLocks noChangeArrowheads="1"/>
              </p:cNvSpPr>
              <p:nvPr/>
            </p:nvSpPr>
            <p:spPr bwMode="auto">
              <a:xfrm>
                <a:off x="3335" y="3206"/>
                <a:ext cx="529" cy="203"/>
              </a:xfrm>
              <a:prstGeom prst="roundRect">
                <a:avLst>
                  <a:gd name="adj" fmla="val 10162"/>
                </a:avLst>
              </a:prstGeom>
              <a:solidFill>
                <a:srgbClr val="E8CDB6"/>
              </a:solidFill>
              <a:ln w="19050" algn="ctr">
                <a:solidFill>
                  <a:srgbClr val="C48048"/>
                </a:solidFill>
                <a:round/>
                <a:headEnd/>
                <a:tailEnd/>
              </a:ln>
              <a:effectLst>
                <a:outerShdw dist="53882" dir="2700000" algn="ctr" rotWithShape="0">
                  <a:srgbClr val="808080">
                    <a:alpha val="49804"/>
                  </a:srgbClr>
                </a:outerShdw>
              </a:effectLst>
            </p:spPr>
            <p:txBody>
              <a:bodyPr lIns="9144" tIns="9144" rIns="9144" bIns="9144" anchor="ctr"/>
              <a:lstStyle/>
              <a:p>
                <a:pPr algn="ctr" eaLnBrk="0" latinLnBrk="0" hangingPunct="0">
                  <a:defRPr/>
                </a:pPr>
                <a:r>
                  <a:rPr kumimoji="0" lang="en-US" sz="800" b="1">
                    <a:latin typeface="Arial" charset="0"/>
                    <a:ea typeface="+mn-ea"/>
                  </a:rPr>
                  <a:t>VHDL, Verilog</a:t>
                </a:r>
              </a:p>
            </p:txBody>
          </p:sp>
        </p:grpSp>
        <p:sp>
          <p:nvSpPr>
            <p:cNvPr id="13328" name="Text Box 30"/>
            <p:cNvSpPr txBox="1">
              <a:spLocks noChangeArrowheads="1"/>
            </p:cNvSpPr>
            <p:nvPr/>
          </p:nvSpPr>
          <p:spPr bwMode="auto">
            <a:xfrm>
              <a:off x="2714" y="3650"/>
              <a:ext cx="1046" cy="679"/>
            </a:xfrm>
            <a:prstGeom prst="rect">
              <a:avLst/>
            </a:prstGeom>
            <a:noFill/>
            <a:ln w="9525">
              <a:noFill/>
              <a:miter lim="800000"/>
              <a:headEnd/>
              <a:tailEnd/>
            </a:ln>
          </p:spPr>
          <p:txBody>
            <a:bodyPr anchor="ctr">
              <a:spAutoFit/>
            </a:bodyPr>
            <a:lstStyle/>
            <a:p>
              <a:pPr eaLnBrk="0" latinLnBrk="0" hangingPunct="0"/>
              <a:r>
                <a:rPr kumimoji="0" lang="en-US" altLang="ko-KR" sz="1200" b="1" dirty="0">
                  <a:latin typeface="Arial" pitchFamily="34" charset="0"/>
                </a:rPr>
                <a:t>Automatic code </a:t>
              </a:r>
              <a:br>
                <a:rPr kumimoji="0" lang="en-US" altLang="ko-KR" sz="1200" b="1" dirty="0">
                  <a:latin typeface="Arial" pitchFamily="34" charset="0"/>
                </a:rPr>
              </a:br>
              <a:r>
                <a:rPr kumimoji="0" lang="en-US" altLang="ko-KR" sz="1200" b="1" dirty="0">
                  <a:latin typeface="Arial" pitchFamily="34" charset="0"/>
                </a:rPr>
                <a:t>generation</a:t>
              </a:r>
              <a:endParaRPr kumimoji="0" lang="en-US" altLang="ko-KR" sz="1200" b="1" u="sng" dirty="0">
                <a:latin typeface="Arial" pitchFamily="34" charset="0"/>
              </a:endParaRPr>
            </a:p>
            <a:p>
              <a:pPr marL="112713" indent="-112713" eaLnBrk="0" hangingPunct="0">
                <a:buFontTx/>
                <a:buChar char="-"/>
              </a:pPr>
              <a:r>
                <a:rPr lang="en-US" altLang="ko-KR" sz="1000" dirty="0">
                  <a:latin typeface="Arial" pitchFamily="34" charset="0"/>
                </a:rPr>
                <a:t>  Reduces time, effort</a:t>
              </a:r>
            </a:p>
            <a:p>
              <a:pPr marL="112713" indent="-112713" eaLnBrk="0" hangingPunct="0">
                <a:buFontTx/>
                <a:buChar char="-"/>
              </a:pPr>
              <a:r>
                <a:rPr lang="en-US" altLang="ko-KR" sz="1000" dirty="0">
                  <a:latin typeface="Arial" pitchFamily="34" charset="0"/>
                </a:rPr>
                <a:t>  Enables code reuse</a:t>
              </a:r>
            </a:p>
            <a:p>
              <a:pPr marL="112713" indent="-112713" eaLnBrk="0" hangingPunct="0">
                <a:buFontTx/>
                <a:buChar char="-"/>
              </a:pPr>
              <a:r>
                <a:rPr lang="en-US" altLang="ko-KR" sz="1000" dirty="0">
                  <a:latin typeface="Arial" pitchFamily="34" charset="0"/>
                </a:rPr>
                <a:t>  Minimizes coding errors</a:t>
              </a:r>
            </a:p>
          </p:txBody>
        </p:sp>
        <p:sp>
          <p:nvSpPr>
            <p:cNvPr id="836637" name="AutoShape 29"/>
            <p:cNvSpPr>
              <a:spLocks noChangeArrowheads="1"/>
            </p:cNvSpPr>
            <p:nvPr/>
          </p:nvSpPr>
          <p:spPr bwMode="auto">
            <a:xfrm rot="18000000" flipH="1">
              <a:off x="2899" y="2891"/>
              <a:ext cx="414" cy="189"/>
            </a:xfrm>
            <a:prstGeom prst="rightArrow">
              <a:avLst>
                <a:gd name="adj1" fmla="val 60417"/>
                <a:gd name="adj2" fmla="val 88988"/>
              </a:avLst>
            </a:prstGeom>
            <a:solidFill>
              <a:srgbClr val="E8CDB6"/>
            </a:solidFill>
            <a:ln w="19050" algn="ctr">
              <a:solidFill>
                <a:srgbClr val="C48048"/>
              </a:solidFill>
              <a:miter lim="800000"/>
              <a:headEnd/>
              <a:tailEnd/>
            </a:ln>
            <a:effectLst>
              <a:outerShdw dist="53882" dir="2700000" algn="ctr" rotWithShape="0">
                <a:srgbClr val="808080">
                  <a:alpha val="49804"/>
                </a:srgbClr>
              </a:outerShdw>
            </a:effectLst>
          </p:spPr>
          <p:txBody>
            <a:bodyPr lIns="9144" tIns="9144" rIns="9144" bIns="9144" anchor="ctr"/>
            <a:lstStyle/>
            <a:p>
              <a:pPr eaLnBrk="0" latinLnBrk="0" hangingPunct="0">
                <a:defRPr/>
              </a:pPr>
              <a:r>
                <a:rPr kumimoji="0" lang="en-US" sz="800" b="1" dirty="0">
                  <a:latin typeface="Arial" charset="0"/>
                  <a:ea typeface="+mn-ea"/>
                </a:rPr>
                <a:t>Generate</a:t>
              </a:r>
            </a:p>
          </p:txBody>
        </p:sp>
        <p:sp>
          <p:nvSpPr>
            <p:cNvPr id="836636" name="AutoShape 28"/>
            <p:cNvSpPr>
              <a:spLocks noChangeArrowheads="1"/>
            </p:cNvSpPr>
            <p:nvPr/>
          </p:nvSpPr>
          <p:spPr bwMode="auto">
            <a:xfrm rot="3600000">
              <a:off x="3332" y="2854"/>
              <a:ext cx="405" cy="210"/>
            </a:xfrm>
            <a:prstGeom prst="rightArrow">
              <a:avLst>
                <a:gd name="adj1" fmla="val 60417"/>
                <a:gd name="adj2" fmla="val 78348"/>
              </a:avLst>
            </a:prstGeom>
            <a:solidFill>
              <a:srgbClr val="E8CDB6"/>
            </a:solidFill>
            <a:ln w="19050" algn="ctr">
              <a:solidFill>
                <a:srgbClr val="C48048"/>
              </a:solidFill>
              <a:miter lim="800000"/>
              <a:headEnd/>
              <a:tailEnd/>
            </a:ln>
            <a:effectLst>
              <a:outerShdw dist="53882" dir="2700000" algn="ctr" rotWithShape="0">
                <a:srgbClr val="808080">
                  <a:alpha val="49804"/>
                </a:srgbClr>
              </a:outerShdw>
            </a:effectLst>
          </p:spPr>
          <p:txBody>
            <a:bodyPr lIns="9144" tIns="9144" rIns="9144" bIns="9144" anchor="ctr"/>
            <a:lstStyle/>
            <a:p>
              <a:pPr algn="r" eaLnBrk="0" latinLnBrk="0" hangingPunct="0">
                <a:defRPr/>
              </a:pPr>
              <a:r>
                <a:rPr kumimoji="0" lang="en-US" sz="800" b="1" dirty="0">
                  <a:latin typeface="Arial" charset="0"/>
                  <a:ea typeface="+mn-ea"/>
                </a:rPr>
                <a:t>Generate</a:t>
              </a:r>
            </a:p>
          </p:txBody>
        </p:sp>
      </p:grpSp>
      <p:sp>
        <p:nvSpPr>
          <p:cNvPr id="13321" name="Text Box 33"/>
          <p:cNvSpPr txBox="1">
            <a:spLocks noChangeArrowheads="1"/>
          </p:cNvSpPr>
          <p:nvPr/>
        </p:nvSpPr>
        <p:spPr bwMode="auto">
          <a:xfrm>
            <a:off x="609600" y="1752600"/>
            <a:ext cx="2057400" cy="581025"/>
          </a:xfrm>
          <a:prstGeom prst="rect">
            <a:avLst/>
          </a:prstGeom>
          <a:noFill/>
          <a:ln w="9525">
            <a:noFill/>
            <a:miter lim="800000"/>
            <a:headEnd/>
            <a:tailEnd/>
          </a:ln>
        </p:spPr>
        <p:txBody>
          <a:bodyPr wrap="none" lIns="0" tIns="0" rIns="0"/>
          <a:lstStyle/>
          <a:p>
            <a:pPr eaLnBrk="0" latinLnBrk="0" hangingPunct="0"/>
            <a:r>
              <a:rPr kumimoji="0" lang="en-US" altLang="ko-KR" sz="1800" b="1">
                <a:solidFill>
                  <a:srgbClr val="C48048"/>
                </a:solidFill>
                <a:latin typeface="Arial" pitchFamily="34" charset="0"/>
              </a:rPr>
              <a:t>Requirements and </a:t>
            </a:r>
          </a:p>
          <a:p>
            <a:pPr eaLnBrk="0" latinLnBrk="0" hangingPunct="0"/>
            <a:r>
              <a:rPr kumimoji="0" lang="en-US" altLang="ko-KR" sz="1800" b="1">
                <a:solidFill>
                  <a:srgbClr val="C48048"/>
                </a:solidFill>
                <a:latin typeface="Arial" pitchFamily="34" charset="0"/>
              </a:rPr>
              <a:t>Specifications</a:t>
            </a:r>
          </a:p>
        </p:txBody>
      </p:sp>
      <p:sp>
        <p:nvSpPr>
          <p:cNvPr id="13322" name="Text Box 34"/>
          <p:cNvSpPr txBox="1">
            <a:spLocks noChangeArrowheads="1"/>
          </p:cNvSpPr>
          <p:nvPr/>
        </p:nvSpPr>
        <p:spPr bwMode="auto">
          <a:xfrm>
            <a:off x="3352800" y="1828800"/>
            <a:ext cx="1676400" cy="685800"/>
          </a:xfrm>
          <a:prstGeom prst="rect">
            <a:avLst/>
          </a:prstGeom>
          <a:noFill/>
          <a:ln w="9525">
            <a:noFill/>
            <a:miter lim="800000"/>
            <a:headEnd/>
            <a:tailEnd/>
          </a:ln>
        </p:spPr>
        <p:txBody>
          <a:bodyPr wrap="none" rIns="0" anchor="b"/>
          <a:lstStyle/>
          <a:p>
            <a:pPr eaLnBrk="0" latinLnBrk="0" hangingPunct="0"/>
            <a:r>
              <a:rPr kumimoji="0" lang="en-US" altLang="ko-KR" sz="1800" b="1">
                <a:solidFill>
                  <a:srgbClr val="C48048"/>
                </a:solidFill>
                <a:latin typeface="Arial" pitchFamily="34" charset="0"/>
              </a:rPr>
              <a:t>Design</a:t>
            </a:r>
          </a:p>
        </p:txBody>
      </p:sp>
      <p:sp>
        <p:nvSpPr>
          <p:cNvPr id="13323" name="Text Box 35"/>
          <p:cNvSpPr txBox="1">
            <a:spLocks noChangeArrowheads="1"/>
          </p:cNvSpPr>
          <p:nvPr/>
        </p:nvSpPr>
        <p:spPr bwMode="auto">
          <a:xfrm>
            <a:off x="5267325" y="2743200"/>
            <a:ext cx="1676400" cy="685800"/>
          </a:xfrm>
          <a:prstGeom prst="rect">
            <a:avLst/>
          </a:prstGeom>
          <a:noFill/>
          <a:ln w="9525" algn="ctr">
            <a:noFill/>
            <a:miter lim="800000"/>
            <a:headEnd/>
            <a:tailEnd/>
          </a:ln>
        </p:spPr>
        <p:txBody>
          <a:bodyPr wrap="none" rIns="0" anchor="b"/>
          <a:lstStyle/>
          <a:p>
            <a:pPr eaLnBrk="0" latinLnBrk="0" hangingPunct="0"/>
            <a:r>
              <a:rPr kumimoji="0" lang="en-US" altLang="ko-KR" sz="1800" b="1">
                <a:solidFill>
                  <a:srgbClr val="C48048"/>
                </a:solidFill>
                <a:latin typeface="Arial" pitchFamily="34" charset="0"/>
              </a:rPr>
              <a:t>Implementation</a:t>
            </a:r>
          </a:p>
        </p:txBody>
      </p:sp>
      <p:sp>
        <p:nvSpPr>
          <p:cNvPr id="13324" name="Text Box 7"/>
          <p:cNvSpPr txBox="1">
            <a:spLocks noChangeArrowheads="1"/>
          </p:cNvSpPr>
          <p:nvPr/>
        </p:nvSpPr>
        <p:spPr bwMode="auto">
          <a:xfrm>
            <a:off x="7467600" y="3657600"/>
            <a:ext cx="1295400" cy="685800"/>
          </a:xfrm>
          <a:prstGeom prst="rect">
            <a:avLst/>
          </a:prstGeom>
          <a:noFill/>
          <a:ln w="9525" algn="ctr">
            <a:noFill/>
            <a:miter lim="800000"/>
            <a:headEnd/>
            <a:tailEnd/>
          </a:ln>
        </p:spPr>
        <p:txBody>
          <a:bodyPr wrap="none" rIns="0" anchor="b"/>
          <a:lstStyle/>
          <a:p>
            <a:pPr eaLnBrk="0" latinLnBrk="0" hangingPunct="0"/>
            <a:r>
              <a:rPr kumimoji="0" lang="en-US" altLang="ko-KR" sz="1800" b="1">
                <a:solidFill>
                  <a:srgbClr val="C48048"/>
                </a:solidFill>
                <a:latin typeface="Arial" pitchFamily="34" charset="0"/>
              </a:rPr>
              <a:t>Test and </a:t>
            </a:r>
            <a:br>
              <a:rPr kumimoji="0" lang="en-US" altLang="ko-KR" sz="1800" b="1">
                <a:solidFill>
                  <a:srgbClr val="C48048"/>
                </a:solidFill>
                <a:latin typeface="Arial" pitchFamily="34" charset="0"/>
              </a:rPr>
            </a:br>
            <a:r>
              <a:rPr kumimoji="0" lang="en-US" altLang="ko-KR" sz="1800" b="1">
                <a:solidFill>
                  <a:srgbClr val="C48048"/>
                </a:solidFill>
                <a:latin typeface="Arial" pitchFamily="34" charset="0"/>
              </a:rPr>
              <a:t>Verification</a:t>
            </a:r>
          </a:p>
        </p:txBody>
      </p:sp>
      <p:pic>
        <p:nvPicPr>
          <p:cNvPr id="13325" name="Picture 11"/>
          <p:cNvPicPr>
            <a:picLocks noChangeAspect="1" noChangeArrowheads="1"/>
          </p:cNvPicPr>
          <p:nvPr/>
        </p:nvPicPr>
        <p:blipFill>
          <a:blip r:embed="rId3" cstate="print"/>
          <a:srcRect r="13142"/>
          <a:stretch>
            <a:fillRect/>
          </a:stretch>
        </p:blipFill>
        <p:spPr bwMode="auto">
          <a:xfrm>
            <a:off x="7162800" y="4495800"/>
            <a:ext cx="1524000" cy="1243013"/>
          </a:xfrm>
          <a:prstGeom prst="rect">
            <a:avLst/>
          </a:prstGeom>
          <a:noFill/>
          <a:ln w="9525" algn="ctr">
            <a:noFill/>
            <a:miter lim="800000"/>
            <a:headEnd/>
            <a:tailEnd/>
          </a:ln>
        </p:spPr>
      </p:pic>
      <p:grpSp>
        <p:nvGrpSpPr>
          <p:cNvPr id="6" name="Group 32"/>
          <p:cNvGrpSpPr>
            <a:grpSpLocks/>
          </p:cNvGrpSpPr>
          <p:nvPr/>
        </p:nvGrpSpPr>
        <p:grpSpPr bwMode="auto">
          <a:xfrm rot="-368258">
            <a:off x="1308100" y="2159000"/>
            <a:ext cx="4930775" cy="1746250"/>
            <a:chOff x="736" y="1296"/>
            <a:chExt cx="4063" cy="1440"/>
          </a:xfrm>
        </p:grpSpPr>
        <p:sp>
          <p:nvSpPr>
            <p:cNvPr id="33" name="Arc 33"/>
            <p:cNvSpPr>
              <a:spLocks/>
            </p:cNvSpPr>
            <p:nvPr/>
          </p:nvSpPr>
          <p:spPr bwMode="auto">
            <a:xfrm rot="993277">
              <a:off x="736" y="1296"/>
              <a:ext cx="4063" cy="1440"/>
            </a:xfrm>
            <a:custGeom>
              <a:avLst/>
              <a:gdLst>
                <a:gd name="T0" fmla="*/ 0 w 39364"/>
                <a:gd name="T1" fmla="*/ 0 h 21600"/>
                <a:gd name="T2" fmla="*/ 0 w 39364"/>
                <a:gd name="T3" fmla="*/ 0 h 21600"/>
                <a:gd name="T4" fmla="*/ 0 w 39364"/>
                <a:gd name="T5" fmla="*/ 0 h 21600"/>
                <a:gd name="T6" fmla="*/ 0 60000 65536"/>
                <a:gd name="T7" fmla="*/ 0 60000 65536"/>
                <a:gd name="T8" fmla="*/ 0 60000 65536"/>
                <a:gd name="T9" fmla="*/ 0 w 39364"/>
                <a:gd name="T10" fmla="*/ 0 h 21600"/>
                <a:gd name="T11" fmla="*/ 39364 w 39364"/>
                <a:gd name="T12" fmla="*/ 21600 h 21600"/>
              </a:gdLst>
              <a:ahLst/>
              <a:cxnLst>
                <a:cxn ang="T6">
                  <a:pos x="T0" y="T1"/>
                </a:cxn>
                <a:cxn ang="T7">
                  <a:pos x="T2" y="T3"/>
                </a:cxn>
                <a:cxn ang="T8">
                  <a:pos x="T4" y="T5"/>
                </a:cxn>
              </a:cxnLst>
              <a:rect l="T9" t="T10" r="T11" b="T12"/>
              <a:pathLst>
                <a:path w="39364" h="21600" fill="none" extrusionOk="0">
                  <a:moveTo>
                    <a:pt x="0" y="9524"/>
                  </a:moveTo>
                  <a:cubicBezTo>
                    <a:pt x="4015" y="3569"/>
                    <a:pt x="10727" y="-1"/>
                    <a:pt x="17909" y="0"/>
                  </a:cubicBezTo>
                  <a:cubicBezTo>
                    <a:pt x="28870" y="0"/>
                    <a:pt x="38093" y="8210"/>
                    <a:pt x="39363" y="19098"/>
                  </a:cubicBezTo>
                </a:path>
                <a:path w="39364" h="21600" stroke="0" extrusionOk="0">
                  <a:moveTo>
                    <a:pt x="0" y="9524"/>
                  </a:moveTo>
                  <a:cubicBezTo>
                    <a:pt x="4015" y="3569"/>
                    <a:pt x="10727" y="-1"/>
                    <a:pt x="17909" y="0"/>
                  </a:cubicBezTo>
                  <a:cubicBezTo>
                    <a:pt x="28870" y="0"/>
                    <a:pt x="38093" y="8210"/>
                    <a:pt x="39363" y="19098"/>
                  </a:cubicBezTo>
                  <a:lnTo>
                    <a:pt x="17909" y="21600"/>
                  </a:lnTo>
                  <a:close/>
                </a:path>
              </a:pathLst>
            </a:custGeom>
            <a:noFill/>
            <a:ln w="457200">
              <a:solidFill>
                <a:schemeClr val="accent1"/>
              </a:solidFill>
              <a:round/>
              <a:headEnd/>
              <a:tailEnd type="triangle" w="sm" len="sm"/>
            </a:ln>
          </p:spPr>
          <p:txBody>
            <a:bodyPr wrap="none" anchor="ctr"/>
            <a:lstStyle/>
            <a:p>
              <a:pPr algn="ctr" eaLnBrk="0" latinLnBrk="0" hangingPunct="0"/>
              <a:endParaRPr kumimoji="0" lang="ko-KR" altLang="en-US" sz="900">
                <a:latin typeface="Arial" pitchFamily="34" charset="0"/>
              </a:endParaRPr>
            </a:p>
          </p:txBody>
        </p:sp>
        <p:sp>
          <p:nvSpPr>
            <p:cNvPr id="34" name="WordArt 34"/>
            <p:cNvSpPr>
              <a:spLocks noChangeArrowheads="1" noChangeShapeType="1" noTextEdit="1"/>
            </p:cNvSpPr>
            <p:nvPr/>
          </p:nvSpPr>
          <p:spPr bwMode="auto">
            <a:xfrm rot="1396956">
              <a:off x="1834" y="1387"/>
              <a:ext cx="2316" cy="695"/>
            </a:xfrm>
            <a:prstGeom prst="rect">
              <a:avLst/>
            </a:prstGeom>
          </p:spPr>
          <p:txBody>
            <a:bodyPr spcFirstLastPara="1" wrap="none" fromWordArt="1">
              <a:prstTxWarp prst="textArchUp">
                <a:avLst>
                  <a:gd name="adj" fmla="val 11851684"/>
                </a:avLst>
              </a:prstTxWarp>
            </a:bodyPr>
            <a:lstStyle/>
            <a:p>
              <a:pPr algn="ctr"/>
              <a:r>
                <a:rPr lang="en-US" altLang="ko-KR" sz="3600" kern="10">
                  <a:ln w="9525">
                    <a:solidFill>
                      <a:schemeClr val="tx1"/>
                    </a:solidFill>
                    <a:round/>
                    <a:headEnd/>
                    <a:tailEnd/>
                  </a:ln>
                  <a:solidFill>
                    <a:schemeClr val="tx2"/>
                  </a:solidFill>
                  <a:latin typeface="Arial"/>
                  <a:cs typeface="Arial"/>
                </a:rPr>
                <a:t>Model Elaboration</a:t>
              </a:r>
              <a:endParaRPr lang="ko-KR" altLang="en-US" sz="3600" kern="10">
                <a:ln w="9525">
                  <a:solidFill>
                    <a:schemeClr val="tx1"/>
                  </a:solidFill>
                  <a:round/>
                  <a:headEnd/>
                  <a:tailEnd/>
                </a:ln>
                <a:solidFill>
                  <a:schemeClr val="tx2"/>
                </a:solidFill>
                <a:latin typeface="Arial"/>
                <a:cs typeface="Arial"/>
              </a:endParaRPr>
            </a:p>
          </p:txBody>
        </p:sp>
      </p:grpSp>
      <p:grpSp>
        <p:nvGrpSpPr>
          <p:cNvPr id="7" name="Group 35"/>
          <p:cNvGrpSpPr>
            <a:grpSpLocks/>
          </p:cNvGrpSpPr>
          <p:nvPr/>
        </p:nvGrpSpPr>
        <p:grpSpPr bwMode="auto">
          <a:xfrm rot="-368258">
            <a:off x="901700" y="3149600"/>
            <a:ext cx="4930775" cy="1746250"/>
            <a:chOff x="480" y="1920"/>
            <a:chExt cx="4063" cy="1440"/>
          </a:xfrm>
        </p:grpSpPr>
        <p:sp>
          <p:nvSpPr>
            <p:cNvPr id="36" name="Arc 36"/>
            <p:cNvSpPr>
              <a:spLocks/>
            </p:cNvSpPr>
            <p:nvPr/>
          </p:nvSpPr>
          <p:spPr bwMode="auto">
            <a:xfrm rot="-9806723">
              <a:off x="480" y="1920"/>
              <a:ext cx="4063" cy="1440"/>
            </a:xfrm>
            <a:custGeom>
              <a:avLst/>
              <a:gdLst>
                <a:gd name="T0" fmla="*/ 0 w 39364"/>
                <a:gd name="T1" fmla="*/ 0 h 21600"/>
                <a:gd name="T2" fmla="*/ 0 w 39364"/>
                <a:gd name="T3" fmla="*/ 0 h 21600"/>
                <a:gd name="T4" fmla="*/ 0 w 39364"/>
                <a:gd name="T5" fmla="*/ 0 h 21600"/>
                <a:gd name="T6" fmla="*/ 0 60000 65536"/>
                <a:gd name="T7" fmla="*/ 0 60000 65536"/>
                <a:gd name="T8" fmla="*/ 0 60000 65536"/>
                <a:gd name="T9" fmla="*/ 0 w 39364"/>
                <a:gd name="T10" fmla="*/ 0 h 21600"/>
                <a:gd name="T11" fmla="*/ 39364 w 39364"/>
                <a:gd name="T12" fmla="*/ 21600 h 21600"/>
              </a:gdLst>
              <a:ahLst/>
              <a:cxnLst>
                <a:cxn ang="T6">
                  <a:pos x="T0" y="T1"/>
                </a:cxn>
                <a:cxn ang="T7">
                  <a:pos x="T2" y="T3"/>
                </a:cxn>
                <a:cxn ang="T8">
                  <a:pos x="T4" y="T5"/>
                </a:cxn>
              </a:cxnLst>
              <a:rect l="T9" t="T10" r="T11" b="T12"/>
              <a:pathLst>
                <a:path w="39364" h="21600" fill="none" extrusionOk="0">
                  <a:moveTo>
                    <a:pt x="0" y="9524"/>
                  </a:moveTo>
                  <a:cubicBezTo>
                    <a:pt x="4015" y="3569"/>
                    <a:pt x="10727" y="-1"/>
                    <a:pt x="17909" y="0"/>
                  </a:cubicBezTo>
                  <a:cubicBezTo>
                    <a:pt x="28870" y="0"/>
                    <a:pt x="38093" y="8210"/>
                    <a:pt x="39363" y="19098"/>
                  </a:cubicBezTo>
                </a:path>
                <a:path w="39364" h="21600" stroke="0" extrusionOk="0">
                  <a:moveTo>
                    <a:pt x="0" y="9524"/>
                  </a:moveTo>
                  <a:cubicBezTo>
                    <a:pt x="4015" y="3569"/>
                    <a:pt x="10727" y="-1"/>
                    <a:pt x="17909" y="0"/>
                  </a:cubicBezTo>
                  <a:cubicBezTo>
                    <a:pt x="28870" y="0"/>
                    <a:pt x="38093" y="8210"/>
                    <a:pt x="39363" y="19098"/>
                  </a:cubicBezTo>
                  <a:lnTo>
                    <a:pt x="17909" y="21600"/>
                  </a:lnTo>
                  <a:close/>
                </a:path>
              </a:pathLst>
            </a:custGeom>
            <a:noFill/>
            <a:ln w="457200">
              <a:solidFill>
                <a:schemeClr val="accent1"/>
              </a:solidFill>
              <a:round/>
              <a:headEnd/>
              <a:tailEnd type="triangle" w="sm" len="sm"/>
            </a:ln>
          </p:spPr>
          <p:txBody>
            <a:bodyPr wrap="none" anchor="ctr"/>
            <a:lstStyle/>
            <a:p>
              <a:pPr algn="ctr" eaLnBrk="0" latinLnBrk="0" hangingPunct="0"/>
              <a:endParaRPr kumimoji="0" lang="ko-KR" altLang="en-US" sz="900">
                <a:latin typeface="Arial" pitchFamily="34" charset="0"/>
              </a:endParaRPr>
            </a:p>
          </p:txBody>
        </p:sp>
        <p:sp>
          <p:nvSpPr>
            <p:cNvPr id="37" name="WordArt 37"/>
            <p:cNvSpPr>
              <a:spLocks noChangeArrowheads="1" noChangeShapeType="1" noTextEdit="1"/>
            </p:cNvSpPr>
            <p:nvPr/>
          </p:nvSpPr>
          <p:spPr bwMode="auto">
            <a:xfrm rot="1624056">
              <a:off x="774" y="2304"/>
              <a:ext cx="2682" cy="912"/>
            </a:xfrm>
            <a:prstGeom prst="rect">
              <a:avLst/>
            </a:prstGeom>
          </p:spPr>
          <p:txBody>
            <a:bodyPr spcFirstLastPara="1" wrap="none" fromWordArt="1">
              <a:prstTxWarp prst="textArchDown">
                <a:avLst>
                  <a:gd name="adj" fmla="val 1120647"/>
                </a:avLst>
              </a:prstTxWarp>
            </a:bodyPr>
            <a:lstStyle/>
            <a:p>
              <a:pPr algn="ctr"/>
              <a:r>
                <a:rPr lang="en-US" altLang="ko-KR" sz="3200" kern="10" dirty="0">
                  <a:ln w="9525">
                    <a:solidFill>
                      <a:srgbClr val="000000"/>
                    </a:solidFill>
                    <a:round/>
                    <a:headEnd/>
                    <a:tailEnd/>
                  </a:ln>
                  <a:solidFill>
                    <a:srgbClr val="000000"/>
                  </a:solidFill>
                  <a:latin typeface="Arial"/>
                  <a:cs typeface="Arial"/>
                </a:rPr>
                <a:t>Continuous Verification</a:t>
              </a:r>
              <a:endParaRPr lang="ko-KR" altLang="en-US" sz="3200" kern="10" dirty="0">
                <a:ln w="9525">
                  <a:solidFill>
                    <a:srgbClr val="000000"/>
                  </a:solidFill>
                  <a:round/>
                  <a:headEnd/>
                  <a:tailEnd/>
                </a:ln>
                <a:solidFill>
                  <a:srgbClr val="000000"/>
                </a:solidFill>
                <a:latin typeface="Arial"/>
                <a:cs typeface="Arial"/>
              </a:endParaRPr>
            </a:p>
          </p:txBody>
        </p:sp>
      </p:grpSp>
    </p:spTree>
    <p:extLst>
      <p:ext uri="{BB962C8B-B14F-4D97-AF65-F5344CB8AC3E}">
        <p14:creationId xmlns:p14="http://schemas.microsoft.com/office/powerpoint/2010/main" val="350839785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right)">
                                      <p:cBhvr>
                                        <p:cTn id="1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38658" name="Text Box 2"/>
          <p:cNvSpPr txBox="1">
            <a:spLocks noChangeArrowheads="1"/>
          </p:cNvSpPr>
          <p:nvPr/>
        </p:nvSpPr>
        <p:spPr bwMode="auto">
          <a:xfrm>
            <a:off x="609600" y="1752600"/>
            <a:ext cx="2057400" cy="581025"/>
          </a:xfrm>
          <a:prstGeom prst="rect">
            <a:avLst/>
          </a:prstGeom>
          <a:noFill/>
          <a:ln w="9525">
            <a:noFill/>
            <a:miter lim="800000"/>
            <a:headEnd/>
            <a:tailEnd/>
          </a:ln>
        </p:spPr>
        <p:txBody>
          <a:bodyPr lIns="0" tIns="0" rIns="0"/>
          <a:lstStyle/>
          <a:p>
            <a:pPr eaLnBrk="0" latinLnBrk="0" hangingPunct="0"/>
            <a:r>
              <a:rPr kumimoji="0" lang="en-US" altLang="ko-KR" sz="1800" b="1">
                <a:solidFill>
                  <a:srgbClr val="C48048"/>
                </a:solidFill>
                <a:latin typeface="Arial" pitchFamily="34" charset="0"/>
              </a:rPr>
              <a:t>Requirements and Specifications</a:t>
            </a:r>
          </a:p>
        </p:txBody>
      </p:sp>
      <p:sp>
        <p:nvSpPr>
          <p:cNvPr id="838659" name="Text Box 3"/>
          <p:cNvSpPr txBox="1">
            <a:spLocks noChangeArrowheads="1"/>
          </p:cNvSpPr>
          <p:nvPr/>
        </p:nvSpPr>
        <p:spPr bwMode="auto">
          <a:xfrm>
            <a:off x="3352800" y="1828800"/>
            <a:ext cx="1676400" cy="685800"/>
          </a:xfrm>
          <a:prstGeom prst="rect">
            <a:avLst/>
          </a:prstGeom>
          <a:noFill/>
          <a:ln w="9525">
            <a:noFill/>
            <a:miter lim="800000"/>
            <a:headEnd/>
            <a:tailEnd/>
          </a:ln>
        </p:spPr>
        <p:txBody>
          <a:bodyPr rIns="0" anchor="b"/>
          <a:lstStyle/>
          <a:p>
            <a:pPr eaLnBrk="0" latinLnBrk="0" hangingPunct="0"/>
            <a:r>
              <a:rPr kumimoji="0" lang="en-US" altLang="ko-KR" sz="1800" b="1">
                <a:solidFill>
                  <a:srgbClr val="C48048"/>
                </a:solidFill>
                <a:latin typeface="Arial" pitchFamily="34" charset="0"/>
              </a:rPr>
              <a:t>Design</a:t>
            </a:r>
          </a:p>
        </p:txBody>
      </p:sp>
      <p:sp>
        <p:nvSpPr>
          <p:cNvPr id="838660" name="Text Box 4"/>
          <p:cNvSpPr txBox="1">
            <a:spLocks noChangeArrowheads="1"/>
          </p:cNvSpPr>
          <p:nvPr/>
        </p:nvSpPr>
        <p:spPr bwMode="auto">
          <a:xfrm>
            <a:off x="5267325" y="2743200"/>
            <a:ext cx="1676400" cy="685800"/>
          </a:xfrm>
          <a:prstGeom prst="rect">
            <a:avLst/>
          </a:prstGeom>
          <a:noFill/>
          <a:ln w="9525" algn="ctr">
            <a:noFill/>
            <a:miter lim="800000"/>
            <a:headEnd/>
            <a:tailEnd/>
          </a:ln>
        </p:spPr>
        <p:txBody>
          <a:bodyPr wrap="none" rIns="0" anchor="b"/>
          <a:lstStyle/>
          <a:p>
            <a:pPr eaLnBrk="0" latinLnBrk="0" hangingPunct="0"/>
            <a:r>
              <a:rPr kumimoji="0" lang="en-US" altLang="ko-KR" sz="1800" b="1">
                <a:solidFill>
                  <a:srgbClr val="C48048"/>
                </a:solidFill>
                <a:latin typeface="Arial" pitchFamily="34" charset="0"/>
              </a:rPr>
              <a:t>Implementation</a:t>
            </a:r>
          </a:p>
        </p:txBody>
      </p:sp>
      <p:sp>
        <p:nvSpPr>
          <p:cNvPr id="15365" name="Rectangle 7"/>
          <p:cNvSpPr>
            <a:spLocks noGrp="1" noChangeArrowheads="1"/>
          </p:cNvSpPr>
          <p:nvPr>
            <p:ph type="title" idx="4294967295"/>
          </p:nvPr>
        </p:nvSpPr>
        <p:spPr/>
        <p:txBody>
          <a:bodyPr/>
          <a:lstStyle/>
          <a:p>
            <a:r>
              <a:rPr lang="en-US" altLang="ko-KR" smtClean="0"/>
              <a:t>Redesigned Workflow</a:t>
            </a:r>
          </a:p>
        </p:txBody>
      </p:sp>
      <p:sp>
        <p:nvSpPr>
          <p:cNvPr id="838664" name="Rectangle 8"/>
          <p:cNvSpPr>
            <a:spLocks noChangeArrowheads="1"/>
          </p:cNvSpPr>
          <p:nvPr/>
        </p:nvSpPr>
        <p:spPr bwMode="auto">
          <a:xfrm>
            <a:off x="2590800" y="3122613"/>
            <a:ext cx="1435100" cy="300037"/>
          </a:xfrm>
          <a:prstGeom prst="rect">
            <a:avLst/>
          </a:prstGeom>
          <a:solidFill>
            <a:srgbClr val="E8CDB6"/>
          </a:solidFill>
          <a:ln w="19050" algn="ctr">
            <a:solidFill>
              <a:srgbClr val="C48048"/>
            </a:solidFill>
            <a:miter lim="800000"/>
            <a:headEnd/>
            <a:tailEnd/>
          </a:ln>
          <a:effectLst>
            <a:outerShdw dist="53882" dir="2700000" algn="ctr" rotWithShape="0">
              <a:srgbClr val="808080">
                <a:alpha val="50000"/>
              </a:srgbClr>
            </a:outerShdw>
          </a:effectLst>
        </p:spPr>
        <p:txBody>
          <a:bodyPr lIns="9144" tIns="9144" rIns="9144" bIns="9144" anchor="ctr"/>
          <a:lstStyle/>
          <a:p>
            <a:pPr algn="ctr" eaLnBrk="0" latinLnBrk="0" hangingPunct="0">
              <a:defRPr/>
            </a:pPr>
            <a:r>
              <a:rPr kumimoji="0" lang="en-US" altLang="ko-KR" sz="800" b="1">
                <a:latin typeface="Arial" charset="0"/>
                <a:ea typeface="+mn-ea"/>
              </a:rPr>
              <a:t>Physical</a:t>
            </a:r>
          </a:p>
          <a:p>
            <a:pPr algn="ctr" eaLnBrk="0" latinLnBrk="0" hangingPunct="0">
              <a:defRPr/>
            </a:pPr>
            <a:r>
              <a:rPr kumimoji="0" lang="en-US" altLang="ko-KR" sz="800" b="1">
                <a:latin typeface="Arial" charset="0"/>
                <a:ea typeface="+mn-ea"/>
              </a:rPr>
              <a:t>Components Models</a:t>
            </a:r>
          </a:p>
        </p:txBody>
      </p:sp>
      <p:sp>
        <p:nvSpPr>
          <p:cNvPr id="838665" name="Rectangle 9"/>
          <p:cNvSpPr>
            <a:spLocks noChangeArrowheads="1"/>
          </p:cNvSpPr>
          <p:nvPr/>
        </p:nvSpPr>
        <p:spPr bwMode="auto">
          <a:xfrm>
            <a:off x="2590800" y="2743200"/>
            <a:ext cx="1436688" cy="298450"/>
          </a:xfrm>
          <a:prstGeom prst="rect">
            <a:avLst/>
          </a:prstGeom>
          <a:solidFill>
            <a:srgbClr val="E8CDB6"/>
          </a:solidFill>
          <a:ln w="19050" algn="ctr">
            <a:solidFill>
              <a:srgbClr val="C48048"/>
            </a:solidFill>
            <a:miter lim="800000"/>
            <a:headEnd/>
            <a:tailEnd/>
          </a:ln>
          <a:effectLst>
            <a:outerShdw dist="53882" dir="2700000" algn="ctr" rotWithShape="0">
              <a:srgbClr val="808080">
                <a:alpha val="50000"/>
              </a:srgbClr>
            </a:outerShdw>
          </a:effectLst>
        </p:spPr>
        <p:txBody>
          <a:bodyPr lIns="9144" tIns="9144" rIns="9144" bIns="9144" anchor="ctr"/>
          <a:lstStyle/>
          <a:p>
            <a:pPr algn="ctr" eaLnBrk="0" latinLnBrk="0" hangingPunct="0">
              <a:defRPr/>
            </a:pPr>
            <a:r>
              <a:rPr kumimoji="0" lang="en-US" altLang="ko-KR" sz="800" b="1">
                <a:latin typeface="Arial" charset="0"/>
                <a:ea typeface="+mn-ea"/>
              </a:rPr>
              <a:t>Environment Models</a:t>
            </a:r>
          </a:p>
        </p:txBody>
      </p:sp>
      <p:sp>
        <p:nvSpPr>
          <p:cNvPr id="838666" name="Rectangle 10"/>
          <p:cNvSpPr>
            <a:spLocks noChangeArrowheads="1"/>
          </p:cNvSpPr>
          <p:nvPr/>
        </p:nvSpPr>
        <p:spPr bwMode="auto">
          <a:xfrm>
            <a:off x="2590800" y="3505200"/>
            <a:ext cx="1439863" cy="298450"/>
          </a:xfrm>
          <a:prstGeom prst="rect">
            <a:avLst/>
          </a:prstGeom>
          <a:solidFill>
            <a:srgbClr val="E8CDB6"/>
          </a:solidFill>
          <a:ln w="19050" algn="ctr">
            <a:solidFill>
              <a:srgbClr val="C48048"/>
            </a:solidFill>
            <a:miter lim="800000"/>
            <a:headEnd/>
            <a:tailEnd/>
          </a:ln>
          <a:effectLst>
            <a:outerShdw dist="53882" dir="2700000" algn="ctr" rotWithShape="0">
              <a:srgbClr val="808080">
                <a:alpha val="50000"/>
              </a:srgbClr>
            </a:outerShdw>
          </a:effectLst>
        </p:spPr>
        <p:txBody>
          <a:bodyPr lIns="9144" tIns="9144" rIns="9144" bIns="9144" anchor="ctr"/>
          <a:lstStyle/>
          <a:p>
            <a:pPr algn="ctr" eaLnBrk="0" latinLnBrk="0" hangingPunct="0">
              <a:defRPr/>
            </a:pPr>
            <a:r>
              <a:rPr kumimoji="0" lang="en-US" sz="800" b="1">
                <a:latin typeface="Arial" charset="0"/>
                <a:ea typeface="+mn-ea"/>
              </a:rPr>
              <a:t>Algorithms</a:t>
            </a:r>
          </a:p>
        </p:txBody>
      </p:sp>
      <p:sp>
        <p:nvSpPr>
          <p:cNvPr id="838667" name="Text Box 11"/>
          <p:cNvSpPr txBox="1">
            <a:spLocks noChangeArrowheads="1"/>
          </p:cNvSpPr>
          <p:nvPr/>
        </p:nvSpPr>
        <p:spPr bwMode="auto">
          <a:xfrm>
            <a:off x="2670175" y="3979863"/>
            <a:ext cx="1419225" cy="884237"/>
          </a:xfrm>
          <a:prstGeom prst="rect">
            <a:avLst/>
          </a:prstGeom>
          <a:noFill/>
          <a:ln w="9525">
            <a:noFill/>
            <a:miter lim="800000"/>
            <a:headEnd/>
            <a:tailEnd/>
          </a:ln>
        </p:spPr>
        <p:txBody>
          <a:bodyPr anchor="ctr">
            <a:spAutoFit/>
          </a:bodyPr>
          <a:lstStyle/>
          <a:p>
            <a:pPr marL="112713" indent="-112713" eaLnBrk="0" latinLnBrk="0" hangingPunct="0"/>
            <a:r>
              <a:rPr kumimoji="0" lang="en-US" altLang="ko-KR" sz="1200" b="1" dirty="0">
                <a:latin typeface="Arial" pitchFamily="34" charset="0"/>
              </a:rPr>
              <a:t>Simulation</a:t>
            </a:r>
            <a:endParaRPr kumimoji="0" lang="en-US" altLang="ko-KR" sz="1200" b="1" u="sng" dirty="0">
              <a:latin typeface="Arial" pitchFamily="34" charset="0"/>
            </a:endParaRPr>
          </a:p>
          <a:p>
            <a:pPr marL="112713" indent="-112713" eaLnBrk="0" latinLnBrk="0" hangingPunct="0">
              <a:buFontTx/>
              <a:buChar char="-"/>
            </a:pPr>
            <a:r>
              <a:rPr kumimoji="0" lang="en-US" altLang="ko-KR" sz="1000" dirty="0">
                <a:latin typeface="Arial" pitchFamily="34" charset="0"/>
              </a:rPr>
              <a:t>Reduces need for physical prototypes</a:t>
            </a:r>
          </a:p>
          <a:p>
            <a:pPr marL="112713" indent="-112713" eaLnBrk="0" latinLnBrk="0" hangingPunct="0">
              <a:buFontTx/>
              <a:buChar char="-"/>
            </a:pPr>
            <a:r>
              <a:rPr kumimoji="0" lang="en-US" altLang="ko-KR" sz="1000" dirty="0">
                <a:latin typeface="Arial" pitchFamily="34" charset="0"/>
              </a:rPr>
              <a:t>Enables systematic “what-if” analysis</a:t>
            </a:r>
            <a:endParaRPr kumimoji="0" lang="en-US" altLang="ko-KR" sz="1000" b="1" dirty="0">
              <a:latin typeface="Arial" pitchFamily="34" charset="0"/>
            </a:endParaRPr>
          </a:p>
        </p:txBody>
      </p:sp>
      <p:grpSp>
        <p:nvGrpSpPr>
          <p:cNvPr id="2" name="Group 12"/>
          <p:cNvGrpSpPr>
            <a:grpSpLocks/>
          </p:cNvGrpSpPr>
          <p:nvPr/>
        </p:nvGrpSpPr>
        <p:grpSpPr bwMode="auto">
          <a:xfrm>
            <a:off x="4394200" y="4773613"/>
            <a:ext cx="1782763" cy="647700"/>
            <a:chOff x="2768" y="3007"/>
            <a:chExt cx="1123" cy="408"/>
          </a:xfrm>
        </p:grpSpPr>
        <p:sp>
          <p:nvSpPr>
            <p:cNvPr id="838669" name="AutoShape 13"/>
            <p:cNvSpPr>
              <a:spLocks noChangeArrowheads="1"/>
            </p:cNvSpPr>
            <p:nvPr/>
          </p:nvSpPr>
          <p:spPr bwMode="auto">
            <a:xfrm>
              <a:off x="2768" y="3010"/>
              <a:ext cx="528" cy="203"/>
            </a:xfrm>
            <a:prstGeom prst="roundRect">
              <a:avLst>
                <a:gd name="adj" fmla="val 10162"/>
              </a:avLst>
            </a:prstGeom>
            <a:solidFill>
              <a:srgbClr val="E8CDB6"/>
            </a:solidFill>
            <a:ln w="19050" algn="ctr">
              <a:solidFill>
                <a:srgbClr val="C48048"/>
              </a:solidFill>
              <a:round/>
              <a:headEnd/>
              <a:tailEnd/>
            </a:ln>
            <a:effectLst>
              <a:outerShdw dist="53882" dir="2700000" algn="ctr" rotWithShape="0">
                <a:srgbClr val="808080">
                  <a:alpha val="50000"/>
                </a:srgbClr>
              </a:outerShdw>
            </a:effectLst>
          </p:spPr>
          <p:txBody>
            <a:bodyPr lIns="9144" tIns="9144" rIns="9144" bIns="9144" anchor="ctr"/>
            <a:lstStyle/>
            <a:p>
              <a:pPr algn="ctr" eaLnBrk="0" latinLnBrk="0" hangingPunct="0">
                <a:defRPr/>
              </a:pPr>
              <a:r>
                <a:rPr kumimoji="0" lang="en-US" sz="800" b="1">
                  <a:latin typeface="Arial" charset="0"/>
                  <a:ea typeface="+mn-ea"/>
                </a:rPr>
                <a:t>C, C++</a:t>
              </a:r>
            </a:p>
          </p:txBody>
        </p:sp>
        <p:sp>
          <p:nvSpPr>
            <p:cNvPr id="838670" name="Rectangle 14"/>
            <p:cNvSpPr>
              <a:spLocks noChangeArrowheads="1"/>
            </p:cNvSpPr>
            <p:nvPr/>
          </p:nvSpPr>
          <p:spPr bwMode="auto">
            <a:xfrm>
              <a:off x="2771" y="3244"/>
              <a:ext cx="246" cy="171"/>
            </a:xfrm>
            <a:prstGeom prst="rect">
              <a:avLst/>
            </a:prstGeom>
            <a:solidFill>
              <a:srgbClr val="E8CDB6"/>
            </a:solidFill>
            <a:ln w="19050" algn="ctr">
              <a:solidFill>
                <a:srgbClr val="C48048"/>
              </a:solidFill>
              <a:miter lim="800000"/>
              <a:headEnd/>
              <a:tailEnd/>
            </a:ln>
            <a:effectLst>
              <a:outerShdw dist="53882" dir="2700000" algn="ctr" rotWithShape="0">
                <a:srgbClr val="808080">
                  <a:alpha val="50000"/>
                </a:srgbClr>
              </a:outerShdw>
            </a:effectLst>
          </p:spPr>
          <p:txBody>
            <a:bodyPr lIns="9144" tIns="9144" rIns="9144" bIns="9144" anchor="ctr"/>
            <a:lstStyle/>
            <a:p>
              <a:pPr algn="ctr" eaLnBrk="0" latinLnBrk="0" hangingPunct="0">
                <a:defRPr/>
              </a:pPr>
              <a:r>
                <a:rPr kumimoji="0" lang="en-US" sz="800" b="1">
                  <a:latin typeface="Arial" charset="0"/>
                  <a:ea typeface="+mn-ea"/>
                </a:rPr>
                <a:t>MCU</a:t>
              </a:r>
            </a:p>
          </p:txBody>
        </p:sp>
        <p:sp>
          <p:nvSpPr>
            <p:cNvPr id="838671" name="Rectangle 15"/>
            <p:cNvSpPr>
              <a:spLocks noChangeArrowheads="1"/>
            </p:cNvSpPr>
            <p:nvPr/>
          </p:nvSpPr>
          <p:spPr bwMode="auto">
            <a:xfrm>
              <a:off x="3044" y="3244"/>
              <a:ext cx="247" cy="171"/>
            </a:xfrm>
            <a:prstGeom prst="rect">
              <a:avLst/>
            </a:prstGeom>
            <a:solidFill>
              <a:srgbClr val="E8CDB6"/>
            </a:solidFill>
            <a:ln w="19050" algn="ctr">
              <a:solidFill>
                <a:srgbClr val="C48048"/>
              </a:solidFill>
              <a:miter lim="800000"/>
              <a:headEnd/>
              <a:tailEnd/>
            </a:ln>
            <a:effectLst>
              <a:outerShdw dist="53882" dir="2700000" algn="ctr" rotWithShape="0">
                <a:srgbClr val="808080">
                  <a:alpha val="50000"/>
                </a:srgbClr>
              </a:outerShdw>
            </a:effectLst>
          </p:spPr>
          <p:txBody>
            <a:bodyPr lIns="9144" tIns="9144" rIns="9144" bIns="9144" anchor="ctr"/>
            <a:lstStyle/>
            <a:p>
              <a:pPr algn="ctr" eaLnBrk="0" latinLnBrk="0" hangingPunct="0">
                <a:defRPr/>
              </a:pPr>
              <a:r>
                <a:rPr kumimoji="0" lang="en-US" sz="800" b="1">
                  <a:latin typeface="Arial" charset="0"/>
                  <a:ea typeface="+mn-ea"/>
                </a:rPr>
                <a:t>DSP</a:t>
              </a:r>
            </a:p>
          </p:txBody>
        </p:sp>
        <p:sp>
          <p:nvSpPr>
            <p:cNvPr id="838672" name="Rectangle 16"/>
            <p:cNvSpPr>
              <a:spLocks noChangeArrowheads="1"/>
            </p:cNvSpPr>
            <p:nvPr/>
          </p:nvSpPr>
          <p:spPr bwMode="auto">
            <a:xfrm>
              <a:off x="3365" y="3241"/>
              <a:ext cx="246" cy="172"/>
            </a:xfrm>
            <a:prstGeom prst="rect">
              <a:avLst/>
            </a:prstGeom>
            <a:solidFill>
              <a:srgbClr val="E8CDB6"/>
            </a:solidFill>
            <a:ln w="19050" algn="ctr">
              <a:solidFill>
                <a:srgbClr val="C48048"/>
              </a:solidFill>
              <a:miter lim="800000"/>
              <a:headEnd/>
              <a:tailEnd/>
            </a:ln>
            <a:effectLst>
              <a:outerShdw dist="53882" dir="2700000" algn="ctr" rotWithShape="0">
                <a:srgbClr val="808080">
                  <a:alpha val="50000"/>
                </a:srgbClr>
              </a:outerShdw>
            </a:effectLst>
          </p:spPr>
          <p:txBody>
            <a:bodyPr lIns="9144" tIns="9144" rIns="9144" bIns="9144" anchor="ctr"/>
            <a:lstStyle/>
            <a:p>
              <a:pPr algn="ctr" eaLnBrk="0" latinLnBrk="0" hangingPunct="0">
                <a:defRPr/>
              </a:pPr>
              <a:r>
                <a:rPr kumimoji="0" lang="en-US" sz="800" b="1">
                  <a:latin typeface="Arial" charset="0"/>
                  <a:ea typeface="+mn-ea"/>
                </a:rPr>
                <a:t>FPGA</a:t>
              </a:r>
            </a:p>
          </p:txBody>
        </p:sp>
        <p:sp>
          <p:nvSpPr>
            <p:cNvPr id="838673" name="Rectangle 17"/>
            <p:cNvSpPr>
              <a:spLocks noChangeArrowheads="1"/>
            </p:cNvSpPr>
            <p:nvPr/>
          </p:nvSpPr>
          <p:spPr bwMode="auto">
            <a:xfrm>
              <a:off x="3645" y="3241"/>
              <a:ext cx="246" cy="172"/>
            </a:xfrm>
            <a:prstGeom prst="rect">
              <a:avLst/>
            </a:prstGeom>
            <a:solidFill>
              <a:srgbClr val="E8CDB6"/>
            </a:solidFill>
            <a:ln w="19050" algn="ctr">
              <a:solidFill>
                <a:srgbClr val="C48048"/>
              </a:solidFill>
              <a:miter lim="800000"/>
              <a:headEnd/>
              <a:tailEnd/>
            </a:ln>
            <a:effectLst>
              <a:outerShdw dist="53882" dir="2700000" algn="ctr" rotWithShape="0">
                <a:srgbClr val="808080">
                  <a:alpha val="50000"/>
                </a:srgbClr>
              </a:outerShdw>
            </a:effectLst>
          </p:spPr>
          <p:txBody>
            <a:bodyPr lIns="9144" tIns="9144" rIns="9144" bIns="9144" anchor="ctr"/>
            <a:lstStyle/>
            <a:p>
              <a:pPr algn="ctr" eaLnBrk="0" latinLnBrk="0" hangingPunct="0">
                <a:defRPr/>
              </a:pPr>
              <a:r>
                <a:rPr kumimoji="0" lang="en-US" sz="800" b="1">
                  <a:latin typeface="Arial" charset="0"/>
                  <a:ea typeface="+mn-ea"/>
                </a:rPr>
                <a:t>ASIC</a:t>
              </a:r>
            </a:p>
          </p:txBody>
        </p:sp>
        <p:sp>
          <p:nvSpPr>
            <p:cNvPr id="838674" name="AutoShape 18"/>
            <p:cNvSpPr>
              <a:spLocks noChangeArrowheads="1"/>
            </p:cNvSpPr>
            <p:nvPr/>
          </p:nvSpPr>
          <p:spPr bwMode="auto">
            <a:xfrm>
              <a:off x="3357" y="3007"/>
              <a:ext cx="529" cy="203"/>
            </a:xfrm>
            <a:prstGeom prst="roundRect">
              <a:avLst>
                <a:gd name="adj" fmla="val 10162"/>
              </a:avLst>
            </a:prstGeom>
            <a:solidFill>
              <a:srgbClr val="E8CDB6"/>
            </a:solidFill>
            <a:ln w="19050" algn="ctr">
              <a:solidFill>
                <a:srgbClr val="C48048"/>
              </a:solidFill>
              <a:round/>
              <a:headEnd/>
              <a:tailEnd/>
            </a:ln>
            <a:effectLst>
              <a:outerShdw dist="53882" dir="2700000" algn="ctr" rotWithShape="0">
                <a:srgbClr val="808080">
                  <a:alpha val="50000"/>
                </a:srgbClr>
              </a:outerShdw>
            </a:effectLst>
          </p:spPr>
          <p:txBody>
            <a:bodyPr lIns="9144" tIns="9144" rIns="9144" bIns="9144" anchor="ctr"/>
            <a:lstStyle/>
            <a:p>
              <a:pPr algn="ctr" eaLnBrk="0" latinLnBrk="0" hangingPunct="0">
                <a:defRPr/>
              </a:pPr>
              <a:r>
                <a:rPr kumimoji="0" lang="en-US" sz="800" b="1">
                  <a:latin typeface="Arial" charset="0"/>
                  <a:ea typeface="+mn-ea"/>
                </a:rPr>
                <a:t>VHDL, Verilog</a:t>
              </a:r>
            </a:p>
          </p:txBody>
        </p:sp>
      </p:grpSp>
      <p:sp>
        <p:nvSpPr>
          <p:cNvPr id="838675" name="Text Box 19"/>
          <p:cNvSpPr txBox="1">
            <a:spLocks noChangeArrowheads="1"/>
          </p:cNvSpPr>
          <p:nvPr/>
        </p:nvSpPr>
        <p:spPr bwMode="auto">
          <a:xfrm>
            <a:off x="4343400" y="5478463"/>
            <a:ext cx="1660525" cy="914400"/>
          </a:xfrm>
          <a:prstGeom prst="rect">
            <a:avLst/>
          </a:prstGeom>
          <a:noFill/>
          <a:ln w="9525">
            <a:noFill/>
            <a:miter lim="800000"/>
            <a:headEnd/>
            <a:tailEnd/>
          </a:ln>
        </p:spPr>
        <p:txBody>
          <a:bodyPr anchor="ctr">
            <a:spAutoFit/>
          </a:bodyPr>
          <a:lstStyle/>
          <a:p>
            <a:pPr eaLnBrk="0" latinLnBrk="0" hangingPunct="0"/>
            <a:r>
              <a:rPr kumimoji="0" lang="en-US" altLang="ko-KR" sz="1200" b="1" dirty="0">
                <a:latin typeface="Arial" pitchFamily="34" charset="0"/>
              </a:rPr>
              <a:t>Automatic code </a:t>
            </a:r>
            <a:br>
              <a:rPr kumimoji="0" lang="en-US" altLang="ko-KR" sz="1200" b="1" dirty="0">
                <a:latin typeface="Arial" pitchFamily="34" charset="0"/>
              </a:rPr>
            </a:br>
            <a:r>
              <a:rPr kumimoji="0" lang="en-US" altLang="ko-KR" sz="1200" b="1" dirty="0">
                <a:latin typeface="Arial" pitchFamily="34" charset="0"/>
              </a:rPr>
              <a:t>generation</a:t>
            </a:r>
            <a:endParaRPr kumimoji="0" lang="en-US" altLang="ko-KR" sz="1200" b="1" u="sng" dirty="0">
              <a:latin typeface="Arial" pitchFamily="34" charset="0"/>
            </a:endParaRPr>
          </a:p>
          <a:p>
            <a:pPr eaLnBrk="0" latinLnBrk="0" hangingPunct="0">
              <a:buFontTx/>
              <a:buChar char="-"/>
            </a:pPr>
            <a:r>
              <a:rPr kumimoji="0" lang="en-US" altLang="ko-KR" sz="1000" dirty="0">
                <a:latin typeface="Arial" pitchFamily="34" charset="0"/>
              </a:rPr>
              <a:t>  Reduces time, effort</a:t>
            </a:r>
          </a:p>
          <a:p>
            <a:pPr eaLnBrk="0" latinLnBrk="0" hangingPunct="0">
              <a:buFontTx/>
              <a:buChar char="-"/>
            </a:pPr>
            <a:r>
              <a:rPr kumimoji="0" lang="en-US" altLang="ko-KR" sz="1000" dirty="0">
                <a:latin typeface="Arial" pitchFamily="34" charset="0"/>
              </a:rPr>
              <a:t>  Enables code reuse</a:t>
            </a:r>
          </a:p>
          <a:p>
            <a:pPr eaLnBrk="0" latinLnBrk="0" hangingPunct="0">
              <a:buFontTx/>
              <a:buChar char="-"/>
            </a:pPr>
            <a:r>
              <a:rPr kumimoji="0" lang="en-US" altLang="ko-KR" sz="1000" dirty="0">
                <a:latin typeface="Arial" pitchFamily="34" charset="0"/>
              </a:rPr>
              <a:t>  Minimizes coding errors</a:t>
            </a:r>
            <a:endParaRPr kumimoji="0" lang="en-US" altLang="ko-KR" sz="1000" b="1" dirty="0">
              <a:latin typeface="Arial" pitchFamily="34" charset="0"/>
            </a:endParaRPr>
          </a:p>
        </p:txBody>
      </p:sp>
      <p:grpSp>
        <p:nvGrpSpPr>
          <p:cNvPr id="3" name="Group 20"/>
          <p:cNvGrpSpPr>
            <a:grpSpLocks/>
          </p:cNvGrpSpPr>
          <p:nvPr/>
        </p:nvGrpSpPr>
        <p:grpSpPr bwMode="auto">
          <a:xfrm>
            <a:off x="4610100" y="3730625"/>
            <a:ext cx="1439863" cy="973138"/>
            <a:chOff x="2904" y="2350"/>
            <a:chExt cx="907" cy="613"/>
          </a:xfrm>
        </p:grpSpPr>
        <p:sp>
          <p:nvSpPr>
            <p:cNvPr id="838677" name="AutoShape 21"/>
            <p:cNvSpPr>
              <a:spLocks noChangeArrowheads="1"/>
            </p:cNvSpPr>
            <p:nvPr/>
          </p:nvSpPr>
          <p:spPr bwMode="auto">
            <a:xfrm rot="3600000">
              <a:off x="3393" y="2621"/>
              <a:ext cx="405" cy="210"/>
            </a:xfrm>
            <a:prstGeom prst="rightArrow">
              <a:avLst>
                <a:gd name="adj1" fmla="val 60417"/>
                <a:gd name="adj2" fmla="val 78348"/>
              </a:avLst>
            </a:prstGeom>
            <a:solidFill>
              <a:srgbClr val="E8CDB6"/>
            </a:solidFill>
            <a:ln w="19050" algn="ctr">
              <a:solidFill>
                <a:srgbClr val="C48048"/>
              </a:solidFill>
              <a:miter lim="800000"/>
              <a:headEnd/>
              <a:tailEnd/>
            </a:ln>
            <a:effectLst>
              <a:outerShdw dist="53882" dir="2700000" algn="ctr" rotWithShape="0">
                <a:srgbClr val="808080">
                  <a:alpha val="50000"/>
                </a:srgbClr>
              </a:outerShdw>
            </a:effectLst>
          </p:spPr>
          <p:txBody>
            <a:bodyPr lIns="9144" tIns="9144" rIns="9144" bIns="9144" anchor="ctr"/>
            <a:lstStyle/>
            <a:p>
              <a:pPr algn="ctr" eaLnBrk="0" latinLnBrk="0" hangingPunct="0">
                <a:defRPr/>
              </a:pPr>
              <a:r>
                <a:rPr kumimoji="0" lang="en-US" sz="800" b="1">
                  <a:latin typeface="Arial" charset="0"/>
                  <a:ea typeface="+mn-ea"/>
                </a:rPr>
                <a:t>Generate</a:t>
              </a:r>
            </a:p>
          </p:txBody>
        </p:sp>
        <p:sp>
          <p:nvSpPr>
            <p:cNvPr id="838678" name="AutoShape 22"/>
            <p:cNvSpPr>
              <a:spLocks noChangeArrowheads="1"/>
            </p:cNvSpPr>
            <p:nvPr/>
          </p:nvSpPr>
          <p:spPr bwMode="auto">
            <a:xfrm rot="18000000" flipH="1">
              <a:off x="2921" y="2654"/>
              <a:ext cx="414" cy="189"/>
            </a:xfrm>
            <a:prstGeom prst="rightArrow">
              <a:avLst>
                <a:gd name="adj1" fmla="val 60417"/>
                <a:gd name="adj2" fmla="val 88988"/>
              </a:avLst>
            </a:prstGeom>
            <a:solidFill>
              <a:srgbClr val="E8CDB6"/>
            </a:solidFill>
            <a:ln w="19050" algn="ctr">
              <a:solidFill>
                <a:srgbClr val="C48048"/>
              </a:solidFill>
              <a:miter lim="800000"/>
              <a:headEnd/>
              <a:tailEnd/>
            </a:ln>
            <a:effectLst>
              <a:outerShdw dist="53882" dir="2700000" algn="ctr" rotWithShape="0">
                <a:srgbClr val="808080">
                  <a:alpha val="50000"/>
                </a:srgbClr>
              </a:outerShdw>
            </a:effectLst>
          </p:spPr>
          <p:txBody>
            <a:bodyPr lIns="9144" tIns="9144" rIns="9144" bIns="9144" anchor="ctr"/>
            <a:lstStyle/>
            <a:p>
              <a:pPr eaLnBrk="0" latinLnBrk="0" hangingPunct="0">
                <a:defRPr/>
              </a:pPr>
              <a:r>
                <a:rPr kumimoji="0" lang="en-US" sz="800" b="1" dirty="0">
                  <a:latin typeface="Arial" charset="0"/>
                  <a:ea typeface="+mn-ea"/>
                </a:rPr>
                <a:t>Generate</a:t>
              </a:r>
            </a:p>
          </p:txBody>
        </p:sp>
        <p:sp>
          <p:nvSpPr>
            <p:cNvPr id="838679" name="Rectangle 23"/>
            <p:cNvSpPr>
              <a:spLocks noChangeArrowheads="1"/>
            </p:cNvSpPr>
            <p:nvPr/>
          </p:nvSpPr>
          <p:spPr bwMode="auto">
            <a:xfrm>
              <a:off x="2904" y="2350"/>
              <a:ext cx="907" cy="188"/>
            </a:xfrm>
            <a:prstGeom prst="rect">
              <a:avLst/>
            </a:prstGeom>
            <a:solidFill>
              <a:srgbClr val="E8CDB6"/>
            </a:solidFill>
            <a:ln w="19050" algn="ctr">
              <a:solidFill>
                <a:srgbClr val="C48048"/>
              </a:solidFill>
              <a:miter lim="800000"/>
              <a:headEnd/>
              <a:tailEnd/>
            </a:ln>
            <a:effectLst>
              <a:outerShdw dist="53882" dir="2700000" algn="ctr" rotWithShape="0">
                <a:srgbClr val="808080">
                  <a:alpha val="50000"/>
                </a:srgbClr>
              </a:outerShdw>
            </a:effectLst>
          </p:spPr>
          <p:txBody>
            <a:bodyPr lIns="9144" tIns="9144" rIns="9144" bIns="9144" anchor="ctr"/>
            <a:lstStyle/>
            <a:p>
              <a:pPr algn="ctr" eaLnBrk="0" latinLnBrk="0" hangingPunct="0">
                <a:defRPr/>
              </a:pPr>
              <a:r>
                <a:rPr kumimoji="0" lang="en-US" sz="800" b="1">
                  <a:latin typeface="Arial" charset="0"/>
                  <a:ea typeface="+mn-ea"/>
                </a:rPr>
                <a:t>Algorithms</a:t>
              </a:r>
            </a:p>
          </p:txBody>
        </p:sp>
      </p:grpSp>
      <p:sp>
        <p:nvSpPr>
          <p:cNvPr id="838680" name="Rectangle 24"/>
          <p:cNvSpPr>
            <a:spLocks noChangeArrowheads="1"/>
          </p:cNvSpPr>
          <p:nvPr/>
        </p:nvSpPr>
        <p:spPr bwMode="auto">
          <a:xfrm>
            <a:off x="609600" y="2852738"/>
            <a:ext cx="1439863" cy="322262"/>
          </a:xfrm>
          <a:prstGeom prst="rect">
            <a:avLst/>
          </a:prstGeom>
          <a:solidFill>
            <a:srgbClr val="E8CDB6"/>
          </a:solidFill>
          <a:ln w="19050" algn="ctr">
            <a:solidFill>
              <a:srgbClr val="C48048"/>
            </a:solidFill>
            <a:miter lim="800000"/>
            <a:headEnd/>
            <a:tailEnd/>
          </a:ln>
          <a:effectLst>
            <a:outerShdw dist="53882" dir="2700000" algn="ctr" rotWithShape="0">
              <a:srgbClr val="808080">
                <a:alpha val="50000"/>
              </a:srgbClr>
            </a:outerShdw>
          </a:effectLst>
        </p:spPr>
        <p:txBody>
          <a:bodyPr lIns="9144" tIns="9144" rIns="9144" bIns="9144" anchor="ctr"/>
          <a:lstStyle/>
          <a:p>
            <a:pPr algn="ctr" eaLnBrk="0" latinLnBrk="0" hangingPunct="0">
              <a:defRPr/>
            </a:pPr>
            <a:r>
              <a:rPr kumimoji="0" lang="en-US" altLang="ko-KR" sz="800" b="1">
                <a:latin typeface="Arial" charset="0"/>
                <a:ea typeface="+mn-ea"/>
              </a:rPr>
              <a:t>System Behavior Models </a:t>
            </a:r>
          </a:p>
        </p:txBody>
      </p:sp>
      <p:sp>
        <p:nvSpPr>
          <p:cNvPr id="838681" name="Rectangle 25"/>
          <p:cNvSpPr>
            <a:spLocks noChangeArrowheads="1"/>
          </p:cNvSpPr>
          <p:nvPr/>
        </p:nvSpPr>
        <p:spPr bwMode="auto">
          <a:xfrm>
            <a:off x="609600" y="2413000"/>
            <a:ext cx="1439863" cy="322263"/>
          </a:xfrm>
          <a:prstGeom prst="rect">
            <a:avLst/>
          </a:prstGeom>
          <a:solidFill>
            <a:srgbClr val="E8CDB6"/>
          </a:solidFill>
          <a:ln w="19050" algn="ctr">
            <a:solidFill>
              <a:srgbClr val="C48048"/>
            </a:solidFill>
            <a:miter lim="800000"/>
            <a:headEnd/>
            <a:tailEnd/>
          </a:ln>
          <a:effectLst>
            <a:outerShdw dist="53882" dir="2700000" algn="ctr" rotWithShape="0">
              <a:srgbClr val="808080">
                <a:alpha val="50000"/>
              </a:srgbClr>
            </a:outerShdw>
          </a:effectLst>
        </p:spPr>
        <p:txBody>
          <a:bodyPr lIns="9144" tIns="9144" rIns="9144" bIns="9144" anchor="ctr"/>
          <a:lstStyle/>
          <a:p>
            <a:pPr algn="ctr" eaLnBrk="0" latinLnBrk="0" hangingPunct="0">
              <a:defRPr/>
            </a:pPr>
            <a:r>
              <a:rPr kumimoji="0" lang="en-US" altLang="ko-KR" sz="800" b="1">
                <a:latin typeface="Arial" charset="0"/>
                <a:ea typeface="+mn-ea"/>
              </a:rPr>
              <a:t>Environment Models</a:t>
            </a:r>
          </a:p>
        </p:txBody>
      </p:sp>
      <p:sp>
        <p:nvSpPr>
          <p:cNvPr id="838682" name="Text Box 26"/>
          <p:cNvSpPr txBox="1">
            <a:spLocks noChangeArrowheads="1"/>
          </p:cNvSpPr>
          <p:nvPr/>
        </p:nvSpPr>
        <p:spPr bwMode="auto">
          <a:xfrm>
            <a:off x="646113" y="3306763"/>
            <a:ext cx="1584325" cy="884237"/>
          </a:xfrm>
          <a:prstGeom prst="rect">
            <a:avLst/>
          </a:prstGeom>
          <a:noFill/>
          <a:ln w="9525">
            <a:noFill/>
            <a:miter lim="800000"/>
            <a:headEnd/>
            <a:tailEnd/>
          </a:ln>
        </p:spPr>
        <p:txBody>
          <a:bodyPr lIns="0" anchor="ctr">
            <a:spAutoFit/>
          </a:bodyPr>
          <a:lstStyle/>
          <a:p>
            <a:pPr marL="112713" indent="-112713" eaLnBrk="0" latinLnBrk="0" hangingPunct="0"/>
            <a:r>
              <a:rPr kumimoji="0" lang="en-US" altLang="ko-KR" sz="1200" b="1" dirty="0">
                <a:latin typeface="Arial" pitchFamily="34" charset="0"/>
              </a:rPr>
              <a:t>Executable models</a:t>
            </a:r>
            <a:endParaRPr kumimoji="0" lang="en-US" altLang="ko-KR" b="1" dirty="0">
              <a:latin typeface="Arial" pitchFamily="34" charset="0"/>
            </a:endParaRPr>
          </a:p>
          <a:p>
            <a:pPr marL="112713" indent="-112713" eaLnBrk="0" latinLnBrk="0" hangingPunct="0">
              <a:buFontTx/>
              <a:buChar char="-"/>
            </a:pPr>
            <a:r>
              <a:rPr kumimoji="0" lang="en-US" altLang="ko-KR" sz="1000" dirty="0">
                <a:latin typeface="Arial" pitchFamily="34" charset="0"/>
              </a:rPr>
              <a:t>Unambiguous,</a:t>
            </a:r>
            <a:br>
              <a:rPr kumimoji="0" lang="en-US" altLang="ko-KR" sz="1000" dirty="0">
                <a:latin typeface="Arial" pitchFamily="34" charset="0"/>
              </a:rPr>
            </a:br>
            <a:r>
              <a:rPr kumimoji="0" lang="en-US" altLang="ko-KR" sz="1000" dirty="0">
                <a:latin typeface="Arial" pitchFamily="34" charset="0"/>
              </a:rPr>
              <a:t>“one truth”</a:t>
            </a:r>
          </a:p>
          <a:p>
            <a:pPr marL="112713" indent="-112713" eaLnBrk="0" latinLnBrk="0" hangingPunct="0">
              <a:buFontTx/>
              <a:buChar char="-"/>
            </a:pPr>
            <a:r>
              <a:rPr kumimoji="0" lang="en-US" altLang="ko-KR" sz="1000" dirty="0">
                <a:latin typeface="Arial" pitchFamily="34" charset="0"/>
              </a:rPr>
              <a:t>Links to textual requirements</a:t>
            </a:r>
            <a:endParaRPr kumimoji="0" lang="en-US" altLang="ko-KR" sz="1000" b="1" dirty="0">
              <a:latin typeface="Arial" pitchFamily="34" charset="0"/>
            </a:endParaRPr>
          </a:p>
        </p:txBody>
      </p:sp>
      <p:sp>
        <p:nvSpPr>
          <p:cNvPr id="838683" name="Line 27"/>
          <p:cNvSpPr>
            <a:spLocks noChangeShapeType="1"/>
          </p:cNvSpPr>
          <p:nvPr/>
        </p:nvSpPr>
        <p:spPr bwMode="auto">
          <a:xfrm flipV="1">
            <a:off x="1981200" y="1752600"/>
            <a:ext cx="762000" cy="2911475"/>
          </a:xfrm>
          <a:prstGeom prst="line">
            <a:avLst/>
          </a:prstGeom>
          <a:noFill/>
          <a:ln w="38100">
            <a:solidFill>
              <a:schemeClr val="bg2"/>
            </a:solidFill>
            <a:prstDash val="dash"/>
            <a:round/>
            <a:headEnd/>
            <a:tailEnd/>
          </a:ln>
        </p:spPr>
        <p:txBody>
          <a:bodyPr wrap="none" anchor="ctr"/>
          <a:lstStyle/>
          <a:p>
            <a:endParaRPr lang="ko-KR" altLang="en-US"/>
          </a:p>
        </p:txBody>
      </p:sp>
      <p:sp>
        <p:nvSpPr>
          <p:cNvPr id="838684" name="Line 28"/>
          <p:cNvSpPr>
            <a:spLocks noChangeShapeType="1"/>
          </p:cNvSpPr>
          <p:nvPr/>
        </p:nvSpPr>
        <p:spPr bwMode="auto">
          <a:xfrm flipV="1">
            <a:off x="4048125" y="2590800"/>
            <a:ext cx="762000" cy="2911475"/>
          </a:xfrm>
          <a:prstGeom prst="line">
            <a:avLst/>
          </a:prstGeom>
          <a:noFill/>
          <a:ln w="38100">
            <a:solidFill>
              <a:schemeClr val="bg2"/>
            </a:solidFill>
            <a:prstDash val="dash"/>
            <a:round/>
            <a:headEnd/>
            <a:tailEnd/>
          </a:ln>
        </p:spPr>
        <p:txBody>
          <a:bodyPr wrap="none" anchor="ctr"/>
          <a:lstStyle/>
          <a:p>
            <a:endParaRPr lang="ko-KR" altLang="en-US"/>
          </a:p>
        </p:txBody>
      </p:sp>
      <p:sp>
        <p:nvSpPr>
          <p:cNvPr id="838685" name="Line 29"/>
          <p:cNvSpPr>
            <a:spLocks noChangeShapeType="1"/>
          </p:cNvSpPr>
          <p:nvPr/>
        </p:nvSpPr>
        <p:spPr bwMode="auto">
          <a:xfrm flipV="1">
            <a:off x="6248400" y="3429000"/>
            <a:ext cx="762000" cy="2911475"/>
          </a:xfrm>
          <a:prstGeom prst="line">
            <a:avLst/>
          </a:prstGeom>
          <a:noFill/>
          <a:ln w="38100">
            <a:solidFill>
              <a:schemeClr val="bg2"/>
            </a:solidFill>
            <a:prstDash val="dash"/>
            <a:round/>
            <a:headEnd/>
            <a:tailEnd/>
          </a:ln>
        </p:spPr>
        <p:txBody>
          <a:bodyPr wrap="none" anchor="ctr"/>
          <a:lstStyle/>
          <a:p>
            <a:endParaRPr lang="ko-KR" altLang="en-US"/>
          </a:p>
        </p:txBody>
      </p:sp>
      <p:sp>
        <p:nvSpPr>
          <p:cNvPr id="15380" name="Text Box 7"/>
          <p:cNvSpPr txBox="1">
            <a:spLocks noChangeArrowheads="1"/>
          </p:cNvSpPr>
          <p:nvPr/>
        </p:nvSpPr>
        <p:spPr bwMode="auto">
          <a:xfrm>
            <a:off x="7467600" y="3657600"/>
            <a:ext cx="1295400" cy="685800"/>
          </a:xfrm>
          <a:prstGeom prst="rect">
            <a:avLst/>
          </a:prstGeom>
          <a:noFill/>
          <a:ln w="9525" algn="ctr">
            <a:noFill/>
            <a:miter lim="800000"/>
            <a:headEnd/>
            <a:tailEnd/>
          </a:ln>
        </p:spPr>
        <p:txBody>
          <a:bodyPr wrap="none" rIns="0" anchor="b"/>
          <a:lstStyle/>
          <a:p>
            <a:pPr eaLnBrk="0" latinLnBrk="0" hangingPunct="0"/>
            <a:r>
              <a:rPr kumimoji="0" lang="en-US" altLang="ko-KR" sz="1800" b="1">
                <a:solidFill>
                  <a:srgbClr val="C48048"/>
                </a:solidFill>
                <a:latin typeface="Arial" pitchFamily="34" charset="0"/>
              </a:rPr>
              <a:t>Test and </a:t>
            </a:r>
            <a:br>
              <a:rPr kumimoji="0" lang="en-US" altLang="ko-KR" sz="1800" b="1">
                <a:solidFill>
                  <a:srgbClr val="C48048"/>
                </a:solidFill>
                <a:latin typeface="Arial" pitchFamily="34" charset="0"/>
              </a:rPr>
            </a:br>
            <a:r>
              <a:rPr kumimoji="0" lang="en-US" altLang="ko-KR" sz="1800" b="1">
                <a:solidFill>
                  <a:srgbClr val="C48048"/>
                </a:solidFill>
                <a:latin typeface="Arial" pitchFamily="34" charset="0"/>
              </a:rPr>
              <a:t>Verification</a:t>
            </a:r>
          </a:p>
        </p:txBody>
      </p:sp>
      <p:pic>
        <p:nvPicPr>
          <p:cNvPr id="15381" name="Picture 11"/>
          <p:cNvPicPr>
            <a:picLocks noChangeAspect="1" noChangeArrowheads="1"/>
          </p:cNvPicPr>
          <p:nvPr/>
        </p:nvPicPr>
        <p:blipFill>
          <a:blip r:embed="rId3" cstate="print"/>
          <a:srcRect r="13142"/>
          <a:stretch>
            <a:fillRect/>
          </a:stretch>
        </p:blipFill>
        <p:spPr bwMode="auto">
          <a:xfrm>
            <a:off x="7162800" y="4495800"/>
            <a:ext cx="1524000" cy="1243013"/>
          </a:xfrm>
          <a:prstGeom prst="rect">
            <a:avLst/>
          </a:prstGeom>
          <a:noFill/>
          <a:ln w="9525" algn="ctr">
            <a:noFill/>
            <a:miter lim="800000"/>
            <a:headEnd/>
            <a:tailEnd/>
          </a:ln>
        </p:spPr>
      </p:pic>
      <p:sp>
        <p:nvSpPr>
          <p:cNvPr id="838686" name="AutoShape 30"/>
          <p:cNvSpPr>
            <a:spLocks noChangeArrowheads="1"/>
          </p:cNvSpPr>
          <p:nvPr/>
        </p:nvSpPr>
        <p:spPr bwMode="auto">
          <a:xfrm>
            <a:off x="6553200" y="4913313"/>
            <a:ext cx="533400" cy="390525"/>
          </a:xfrm>
          <a:prstGeom prst="leftRightArrow">
            <a:avLst>
              <a:gd name="adj1" fmla="val 64046"/>
              <a:gd name="adj2" fmla="val 40887"/>
            </a:avLst>
          </a:prstGeom>
          <a:solidFill>
            <a:srgbClr val="717E54"/>
          </a:solidFill>
          <a:ln w="9525" algn="ctr">
            <a:solidFill>
              <a:srgbClr val="ADB9A3"/>
            </a:solidFill>
            <a:miter lim="800000"/>
            <a:headEnd/>
            <a:tailEnd/>
          </a:ln>
        </p:spPr>
        <p:txBody>
          <a:bodyPr wrap="none" anchor="ctr"/>
          <a:lstStyle/>
          <a:p>
            <a:pPr algn="ctr" eaLnBrk="0" latinLnBrk="0" hangingPunct="0"/>
            <a:endParaRPr kumimoji="0" lang="ko-KR" altLang="en-US" sz="900">
              <a:latin typeface="Arial" pitchFamily="34" charset="0"/>
            </a:endParaRPr>
          </a:p>
        </p:txBody>
      </p:sp>
      <p:grpSp>
        <p:nvGrpSpPr>
          <p:cNvPr id="4" name="Group 31"/>
          <p:cNvGrpSpPr>
            <a:grpSpLocks/>
          </p:cNvGrpSpPr>
          <p:nvPr/>
        </p:nvGrpSpPr>
        <p:grpSpPr bwMode="auto">
          <a:xfrm>
            <a:off x="3957638" y="2038350"/>
            <a:ext cx="2514600" cy="4343400"/>
            <a:chOff x="5952" y="1344"/>
            <a:chExt cx="1584" cy="2736"/>
          </a:xfrm>
        </p:grpSpPr>
        <p:sp>
          <p:nvSpPr>
            <p:cNvPr id="15383" name="AutoShape 32"/>
            <p:cNvSpPr>
              <a:spLocks noChangeArrowheads="1"/>
            </p:cNvSpPr>
            <p:nvPr/>
          </p:nvSpPr>
          <p:spPr bwMode="auto">
            <a:xfrm>
              <a:off x="5952" y="2736"/>
              <a:ext cx="1584" cy="1344"/>
            </a:xfrm>
            <a:prstGeom prst="roundRect">
              <a:avLst>
                <a:gd name="adj" fmla="val 16667"/>
              </a:avLst>
            </a:prstGeom>
            <a:gradFill rotWithShape="1">
              <a:gsLst>
                <a:gs pos="0">
                  <a:schemeClr val="bg1"/>
                </a:gs>
                <a:gs pos="100000">
                  <a:srgbClr val="E8CDB6"/>
                </a:gs>
              </a:gsLst>
              <a:lin ang="2700000" scaled="1"/>
            </a:gradFill>
            <a:ln w="28575" algn="ctr">
              <a:solidFill>
                <a:srgbClr val="C48048"/>
              </a:solidFill>
              <a:round/>
              <a:headEnd/>
              <a:tailEnd/>
            </a:ln>
          </p:spPr>
          <p:txBody>
            <a:bodyPr wrap="none" tIns="0" anchor="ctr" anchorCtr="1"/>
            <a:lstStyle/>
            <a:p>
              <a:pPr algn="ctr" eaLnBrk="0" latinLnBrk="0" hangingPunct="0"/>
              <a:endParaRPr kumimoji="0" lang="ko-KR" altLang="en-US" sz="1100" b="1">
                <a:latin typeface="Arial" pitchFamily="34" charset="0"/>
              </a:endParaRPr>
            </a:p>
          </p:txBody>
        </p:sp>
        <p:sp>
          <p:nvSpPr>
            <p:cNvPr id="15384" name="Rectangle 33"/>
            <p:cNvSpPr>
              <a:spLocks noChangeArrowheads="1"/>
            </p:cNvSpPr>
            <p:nvPr/>
          </p:nvSpPr>
          <p:spPr bwMode="auto">
            <a:xfrm>
              <a:off x="6048" y="3418"/>
              <a:ext cx="323" cy="191"/>
            </a:xfrm>
            <a:prstGeom prst="rect">
              <a:avLst/>
            </a:prstGeom>
            <a:solidFill>
              <a:srgbClr val="C0C0C0"/>
            </a:solidFill>
            <a:ln w="12700" algn="ctr">
              <a:solidFill>
                <a:schemeClr val="bg2"/>
              </a:solidFill>
              <a:miter lim="800000"/>
              <a:headEnd/>
              <a:tailEnd/>
            </a:ln>
          </p:spPr>
          <p:txBody>
            <a:bodyPr wrap="none" anchor="ctr"/>
            <a:lstStyle/>
            <a:p>
              <a:pPr algn="ctr" eaLnBrk="0" latinLnBrk="0" hangingPunct="0"/>
              <a:r>
                <a:rPr kumimoji="0" lang="en-US" altLang="ko-KR" sz="1100" b="1">
                  <a:solidFill>
                    <a:srgbClr val="000000"/>
                  </a:solidFill>
                  <a:latin typeface="Arial" pitchFamily="34" charset="0"/>
                </a:rPr>
                <a:t>MCU</a:t>
              </a:r>
            </a:p>
          </p:txBody>
        </p:sp>
        <p:sp>
          <p:nvSpPr>
            <p:cNvPr id="15385" name="Rectangle 34"/>
            <p:cNvSpPr>
              <a:spLocks noChangeArrowheads="1"/>
            </p:cNvSpPr>
            <p:nvPr/>
          </p:nvSpPr>
          <p:spPr bwMode="auto">
            <a:xfrm>
              <a:off x="6396" y="3419"/>
              <a:ext cx="324" cy="191"/>
            </a:xfrm>
            <a:prstGeom prst="rect">
              <a:avLst/>
            </a:prstGeom>
            <a:solidFill>
              <a:srgbClr val="C0C0C0"/>
            </a:solidFill>
            <a:ln w="12700" algn="ctr">
              <a:solidFill>
                <a:schemeClr val="bg2"/>
              </a:solidFill>
              <a:miter lim="800000"/>
              <a:headEnd/>
              <a:tailEnd/>
            </a:ln>
          </p:spPr>
          <p:txBody>
            <a:bodyPr wrap="none" anchor="ctr"/>
            <a:lstStyle/>
            <a:p>
              <a:pPr algn="ctr" eaLnBrk="0" latinLnBrk="0" hangingPunct="0"/>
              <a:r>
                <a:rPr kumimoji="0" lang="en-US" altLang="ko-KR" sz="1100" b="1">
                  <a:solidFill>
                    <a:srgbClr val="000000"/>
                  </a:solidFill>
                  <a:latin typeface="Arial" pitchFamily="34" charset="0"/>
                </a:rPr>
                <a:t>DSP</a:t>
              </a:r>
            </a:p>
          </p:txBody>
        </p:sp>
        <p:sp>
          <p:nvSpPr>
            <p:cNvPr id="15386" name="Rectangle 35"/>
            <p:cNvSpPr>
              <a:spLocks noChangeArrowheads="1"/>
            </p:cNvSpPr>
            <p:nvPr/>
          </p:nvSpPr>
          <p:spPr bwMode="auto">
            <a:xfrm>
              <a:off x="6768" y="3419"/>
              <a:ext cx="323" cy="191"/>
            </a:xfrm>
            <a:prstGeom prst="rect">
              <a:avLst/>
            </a:prstGeom>
            <a:solidFill>
              <a:srgbClr val="C0C0C0"/>
            </a:solidFill>
            <a:ln w="12700" algn="ctr">
              <a:solidFill>
                <a:schemeClr val="bg2"/>
              </a:solidFill>
              <a:miter lim="800000"/>
              <a:headEnd/>
              <a:tailEnd/>
            </a:ln>
          </p:spPr>
          <p:txBody>
            <a:bodyPr wrap="none" anchor="ctr"/>
            <a:lstStyle/>
            <a:p>
              <a:pPr algn="ctr" eaLnBrk="0" latinLnBrk="0" hangingPunct="0"/>
              <a:r>
                <a:rPr kumimoji="0" lang="en-US" altLang="ko-KR" sz="1100" b="1">
                  <a:solidFill>
                    <a:srgbClr val="000000"/>
                  </a:solidFill>
                  <a:latin typeface="Arial" pitchFamily="34" charset="0"/>
                </a:rPr>
                <a:t>FPGA</a:t>
              </a:r>
            </a:p>
          </p:txBody>
        </p:sp>
        <p:sp>
          <p:nvSpPr>
            <p:cNvPr id="15387" name="Rectangle 36"/>
            <p:cNvSpPr>
              <a:spLocks noChangeArrowheads="1"/>
            </p:cNvSpPr>
            <p:nvPr/>
          </p:nvSpPr>
          <p:spPr bwMode="auto">
            <a:xfrm>
              <a:off x="7117" y="3419"/>
              <a:ext cx="323" cy="191"/>
            </a:xfrm>
            <a:prstGeom prst="rect">
              <a:avLst/>
            </a:prstGeom>
            <a:solidFill>
              <a:srgbClr val="C0C0C0"/>
            </a:solidFill>
            <a:ln w="12700" algn="ctr">
              <a:solidFill>
                <a:schemeClr val="bg2"/>
              </a:solidFill>
              <a:miter lim="800000"/>
              <a:headEnd/>
              <a:tailEnd/>
            </a:ln>
          </p:spPr>
          <p:txBody>
            <a:bodyPr wrap="none" anchor="ctr"/>
            <a:lstStyle/>
            <a:p>
              <a:pPr algn="ctr" eaLnBrk="0" latinLnBrk="0" hangingPunct="0"/>
              <a:r>
                <a:rPr kumimoji="0" lang="en-US" altLang="ko-KR" sz="1100" b="1">
                  <a:solidFill>
                    <a:srgbClr val="000000"/>
                  </a:solidFill>
                  <a:latin typeface="Arial" pitchFamily="34" charset="0"/>
                </a:rPr>
                <a:t>ASIC</a:t>
              </a:r>
            </a:p>
          </p:txBody>
        </p:sp>
        <p:sp>
          <p:nvSpPr>
            <p:cNvPr id="15388" name="Rectangle 37"/>
            <p:cNvSpPr>
              <a:spLocks noChangeArrowheads="1"/>
            </p:cNvSpPr>
            <p:nvPr/>
          </p:nvSpPr>
          <p:spPr bwMode="auto">
            <a:xfrm>
              <a:off x="6032" y="3034"/>
              <a:ext cx="702" cy="108"/>
            </a:xfrm>
            <a:prstGeom prst="rect">
              <a:avLst/>
            </a:prstGeom>
            <a:noFill/>
            <a:ln w="9525" algn="ctr">
              <a:noFill/>
              <a:miter lim="800000"/>
              <a:headEnd/>
              <a:tailEnd/>
            </a:ln>
          </p:spPr>
          <p:txBody>
            <a:bodyPr wrap="none" lIns="0" rIns="0" bIns="18288" anchor="b" anchorCtr="1"/>
            <a:lstStyle/>
            <a:p>
              <a:pPr algn="ctr" eaLnBrk="0" latinLnBrk="0" hangingPunct="0">
                <a:lnSpc>
                  <a:spcPct val="90000"/>
                </a:lnSpc>
              </a:pPr>
              <a:r>
                <a:rPr kumimoji="0" lang="en-US" altLang="ko-KR" sz="1100" b="1">
                  <a:solidFill>
                    <a:schemeClr val="tx2"/>
                  </a:solidFill>
                  <a:latin typeface="Arial" pitchFamily="34" charset="0"/>
                  <a:cs typeface="Tahoma" pitchFamily="34" charset="0"/>
                </a:rPr>
                <a:t>Embedded </a:t>
              </a:r>
              <a:br>
                <a:rPr kumimoji="0" lang="en-US" altLang="ko-KR" sz="1100" b="1">
                  <a:solidFill>
                    <a:schemeClr val="tx2"/>
                  </a:solidFill>
                  <a:latin typeface="Arial" pitchFamily="34" charset="0"/>
                  <a:cs typeface="Tahoma" pitchFamily="34" charset="0"/>
                </a:rPr>
              </a:br>
              <a:r>
                <a:rPr kumimoji="0" lang="en-US" altLang="ko-KR" sz="1100" b="1">
                  <a:solidFill>
                    <a:schemeClr val="tx2"/>
                  </a:solidFill>
                  <a:latin typeface="Arial" pitchFamily="34" charset="0"/>
                  <a:cs typeface="Tahoma" pitchFamily="34" charset="0"/>
                </a:rPr>
                <a:t>Software</a:t>
              </a:r>
            </a:p>
          </p:txBody>
        </p:sp>
        <p:sp>
          <p:nvSpPr>
            <p:cNvPr id="15389" name="Rectangle 38"/>
            <p:cNvSpPr>
              <a:spLocks noChangeArrowheads="1"/>
            </p:cNvSpPr>
            <p:nvPr/>
          </p:nvSpPr>
          <p:spPr bwMode="auto">
            <a:xfrm>
              <a:off x="6753" y="3034"/>
              <a:ext cx="702" cy="108"/>
            </a:xfrm>
            <a:prstGeom prst="rect">
              <a:avLst/>
            </a:prstGeom>
            <a:noFill/>
            <a:ln w="9525" algn="ctr">
              <a:noFill/>
              <a:miter lim="800000"/>
              <a:headEnd/>
              <a:tailEnd/>
            </a:ln>
          </p:spPr>
          <p:txBody>
            <a:bodyPr wrap="none" lIns="0" rIns="0" bIns="18288" anchor="b" anchorCtr="1"/>
            <a:lstStyle/>
            <a:p>
              <a:pPr algn="ctr" eaLnBrk="0" latinLnBrk="0" hangingPunct="0">
                <a:lnSpc>
                  <a:spcPct val="90000"/>
                </a:lnSpc>
              </a:pPr>
              <a:r>
                <a:rPr kumimoji="0" lang="en-US" altLang="ko-KR" sz="1100" b="1">
                  <a:solidFill>
                    <a:schemeClr val="tx2"/>
                  </a:solidFill>
                  <a:latin typeface="Arial" pitchFamily="34" charset="0"/>
                </a:rPr>
                <a:t>Digital </a:t>
              </a:r>
              <a:br>
                <a:rPr kumimoji="0" lang="en-US" altLang="ko-KR" sz="1100" b="1">
                  <a:solidFill>
                    <a:schemeClr val="tx2"/>
                  </a:solidFill>
                  <a:latin typeface="Arial" pitchFamily="34" charset="0"/>
                </a:rPr>
              </a:br>
              <a:r>
                <a:rPr kumimoji="0" lang="en-US" altLang="ko-KR" sz="1100" b="1">
                  <a:solidFill>
                    <a:schemeClr val="tx2"/>
                  </a:solidFill>
                  <a:latin typeface="Arial" pitchFamily="34" charset="0"/>
                </a:rPr>
                <a:t>Electronics</a:t>
              </a:r>
            </a:p>
          </p:txBody>
        </p:sp>
        <p:sp>
          <p:nvSpPr>
            <p:cNvPr id="15390" name="AutoShape 39"/>
            <p:cNvSpPr>
              <a:spLocks noChangeArrowheads="1"/>
            </p:cNvSpPr>
            <p:nvPr/>
          </p:nvSpPr>
          <p:spPr bwMode="auto">
            <a:xfrm>
              <a:off x="6048" y="3152"/>
              <a:ext cx="672" cy="218"/>
            </a:xfrm>
            <a:prstGeom prst="roundRect">
              <a:avLst>
                <a:gd name="adj" fmla="val 10162"/>
              </a:avLst>
            </a:prstGeom>
            <a:solidFill>
              <a:srgbClr val="FADCAA"/>
            </a:solidFill>
            <a:ln w="19050" algn="ctr">
              <a:solidFill>
                <a:schemeClr val="hlink"/>
              </a:solidFill>
              <a:round/>
              <a:headEnd/>
              <a:tailEnd/>
            </a:ln>
          </p:spPr>
          <p:txBody>
            <a:bodyPr lIns="9144" tIns="9144" rIns="9144" bIns="9144" anchor="ctr"/>
            <a:lstStyle/>
            <a:p>
              <a:pPr marL="60325" indent="-60325" algn="ctr" eaLnBrk="0" latinLnBrk="0" hangingPunct="0"/>
              <a:r>
                <a:rPr kumimoji="0" lang="en-US" altLang="ko-KR" sz="1100" b="1" dirty="0">
                  <a:latin typeface="Arial" pitchFamily="34" charset="0"/>
                </a:rPr>
                <a:t>C, C++</a:t>
              </a:r>
            </a:p>
          </p:txBody>
        </p:sp>
        <p:sp>
          <p:nvSpPr>
            <p:cNvPr id="15391" name="AutoShape 40"/>
            <p:cNvSpPr>
              <a:spLocks noChangeArrowheads="1"/>
            </p:cNvSpPr>
            <p:nvPr/>
          </p:nvSpPr>
          <p:spPr bwMode="auto">
            <a:xfrm>
              <a:off x="6766" y="3152"/>
              <a:ext cx="674" cy="218"/>
            </a:xfrm>
            <a:prstGeom prst="roundRect">
              <a:avLst>
                <a:gd name="adj" fmla="val 10162"/>
              </a:avLst>
            </a:prstGeom>
            <a:solidFill>
              <a:srgbClr val="FADCAA"/>
            </a:solidFill>
            <a:ln w="19050" algn="ctr">
              <a:solidFill>
                <a:schemeClr val="hlink"/>
              </a:solidFill>
              <a:round/>
              <a:headEnd/>
              <a:tailEnd/>
            </a:ln>
          </p:spPr>
          <p:txBody>
            <a:bodyPr lIns="9144" tIns="9144" rIns="9144" bIns="9144" anchor="ctr"/>
            <a:lstStyle/>
            <a:p>
              <a:pPr marL="60325" indent="-60325" algn="ctr" eaLnBrk="0" latinLnBrk="0" hangingPunct="0"/>
              <a:r>
                <a:rPr kumimoji="0" lang="en-US" altLang="ko-KR" sz="1100" b="1">
                  <a:latin typeface="Arial" pitchFamily="34" charset="0"/>
                </a:rPr>
                <a:t>VHDL, Verilog</a:t>
              </a:r>
            </a:p>
          </p:txBody>
        </p:sp>
        <p:sp>
          <p:nvSpPr>
            <p:cNvPr id="15392" name="AutoShape 41"/>
            <p:cNvSpPr>
              <a:spLocks/>
            </p:cNvSpPr>
            <p:nvPr/>
          </p:nvSpPr>
          <p:spPr bwMode="auto">
            <a:xfrm rot="5400000">
              <a:off x="6696" y="2962"/>
              <a:ext cx="96" cy="1392"/>
            </a:xfrm>
            <a:prstGeom prst="rightBrace">
              <a:avLst>
                <a:gd name="adj1" fmla="val 120833"/>
                <a:gd name="adj2" fmla="val 50000"/>
              </a:avLst>
            </a:prstGeom>
            <a:noFill/>
            <a:ln w="19050">
              <a:solidFill>
                <a:srgbClr val="808080"/>
              </a:solidFill>
              <a:round/>
              <a:headEnd/>
              <a:tailEnd/>
            </a:ln>
          </p:spPr>
          <p:txBody>
            <a:bodyPr wrap="none" anchor="ctr"/>
            <a:lstStyle/>
            <a:p>
              <a:pPr algn="ctr" eaLnBrk="0" latinLnBrk="0" hangingPunct="0"/>
              <a:endParaRPr kumimoji="0" lang="ko-KR" altLang="en-US" sz="900">
                <a:latin typeface="Arial" pitchFamily="34" charset="0"/>
              </a:endParaRPr>
            </a:p>
          </p:txBody>
        </p:sp>
        <p:sp>
          <p:nvSpPr>
            <p:cNvPr id="15393" name="Rectangle 42"/>
            <p:cNvSpPr>
              <a:spLocks noChangeArrowheads="1"/>
            </p:cNvSpPr>
            <p:nvPr/>
          </p:nvSpPr>
          <p:spPr bwMode="auto">
            <a:xfrm>
              <a:off x="5952" y="3888"/>
              <a:ext cx="1584" cy="144"/>
            </a:xfrm>
            <a:prstGeom prst="rect">
              <a:avLst/>
            </a:prstGeom>
            <a:noFill/>
            <a:ln w="9525" algn="ctr">
              <a:noFill/>
              <a:miter lim="800000"/>
              <a:headEnd/>
              <a:tailEnd/>
            </a:ln>
          </p:spPr>
          <p:txBody>
            <a:bodyPr wrap="none" tIns="0" anchorCtr="1"/>
            <a:lstStyle/>
            <a:p>
              <a:pPr algn="ctr" eaLnBrk="0" latinLnBrk="0" hangingPunct="0"/>
              <a:r>
                <a:rPr kumimoji="0" lang="en-US" altLang="ko-KR" sz="1600" b="1" dirty="0">
                  <a:solidFill>
                    <a:srgbClr val="C48048"/>
                  </a:solidFill>
                  <a:latin typeface="Arial" pitchFamily="34" charset="0"/>
                </a:rPr>
                <a:t>Implement</a:t>
              </a:r>
            </a:p>
          </p:txBody>
        </p:sp>
        <p:sp>
          <p:nvSpPr>
            <p:cNvPr id="15394" name="Rectangle 43"/>
            <p:cNvSpPr>
              <a:spLocks noChangeArrowheads="1"/>
            </p:cNvSpPr>
            <p:nvPr/>
          </p:nvSpPr>
          <p:spPr bwMode="auto">
            <a:xfrm flipV="1">
              <a:off x="6521" y="3729"/>
              <a:ext cx="446" cy="93"/>
            </a:xfrm>
            <a:prstGeom prst="rect">
              <a:avLst/>
            </a:prstGeom>
            <a:noFill/>
            <a:ln w="12700" algn="ctr">
              <a:noFill/>
              <a:miter lim="800000"/>
              <a:headEnd/>
              <a:tailEnd/>
            </a:ln>
          </p:spPr>
          <p:txBody>
            <a:bodyPr rot="10800000" lIns="9144" tIns="9144" rIns="9144" bIns="9144" anchor="b" anchorCtr="1"/>
            <a:lstStyle/>
            <a:p>
              <a:pPr marL="60325" indent="-60325" algn="ctr" latinLnBrk="0"/>
              <a:endParaRPr kumimoji="0" lang="ko-KR" altLang="en-US" sz="1000" b="1" dirty="0">
                <a:latin typeface="Arial" pitchFamily="34" charset="0"/>
              </a:endParaRPr>
            </a:p>
            <a:p>
              <a:pPr marL="60325" indent="-60325" algn="ctr" latinLnBrk="0"/>
              <a:r>
                <a:rPr kumimoji="0" lang="en-US" altLang="ko-KR" sz="1000" b="1" dirty="0">
                  <a:latin typeface="Arial" pitchFamily="34" charset="0"/>
                </a:rPr>
                <a:t>Integration</a:t>
              </a:r>
            </a:p>
          </p:txBody>
        </p:sp>
        <p:sp>
          <p:nvSpPr>
            <p:cNvPr id="15395" name="AutoShape 44"/>
            <p:cNvSpPr>
              <a:spLocks noChangeArrowheads="1"/>
            </p:cNvSpPr>
            <p:nvPr/>
          </p:nvSpPr>
          <p:spPr bwMode="auto">
            <a:xfrm>
              <a:off x="5952" y="1344"/>
              <a:ext cx="1584" cy="1296"/>
            </a:xfrm>
            <a:prstGeom prst="roundRect">
              <a:avLst>
                <a:gd name="adj" fmla="val 16667"/>
              </a:avLst>
            </a:prstGeom>
            <a:gradFill rotWithShape="1">
              <a:gsLst>
                <a:gs pos="0">
                  <a:schemeClr val="bg1"/>
                </a:gs>
                <a:gs pos="100000">
                  <a:srgbClr val="E8CDB6"/>
                </a:gs>
              </a:gsLst>
              <a:lin ang="2700000" scaled="1"/>
            </a:gradFill>
            <a:ln w="28575" algn="ctr">
              <a:solidFill>
                <a:srgbClr val="C48048"/>
              </a:solidFill>
              <a:round/>
              <a:headEnd/>
              <a:tailEnd/>
            </a:ln>
          </p:spPr>
          <p:txBody>
            <a:bodyPr wrap="none" tIns="0" anchor="ctr" anchorCtr="1"/>
            <a:lstStyle/>
            <a:p>
              <a:pPr algn="ctr" eaLnBrk="0" latinLnBrk="0" hangingPunct="0"/>
              <a:endParaRPr kumimoji="0" lang="ko-KR" altLang="en-US" sz="1100" b="1">
                <a:latin typeface="Arial" pitchFamily="34" charset="0"/>
              </a:endParaRPr>
            </a:p>
          </p:txBody>
        </p:sp>
        <p:sp>
          <p:nvSpPr>
            <p:cNvPr id="15396" name="Rectangle 45"/>
            <p:cNvSpPr>
              <a:spLocks noChangeArrowheads="1"/>
            </p:cNvSpPr>
            <p:nvPr/>
          </p:nvSpPr>
          <p:spPr bwMode="auto">
            <a:xfrm>
              <a:off x="5952" y="1392"/>
              <a:ext cx="1584" cy="144"/>
            </a:xfrm>
            <a:prstGeom prst="rect">
              <a:avLst/>
            </a:prstGeom>
            <a:noFill/>
            <a:ln w="9525" algn="ctr">
              <a:noFill/>
              <a:miter lim="800000"/>
              <a:headEnd/>
              <a:tailEnd/>
            </a:ln>
          </p:spPr>
          <p:txBody>
            <a:bodyPr wrap="none" tIns="0" anchorCtr="1"/>
            <a:lstStyle/>
            <a:p>
              <a:pPr algn="ctr" eaLnBrk="0" latinLnBrk="0" hangingPunct="0"/>
              <a:r>
                <a:rPr kumimoji="0" lang="en-US" altLang="ko-KR" sz="1600" b="1">
                  <a:solidFill>
                    <a:srgbClr val="C48048"/>
                  </a:solidFill>
                  <a:latin typeface="Arial" pitchFamily="34" charset="0"/>
                </a:rPr>
                <a:t>Design</a:t>
              </a:r>
            </a:p>
          </p:txBody>
        </p:sp>
        <p:pic>
          <p:nvPicPr>
            <p:cNvPr id="15397" name="Picture 46" descr="sf_car2"/>
            <p:cNvPicPr>
              <a:picLocks noChangeAspect="1" noChangeArrowheads="1"/>
            </p:cNvPicPr>
            <p:nvPr/>
          </p:nvPicPr>
          <p:blipFill>
            <a:blip r:embed="rId4" cstate="print">
              <a:lum bright="16000" contrast="2000"/>
            </a:blip>
            <a:srcRect/>
            <a:stretch>
              <a:fillRect/>
            </a:stretch>
          </p:blipFill>
          <p:spPr bwMode="auto">
            <a:xfrm>
              <a:off x="6033" y="1577"/>
              <a:ext cx="1414" cy="967"/>
            </a:xfrm>
            <a:prstGeom prst="rect">
              <a:avLst/>
            </a:prstGeom>
            <a:noFill/>
            <a:ln w="9525">
              <a:noFill/>
              <a:miter lim="800000"/>
              <a:headEnd/>
              <a:tailEnd/>
            </a:ln>
          </p:spPr>
        </p:pic>
        <p:sp>
          <p:nvSpPr>
            <p:cNvPr id="15398" name="Rectangle 47"/>
            <p:cNvSpPr>
              <a:spLocks noChangeArrowheads="1"/>
            </p:cNvSpPr>
            <p:nvPr/>
          </p:nvSpPr>
          <p:spPr bwMode="auto">
            <a:xfrm>
              <a:off x="6038" y="1913"/>
              <a:ext cx="1402" cy="296"/>
            </a:xfrm>
            <a:prstGeom prst="rect">
              <a:avLst/>
            </a:prstGeom>
            <a:solidFill>
              <a:srgbClr val="ECF0F4">
                <a:alpha val="65097"/>
              </a:srgbClr>
            </a:solidFill>
            <a:ln w="19050" algn="ctr">
              <a:solidFill>
                <a:srgbClr val="717E54"/>
              </a:solidFill>
              <a:miter lim="800000"/>
              <a:headEnd/>
              <a:tailEnd/>
            </a:ln>
          </p:spPr>
          <p:txBody>
            <a:bodyPr lIns="9144" tIns="9144" rIns="9144" bIns="9144" anchor="ctr"/>
            <a:lstStyle/>
            <a:p>
              <a:pPr algn="ctr" eaLnBrk="0" latinLnBrk="0" hangingPunct="0"/>
              <a:r>
                <a:rPr kumimoji="0" lang="en-US" altLang="ko-KR" sz="1100" b="1">
                  <a:solidFill>
                    <a:srgbClr val="000000"/>
                  </a:solidFill>
                  <a:latin typeface="Arial" pitchFamily="34" charset="0"/>
                </a:rPr>
                <a:t>Physical Components </a:t>
              </a:r>
            </a:p>
          </p:txBody>
        </p:sp>
        <p:sp>
          <p:nvSpPr>
            <p:cNvPr id="15399" name="Rectangle 48"/>
            <p:cNvSpPr>
              <a:spLocks noChangeArrowheads="1"/>
            </p:cNvSpPr>
            <p:nvPr/>
          </p:nvSpPr>
          <p:spPr bwMode="auto">
            <a:xfrm>
              <a:off x="6038" y="1584"/>
              <a:ext cx="1402" cy="296"/>
            </a:xfrm>
            <a:prstGeom prst="rect">
              <a:avLst/>
            </a:prstGeom>
            <a:solidFill>
              <a:srgbClr val="ECF0F4">
                <a:alpha val="65097"/>
              </a:srgbClr>
            </a:solidFill>
            <a:ln w="19050" algn="ctr">
              <a:solidFill>
                <a:srgbClr val="717E54"/>
              </a:solidFill>
              <a:miter lim="800000"/>
              <a:headEnd/>
              <a:tailEnd/>
            </a:ln>
          </p:spPr>
          <p:txBody>
            <a:bodyPr lIns="9144" tIns="9144" rIns="9144" bIns="9144" anchor="ctr"/>
            <a:lstStyle/>
            <a:p>
              <a:pPr algn="ctr" eaLnBrk="0" latinLnBrk="0" hangingPunct="0"/>
              <a:r>
                <a:rPr kumimoji="0" lang="en-US" altLang="ko-KR" sz="1100" b="1">
                  <a:solidFill>
                    <a:srgbClr val="000000"/>
                  </a:solidFill>
                  <a:latin typeface="Arial" pitchFamily="34" charset="0"/>
                </a:rPr>
                <a:t>Environment</a:t>
              </a:r>
            </a:p>
          </p:txBody>
        </p:sp>
        <p:sp>
          <p:nvSpPr>
            <p:cNvPr id="15400" name="Rectangle 49"/>
            <p:cNvSpPr>
              <a:spLocks noChangeArrowheads="1"/>
            </p:cNvSpPr>
            <p:nvPr/>
          </p:nvSpPr>
          <p:spPr bwMode="auto">
            <a:xfrm>
              <a:off x="6038" y="2242"/>
              <a:ext cx="1402" cy="296"/>
            </a:xfrm>
            <a:prstGeom prst="rect">
              <a:avLst/>
            </a:prstGeom>
            <a:solidFill>
              <a:srgbClr val="ECF0F4">
                <a:alpha val="65097"/>
              </a:srgbClr>
            </a:solidFill>
            <a:ln w="19050" algn="ctr">
              <a:solidFill>
                <a:srgbClr val="717E54"/>
              </a:solidFill>
              <a:miter lim="800000"/>
              <a:headEnd/>
              <a:tailEnd/>
            </a:ln>
          </p:spPr>
          <p:txBody>
            <a:bodyPr lIns="9144" tIns="9144" rIns="9144" bIns="9144" anchor="ctr"/>
            <a:lstStyle/>
            <a:p>
              <a:pPr algn="ctr" eaLnBrk="0" latinLnBrk="0" hangingPunct="0"/>
              <a:r>
                <a:rPr kumimoji="0" lang="en-US" altLang="ko-KR" sz="1100" b="1">
                  <a:solidFill>
                    <a:srgbClr val="000000"/>
                  </a:solidFill>
                  <a:latin typeface="Arial" pitchFamily="34" charset="0"/>
                </a:rPr>
                <a:t>Algorithms</a:t>
              </a:r>
            </a:p>
          </p:txBody>
        </p:sp>
        <p:grpSp>
          <p:nvGrpSpPr>
            <p:cNvPr id="5" name="Group 50"/>
            <p:cNvGrpSpPr>
              <a:grpSpLocks/>
            </p:cNvGrpSpPr>
            <p:nvPr/>
          </p:nvGrpSpPr>
          <p:grpSpPr bwMode="auto">
            <a:xfrm>
              <a:off x="6384" y="2418"/>
              <a:ext cx="288" cy="522"/>
              <a:chOff x="2646" y="2167"/>
              <a:chExt cx="288" cy="522"/>
            </a:xfrm>
          </p:grpSpPr>
          <p:sp>
            <p:nvSpPr>
              <p:cNvPr id="15405" name="Freeform 51"/>
              <p:cNvSpPr>
                <a:spLocks/>
              </p:cNvSpPr>
              <p:nvPr/>
            </p:nvSpPr>
            <p:spPr bwMode="auto">
              <a:xfrm rot="7200000" flipH="1">
                <a:off x="2566" y="2322"/>
                <a:ext cx="447" cy="288"/>
              </a:xfrm>
              <a:custGeom>
                <a:avLst/>
                <a:gdLst>
                  <a:gd name="T0" fmla="*/ 2147483647 w 275"/>
                  <a:gd name="T1" fmla="*/ 48 h 288"/>
                  <a:gd name="T2" fmla="*/ 2147483647 w 275"/>
                  <a:gd name="T3" fmla="*/ 48 h 288"/>
                  <a:gd name="T4" fmla="*/ 2147483647 w 275"/>
                  <a:gd name="T5" fmla="*/ 0 h 288"/>
                  <a:gd name="T6" fmla="*/ 0 w 275"/>
                  <a:gd name="T7" fmla="*/ 144 h 288"/>
                  <a:gd name="T8" fmla="*/ 2147483647 w 275"/>
                  <a:gd name="T9" fmla="*/ 288 h 288"/>
                  <a:gd name="T10" fmla="*/ 2147483647 w 275"/>
                  <a:gd name="T11" fmla="*/ 240 h 288"/>
                  <a:gd name="T12" fmla="*/ 2147483647 w 275"/>
                  <a:gd name="T13" fmla="*/ 240 h 288"/>
                  <a:gd name="T14" fmla="*/ 0 60000 65536"/>
                  <a:gd name="T15" fmla="*/ 0 60000 65536"/>
                  <a:gd name="T16" fmla="*/ 0 60000 65536"/>
                  <a:gd name="T17" fmla="*/ 0 60000 65536"/>
                  <a:gd name="T18" fmla="*/ 0 60000 65536"/>
                  <a:gd name="T19" fmla="*/ 0 60000 65536"/>
                  <a:gd name="T20" fmla="*/ 0 60000 65536"/>
                  <a:gd name="T21" fmla="*/ 0 w 275"/>
                  <a:gd name="T22" fmla="*/ 0 h 288"/>
                  <a:gd name="T23" fmla="*/ 275 w 275"/>
                  <a:gd name="T24" fmla="*/ 288 h 2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75" h="288">
                    <a:moveTo>
                      <a:pt x="275" y="48"/>
                    </a:moveTo>
                    <a:lnTo>
                      <a:pt x="83" y="48"/>
                    </a:lnTo>
                    <a:lnTo>
                      <a:pt x="83" y="0"/>
                    </a:lnTo>
                    <a:lnTo>
                      <a:pt x="0" y="144"/>
                    </a:lnTo>
                    <a:lnTo>
                      <a:pt x="83" y="288"/>
                    </a:lnTo>
                    <a:lnTo>
                      <a:pt x="83" y="240"/>
                    </a:lnTo>
                    <a:lnTo>
                      <a:pt x="275" y="240"/>
                    </a:lnTo>
                  </a:path>
                </a:pathLst>
              </a:custGeom>
              <a:solidFill>
                <a:srgbClr val="717E54"/>
              </a:solidFill>
              <a:ln w="9525">
                <a:solidFill>
                  <a:srgbClr val="ADB9A3"/>
                </a:solidFill>
                <a:round/>
                <a:headEnd/>
                <a:tailEnd/>
              </a:ln>
            </p:spPr>
            <p:txBody>
              <a:bodyPr wrap="none" anchor="ctr"/>
              <a:lstStyle/>
              <a:p>
                <a:pPr algn="ctr" eaLnBrk="0" latinLnBrk="0" hangingPunct="0"/>
                <a:endParaRPr kumimoji="0" lang="ko-KR" altLang="en-US" sz="900">
                  <a:latin typeface="Arial" pitchFamily="34" charset="0"/>
                </a:endParaRPr>
              </a:p>
            </p:txBody>
          </p:sp>
          <p:sp>
            <p:nvSpPr>
              <p:cNvPr id="15406" name="Rectangle 52"/>
              <p:cNvSpPr>
                <a:spLocks noChangeArrowheads="1"/>
              </p:cNvSpPr>
              <p:nvPr/>
            </p:nvSpPr>
            <p:spPr bwMode="auto">
              <a:xfrm rot="-3600000">
                <a:off x="2552" y="2326"/>
                <a:ext cx="510" cy="192"/>
              </a:xfrm>
              <a:prstGeom prst="rect">
                <a:avLst/>
              </a:prstGeom>
              <a:noFill/>
              <a:ln w="9525" algn="ctr">
                <a:noFill/>
                <a:miter lim="800000"/>
                <a:headEnd/>
                <a:tailEnd/>
              </a:ln>
            </p:spPr>
            <p:txBody>
              <a:bodyPr wrap="none" anchor="ctr"/>
              <a:lstStyle/>
              <a:p>
                <a:pPr eaLnBrk="0" latinLnBrk="0" hangingPunct="0"/>
                <a:r>
                  <a:rPr kumimoji="0" lang="en-US" altLang="ko-KR" sz="900" b="1">
                    <a:solidFill>
                      <a:schemeClr val="bg1"/>
                    </a:solidFill>
                    <a:latin typeface="Arial" pitchFamily="34" charset="0"/>
                  </a:rPr>
                  <a:t>Generate</a:t>
                </a:r>
              </a:p>
            </p:txBody>
          </p:sp>
        </p:grpSp>
        <p:grpSp>
          <p:nvGrpSpPr>
            <p:cNvPr id="6" name="Group 53"/>
            <p:cNvGrpSpPr>
              <a:grpSpLocks/>
            </p:cNvGrpSpPr>
            <p:nvPr/>
          </p:nvGrpSpPr>
          <p:grpSpPr bwMode="auto">
            <a:xfrm flipH="1">
              <a:off x="6816" y="2418"/>
              <a:ext cx="288" cy="522"/>
              <a:chOff x="2646" y="2167"/>
              <a:chExt cx="288" cy="522"/>
            </a:xfrm>
          </p:grpSpPr>
          <p:sp>
            <p:nvSpPr>
              <p:cNvPr id="15403" name="Freeform 54"/>
              <p:cNvSpPr>
                <a:spLocks/>
              </p:cNvSpPr>
              <p:nvPr/>
            </p:nvSpPr>
            <p:spPr bwMode="auto">
              <a:xfrm rot="7200000" flipH="1">
                <a:off x="2566" y="2322"/>
                <a:ext cx="447" cy="288"/>
              </a:xfrm>
              <a:custGeom>
                <a:avLst/>
                <a:gdLst>
                  <a:gd name="T0" fmla="*/ 2147483647 w 275"/>
                  <a:gd name="T1" fmla="*/ 48 h 288"/>
                  <a:gd name="T2" fmla="*/ 2147483647 w 275"/>
                  <a:gd name="T3" fmla="*/ 48 h 288"/>
                  <a:gd name="T4" fmla="*/ 2147483647 w 275"/>
                  <a:gd name="T5" fmla="*/ 0 h 288"/>
                  <a:gd name="T6" fmla="*/ 0 w 275"/>
                  <a:gd name="T7" fmla="*/ 144 h 288"/>
                  <a:gd name="T8" fmla="*/ 2147483647 w 275"/>
                  <a:gd name="T9" fmla="*/ 288 h 288"/>
                  <a:gd name="T10" fmla="*/ 2147483647 w 275"/>
                  <a:gd name="T11" fmla="*/ 240 h 288"/>
                  <a:gd name="T12" fmla="*/ 2147483647 w 275"/>
                  <a:gd name="T13" fmla="*/ 240 h 288"/>
                  <a:gd name="T14" fmla="*/ 0 60000 65536"/>
                  <a:gd name="T15" fmla="*/ 0 60000 65536"/>
                  <a:gd name="T16" fmla="*/ 0 60000 65536"/>
                  <a:gd name="T17" fmla="*/ 0 60000 65536"/>
                  <a:gd name="T18" fmla="*/ 0 60000 65536"/>
                  <a:gd name="T19" fmla="*/ 0 60000 65536"/>
                  <a:gd name="T20" fmla="*/ 0 60000 65536"/>
                  <a:gd name="T21" fmla="*/ 0 w 275"/>
                  <a:gd name="T22" fmla="*/ 0 h 288"/>
                  <a:gd name="T23" fmla="*/ 275 w 275"/>
                  <a:gd name="T24" fmla="*/ 288 h 2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75" h="288">
                    <a:moveTo>
                      <a:pt x="275" y="48"/>
                    </a:moveTo>
                    <a:lnTo>
                      <a:pt x="83" y="48"/>
                    </a:lnTo>
                    <a:lnTo>
                      <a:pt x="83" y="0"/>
                    </a:lnTo>
                    <a:lnTo>
                      <a:pt x="0" y="144"/>
                    </a:lnTo>
                    <a:lnTo>
                      <a:pt x="83" y="288"/>
                    </a:lnTo>
                    <a:lnTo>
                      <a:pt x="83" y="240"/>
                    </a:lnTo>
                    <a:lnTo>
                      <a:pt x="275" y="240"/>
                    </a:lnTo>
                  </a:path>
                </a:pathLst>
              </a:custGeom>
              <a:solidFill>
                <a:srgbClr val="717E54"/>
              </a:solidFill>
              <a:ln w="9525">
                <a:solidFill>
                  <a:srgbClr val="ADB9A3"/>
                </a:solidFill>
                <a:round/>
                <a:headEnd/>
                <a:tailEnd/>
              </a:ln>
            </p:spPr>
            <p:txBody>
              <a:bodyPr wrap="none" anchor="ctr"/>
              <a:lstStyle/>
              <a:p>
                <a:pPr algn="ctr" eaLnBrk="0" latinLnBrk="0" hangingPunct="0"/>
                <a:endParaRPr kumimoji="0" lang="ko-KR" altLang="en-US" sz="900">
                  <a:latin typeface="Arial" pitchFamily="34" charset="0"/>
                </a:endParaRPr>
              </a:p>
            </p:txBody>
          </p:sp>
          <p:sp>
            <p:nvSpPr>
              <p:cNvPr id="15404" name="Rectangle 55"/>
              <p:cNvSpPr>
                <a:spLocks noChangeArrowheads="1"/>
              </p:cNvSpPr>
              <p:nvPr/>
            </p:nvSpPr>
            <p:spPr bwMode="auto">
              <a:xfrm rot="-3600000">
                <a:off x="2552" y="2326"/>
                <a:ext cx="510" cy="192"/>
              </a:xfrm>
              <a:prstGeom prst="rect">
                <a:avLst/>
              </a:prstGeom>
              <a:noFill/>
              <a:ln w="9525" algn="ctr">
                <a:noFill/>
                <a:miter lim="800000"/>
                <a:headEnd/>
                <a:tailEnd/>
              </a:ln>
            </p:spPr>
            <p:txBody>
              <a:bodyPr wrap="none" anchor="ctr"/>
              <a:lstStyle/>
              <a:p>
                <a:pPr algn="r" eaLnBrk="0" latinLnBrk="0" hangingPunct="0"/>
                <a:r>
                  <a:rPr kumimoji="0" lang="en-US" altLang="ko-KR" sz="900" b="1">
                    <a:solidFill>
                      <a:schemeClr val="bg1"/>
                    </a:solidFill>
                    <a:latin typeface="Arial" pitchFamily="34" charset="0"/>
                  </a:rPr>
                  <a:t>Generate</a:t>
                </a:r>
              </a:p>
            </p:txBody>
          </p:sp>
        </p:grpSp>
      </p:grpSp>
    </p:spTree>
    <p:extLst>
      <p:ext uri="{BB962C8B-B14F-4D97-AF65-F5344CB8AC3E}">
        <p14:creationId xmlns:p14="http://schemas.microsoft.com/office/powerpoint/2010/main" val="22058099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withEffect">
                                  <p:stCondLst>
                                    <p:cond delay="0"/>
                                  </p:stCondLst>
                                  <p:childTnLst>
                                    <p:animEffect transition="out" filter="fade">
                                      <p:cBhvr>
                                        <p:cTn id="6" dur="1000"/>
                                        <p:tgtEl>
                                          <p:spTgt spid="838682"/>
                                        </p:tgtEl>
                                      </p:cBhvr>
                                    </p:animEffect>
                                    <p:set>
                                      <p:cBhvr>
                                        <p:cTn id="7" dur="1" fill="hold">
                                          <p:stCondLst>
                                            <p:cond delay="999"/>
                                          </p:stCondLst>
                                        </p:cTn>
                                        <p:tgtEl>
                                          <p:spTgt spid="838682"/>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1000"/>
                                        <p:tgtEl>
                                          <p:spTgt spid="838667"/>
                                        </p:tgtEl>
                                      </p:cBhvr>
                                    </p:animEffect>
                                    <p:set>
                                      <p:cBhvr>
                                        <p:cTn id="10" dur="1" fill="hold">
                                          <p:stCondLst>
                                            <p:cond delay="999"/>
                                          </p:stCondLst>
                                        </p:cTn>
                                        <p:tgtEl>
                                          <p:spTgt spid="838667"/>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1000"/>
                                        <p:tgtEl>
                                          <p:spTgt spid="838675"/>
                                        </p:tgtEl>
                                      </p:cBhvr>
                                    </p:animEffect>
                                    <p:set>
                                      <p:cBhvr>
                                        <p:cTn id="13" dur="1" fill="hold">
                                          <p:stCondLst>
                                            <p:cond delay="999"/>
                                          </p:stCondLst>
                                        </p:cTn>
                                        <p:tgtEl>
                                          <p:spTgt spid="838675"/>
                                        </p:tgtEl>
                                        <p:attrNameLst>
                                          <p:attrName>style.visibility</p:attrName>
                                        </p:attrNameLst>
                                      </p:cBhvr>
                                      <p:to>
                                        <p:strVal val="hidden"/>
                                      </p:to>
                                    </p:set>
                                  </p:childTnLst>
                                </p:cTn>
                              </p:par>
                              <p:par>
                                <p:cTn id="14" presetID="10" presetClass="exit" presetSubtype="0" fill="hold" grpId="0" nodeType="withEffect">
                                  <p:stCondLst>
                                    <p:cond delay="0"/>
                                  </p:stCondLst>
                                  <p:childTnLst>
                                    <p:animEffect transition="out" filter="fade">
                                      <p:cBhvr>
                                        <p:cTn id="15" dur="1000"/>
                                        <p:tgtEl>
                                          <p:spTgt spid="838658"/>
                                        </p:tgtEl>
                                      </p:cBhvr>
                                    </p:animEffect>
                                    <p:set>
                                      <p:cBhvr>
                                        <p:cTn id="16" dur="1" fill="hold">
                                          <p:stCondLst>
                                            <p:cond delay="999"/>
                                          </p:stCondLst>
                                        </p:cTn>
                                        <p:tgtEl>
                                          <p:spTgt spid="838658"/>
                                        </p:tgtEl>
                                        <p:attrNameLst>
                                          <p:attrName>style.visibility</p:attrName>
                                        </p:attrNameLst>
                                      </p:cBhvr>
                                      <p:to>
                                        <p:strVal val="hidden"/>
                                      </p:to>
                                    </p:set>
                                  </p:childTnLst>
                                </p:cTn>
                              </p:par>
                              <p:par>
                                <p:cTn id="17" presetID="10" presetClass="exit" presetSubtype="0" fill="hold" grpId="0" nodeType="withEffect">
                                  <p:stCondLst>
                                    <p:cond delay="0"/>
                                  </p:stCondLst>
                                  <p:childTnLst>
                                    <p:animEffect transition="out" filter="fade">
                                      <p:cBhvr>
                                        <p:cTn id="18" dur="1000"/>
                                        <p:tgtEl>
                                          <p:spTgt spid="838683"/>
                                        </p:tgtEl>
                                      </p:cBhvr>
                                    </p:animEffect>
                                    <p:set>
                                      <p:cBhvr>
                                        <p:cTn id="19" dur="1" fill="hold">
                                          <p:stCondLst>
                                            <p:cond delay="999"/>
                                          </p:stCondLst>
                                        </p:cTn>
                                        <p:tgtEl>
                                          <p:spTgt spid="838683"/>
                                        </p:tgtEl>
                                        <p:attrNameLst>
                                          <p:attrName>style.visibility</p:attrName>
                                        </p:attrNameLst>
                                      </p:cBhvr>
                                      <p:to>
                                        <p:strVal val="hidden"/>
                                      </p:to>
                                    </p:set>
                                  </p:childTnLst>
                                </p:cTn>
                              </p:par>
                              <p:par>
                                <p:cTn id="20" presetID="10" presetClass="exit" presetSubtype="0" fill="hold" grpId="0" nodeType="withEffect">
                                  <p:stCondLst>
                                    <p:cond delay="0"/>
                                  </p:stCondLst>
                                  <p:childTnLst>
                                    <p:animEffect transition="out" filter="fade">
                                      <p:cBhvr>
                                        <p:cTn id="21" dur="1000"/>
                                        <p:tgtEl>
                                          <p:spTgt spid="838659"/>
                                        </p:tgtEl>
                                      </p:cBhvr>
                                    </p:animEffect>
                                    <p:set>
                                      <p:cBhvr>
                                        <p:cTn id="22" dur="1" fill="hold">
                                          <p:stCondLst>
                                            <p:cond delay="999"/>
                                          </p:stCondLst>
                                        </p:cTn>
                                        <p:tgtEl>
                                          <p:spTgt spid="838659"/>
                                        </p:tgtEl>
                                        <p:attrNameLst>
                                          <p:attrName>style.visibility</p:attrName>
                                        </p:attrNameLst>
                                      </p:cBhvr>
                                      <p:to>
                                        <p:strVal val="hidden"/>
                                      </p:to>
                                    </p:set>
                                  </p:childTnLst>
                                </p:cTn>
                              </p:par>
                              <p:par>
                                <p:cTn id="23" presetID="10" presetClass="exit" presetSubtype="0" fill="hold" grpId="0" nodeType="withEffect">
                                  <p:stCondLst>
                                    <p:cond delay="0"/>
                                  </p:stCondLst>
                                  <p:childTnLst>
                                    <p:animEffect transition="out" filter="fade">
                                      <p:cBhvr>
                                        <p:cTn id="24" dur="2000"/>
                                        <p:tgtEl>
                                          <p:spTgt spid="838684"/>
                                        </p:tgtEl>
                                      </p:cBhvr>
                                    </p:animEffect>
                                    <p:set>
                                      <p:cBhvr>
                                        <p:cTn id="25" dur="1" fill="hold">
                                          <p:stCondLst>
                                            <p:cond delay="1999"/>
                                          </p:stCondLst>
                                        </p:cTn>
                                        <p:tgtEl>
                                          <p:spTgt spid="838684"/>
                                        </p:tgtEl>
                                        <p:attrNameLst>
                                          <p:attrName>style.visibility</p:attrName>
                                        </p:attrNameLst>
                                      </p:cBhvr>
                                      <p:to>
                                        <p:strVal val="hidden"/>
                                      </p:to>
                                    </p:set>
                                  </p:childTnLst>
                                </p:cTn>
                              </p:par>
                              <p:par>
                                <p:cTn id="26" presetID="10" presetClass="exit" presetSubtype="0" fill="hold" grpId="0" nodeType="withEffect">
                                  <p:stCondLst>
                                    <p:cond delay="0"/>
                                  </p:stCondLst>
                                  <p:childTnLst>
                                    <p:animEffect transition="out" filter="fade">
                                      <p:cBhvr>
                                        <p:cTn id="27" dur="1000"/>
                                        <p:tgtEl>
                                          <p:spTgt spid="838660"/>
                                        </p:tgtEl>
                                      </p:cBhvr>
                                    </p:animEffect>
                                    <p:set>
                                      <p:cBhvr>
                                        <p:cTn id="28" dur="1" fill="hold">
                                          <p:stCondLst>
                                            <p:cond delay="999"/>
                                          </p:stCondLst>
                                        </p:cTn>
                                        <p:tgtEl>
                                          <p:spTgt spid="838660"/>
                                        </p:tgtEl>
                                        <p:attrNameLst>
                                          <p:attrName>style.visibility</p:attrName>
                                        </p:attrNameLst>
                                      </p:cBhvr>
                                      <p:to>
                                        <p:strVal val="hidden"/>
                                      </p:to>
                                    </p:set>
                                  </p:childTnLst>
                                </p:cTn>
                              </p:par>
                              <p:par>
                                <p:cTn id="29" presetID="10" presetClass="exit" presetSubtype="0" fill="hold" grpId="0" nodeType="withEffect">
                                  <p:stCondLst>
                                    <p:cond delay="0"/>
                                  </p:stCondLst>
                                  <p:childTnLst>
                                    <p:animEffect transition="out" filter="fade">
                                      <p:cBhvr>
                                        <p:cTn id="30" dur="1000"/>
                                        <p:tgtEl>
                                          <p:spTgt spid="838685"/>
                                        </p:tgtEl>
                                      </p:cBhvr>
                                    </p:animEffect>
                                    <p:set>
                                      <p:cBhvr>
                                        <p:cTn id="31" dur="1" fill="hold">
                                          <p:stCondLst>
                                            <p:cond delay="999"/>
                                          </p:stCondLst>
                                        </p:cTn>
                                        <p:tgtEl>
                                          <p:spTgt spid="838685"/>
                                        </p:tgtEl>
                                        <p:attrNameLst>
                                          <p:attrName>style.visibility</p:attrName>
                                        </p:attrNameLst>
                                      </p:cBhvr>
                                      <p:to>
                                        <p:strVal val="hidden"/>
                                      </p:to>
                                    </p:set>
                                  </p:childTnLst>
                                </p:cTn>
                              </p:par>
                              <p:par>
                                <p:cTn id="32" presetID="63" presetClass="path" presetSubtype="0" accel="50000" decel="50000" fill="hold" grpId="0" nodeType="withEffect">
                                  <p:stCondLst>
                                    <p:cond delay="0"/>
                                  </p:stCondLst>
                                  <p:childTnLst>
                                    <p:animMotion origin="layout" path="M -2.5E-6 -1.85185E-6 L 0.42952 0.02616 " pathEditMode="relative" rAng="0" ptsTypes="AA">
                                      <p:cBhvr>
                                        <p:cTn id="33" dur="2000" fill="hold"/>
                                        <p:tgtEl>
                                          <p:spTgt spid="838680"/>
                                        </p:tgtEl>
                                        <p:attrNameLst>
                                          <p:attrName>ppt_x</p:attrName>
                                          <p:attrName>ppt_y</p:attrName>
                                        </p:attrNameLst>
                                      </p:cBhvr>
                                      <p:rCtr x="215" y="13"/>
                                    </p:animMotion>
                                  </p:childTnLst>
                                </p:cTn>
                              </p:par>
                              <p:par>
                                <p:cTn id="34" presetID="10" presetClass="exit" presetSubtype="0" fill="hold" grpId="1" nodeType="withEffect">
                                  <p:stCondLst>
                                    <p:cond delay="0"/>
                                  </p:stCondLst>
                                  <p:childTnLst>
                                    <p:animEffect transition="out" filter="fade">
                                      <p:cBhvr>
                                        <p:cTn id="35" dur="3000"/>
                                        <p:tgtEl>
                                          <p:spTgt spid="838680"/>
                                        </p:tgtEl>
                                      </p:cBhvr>
                                    </p:animEffect>
                                    <p:set>
                                      <p:cBhvr>
                                        <p:cTn id="36" dur="1" fill="hold">
                                          <p:stCondLst>
                                            <p:cond delay="2999"/>
                                          </p:stCondLst>
                                        </p:cTn>
                                        <p:tgtEl>
                                          <p:spTgt spid="838680"/>
                                        </p:tgtEl>
                                        <p:attrNameLst>
                                          <p:attrName>style.visibility</p:attrName>
                                        </p:attrNameLst>
                                      </p:cBhvr>
                                      <p:to>
                                        <p:strVal val="hidden"/>
                                      </p:to>
                                    </p:set>
                                  </p:childTnLst>
                                </p:cTn>
                              </p:par>
                              <p:par>
                                <p:cTn id="37" presetID="63" presetClass="path" presetSubtype="0" accel="50000" decel="50000" fill="hold" grpId="0" nodeType="withEffect">
                                  <p:stCondLst>
                                    <p:cond delay="0"/>
                                  </p:stCondLst>
                                  <p:childTnLst>
                                    <p:animMotion origin="layout" path="M -2.5E-6 -1.48148E-6 L 0.42952 0.02014 " pathEditMode="relative" rAng="0" ptsTypes="AA">
                                      <p:cBhvr>
                                        <p:cTn id="38" dur="2000" fill="hold"/>
                                        <p:tgtEl>
                                          <p:spTgt spid="838681"/>
                                        </p:tgtEl>
                                        <p:attrNameLst>
                                          <p:attrName>ppt_x</p:attrName>
                                          <p:attrName>ppt_y</p:attrName>
                                        </p:attrNameLst>
                                      </p:cBhvr>
                                      <p:rCtr x="215" y="10"/>
                                    </p:animMotion>
                                  </p:childTnLst>
                                </p:cTn>
                              </p:par>
                              <p:par>
                                <p:cTn id="39" presetID="10" presetClass="exit" presetSubtype="0" fill="hold" grpId="1" nodeType="withEffect">
                                  <p:stCondLst>
                                    <p:cond delay="0"/>
                                  </p:stCondLst>
                                  <p:childTnLst>
                                    <p:animEffect transition="out" filter="fade">
                                      <p:cBhvr>
                                        <p:cTn id="40" dur="3000"/>
                                        <p:tgtEl>
                                          <p:spTgt spid="838681"/>
                                        </p:tgtEl>
                                      </p:cBhvr>
                                    </p:animEffect>
                                    <p:set>
                                      <p:cBhvr>
                                        <p:cTn id="41" dur="1" fill="hold">
                                          <p:stCondLst>
                                            <p:cond delay="2999"/>
                                          </p:stCondLst>
                                        </p:cTn>
                                        <p:tgtEl>
                                          <p:spTgt spid="838681"/>
                                        </p:tgtEl>
                                        <p:attrNameLst>
                                          <p:attrName>style.visibility</p:attrName>
                                        </p:attrNameLst>
                                      </p:cBhvr>
                                      <p:to>
                                        <p:strVal val="hidden"/>
                                      </p:to>
                                    </p:set>
                                  </p:childTnLst>
                                </p:cTn>
                              </p:par>
                              <p:par>
                                <p:cTn id="42" presetID="63" presetClass="path" presetSubtype="0" accel="50000" decel="50000" fill="hold" grpId="0" nodeType="withEffect">
                                  <p:stCondLst>
                                    <p:cond delay="0"/>
                                  </p:stCondLst>
                                  <p:childTnLst>
                                    <p:animMotion origin="layout" path="M 4.44444E-6 7.40741E-7 L 0.20989 -0.02824 " pathEditMode="relative" rAng="0" ptsTypes="AA">
                                      <p:cBhvr>
                                        <p:cTn id="43" dur="2000" fill="hold"/>
                                        <p:tgtEl>
                                          <p:spTgt spid="838665"/>
                                        </p:tgtEl>
                                        <p:attrNameLst>
                                          <p:attrName>ppt_x</p:attrName>
                                          <p:attrName>ppt_y</p:attrName>
                                        </p:attrNameLst>
                                      </p:cBhvr>
                                      <p:rCtr x="105" y="-14"/>
                                    </p:animMotion>
                                  </p:childTnLst>
                                </p:cTn>
                              </p:par>
                              <p:par>
                                <p:cTn id="44" presetID="10" presetClass="exit" presetSubtype="0" fill="hold" grpId="1" nodeType="withEffect">
                                  <p:stCondLst>
                                    <p:cond delay="0"/>
                                  </p:stCondLst>
                                  <p:childTnLst>
                                    <p:animEffect transition="out" filter="fade">
                                      <p:cBhvr>
                                        <p:cTn id="45" dur="3000"/>
                                        <p:tgtEl>
                                          <p:spTgt spid="838665"/>
                                        </p:tgtEl>
                                      </p:cBhvr>
                                    </p:animEffect>
                                    <p:set>
                                      <p:cBhvr>
                                        <p:cTn id="46" dur="1" fill="hold">
                                          <p:stCondLst>
                                            <p:cond delay="2999"/>
                                          </p:stCondLst>
                                        </p:cTn>
                                        <p:tgtEl>
                                          <p:spTgt spid="838665"/>
                                        </p:tgtEl>
                                        <p:attrNameLst>
                                          <p:attrName>style.visibility</p:attrName>
                                        </p:attrNameLst>
                                      </p:cBhvr>
                                      <p:to>
                                        <p:strVal val="hidden"/>
                                      </p:to>
                                    </p:set>
                                  </p:childTnLst>
                                </p:cTn>
                              </p:par>
                              <p:par>
                                <p:cTn id="47" presetID="63" presetClass="path" presetSubtype="0" accel="50000" decel="50000" fill="hold" grpId="0" nodeType="withEffect">
                                  <p:stCondLst>
                                    <p:cond delay="0"/>
                                  </p:stCondLst>
                                  <p:childTnLst>
                                    <p:animMotion origin="layout" path="M 4.44444E-6 -3.33333E-6 L 0.21145 0.00186 " pathEditMode="relative" rAng="0" ptsTypes="AA">
                                      <p:cBhvr>
                                        <p:cTn id="48" dur="2000" fill="hold"/>
                                        <p:tgtEl>
                                          <p:spTgt spid="838664"/>
                                        </p:tgtEl>
                                        <p:attrNameLst>
                                          <p:attrName>ppt_x</p:attrName>
                                          <p:attrName>ppt_y</p:attrName>
                                        </p:attrNameLst>
                                      </p:cBhvr>
                                      <p:rCtr x="106" y="1"/>
                                    </p:animMotion>
                                  </p:childTnLst>
                                </p:cTn>
                              </p:par>
                              <p:par>
                                <p:cTn id="49" presetID="10" presetClass="exit" presetSubtype="0" fill="hold" grpId="1" nodeType="withEffect">
                                  <p:stCondLst>
                                    <p:cond delay="0"/>
                                  </p:stCondLst>
                                  <p:childTnLst>
                                    <p:animEffect transition="out" filter="fade">
                                      <p:cBhvr>
                                        <p:cTn id="50" dur="3000"/>
                                        <p:tgtEl>
                                          <p:spTgt spid="838664"/>
                                        </p:tgtEl>
                                      </p:cBhvr>
                                    </p:animEffect>
                                    <p:set>
                                      <p:cBhvr>
                                        <p:cTn id="51" dur="1" fill="hold">
                                          <p:stCondLst>
                                            <p:cond delay="2999"/>
                                          </p:stCondLst>
                                        </p:cTn>
                                        <p:tgtEl>
                                          <p:spTgt spid="838664"/>
                                        </p:tgtEl>
                                        <p:attrNameLst>
                                          <p:attrName>style.visibility</p:attrName>
                                        </p:attrNameLst>
                                      </p:cBhvr>
                                      <p:to>
                                        <p:strVal val="hidden"/>
                                      </p:to>
                                    </p:set>
                                  </p:childTnLst>
                                </p:cTn>
                              </p:par>
                              <p:par>
                                <p:cTn id="52" presetID="63" presetClass="path" presetSubtype="0" accel="50000" decel="50000" fill="hold" grpId="0" nodeType="withEffect">
                                  <p:stCondLst>
                                    <p:cond delay="0"/>
                                  </p:stCondLst>
                                  <p:childTnLst>
                                    <p:animMotion origin="layout" path="M 8.33333E-7 -3.7037E-7 L 0.21371 0.00093 " pathEditMode="relative" rAng="0" ptsTypes="AA">
                                      <p:cBhvr>
                                        <p:cTn id="53" dur="2000" fill="hold"/>
                                        <p:tgtEl>
                                          <p:spTgt spid="838666"/>
                                        </p:tgtEl>
                                        <p:attrNameLst>
                                          <p:attrName>ppt_x</p:attrName>
                                          <p:attrName>ppt_y</p:attrName>
                                        </p:attrNameLst>
                                      </p:cBhvr>
                                      <p:rCtr x="107" y="0"/>
                                    </p:animMotion>
                                  </p:childTnLst>
                                </p:cTn>
                              </p:par>
                              <p:par>
                                <p:cTn id="54" presetID="10" presetClass="exit" presetSubtype="0" fill="hold" grpId="1" nodeType="withEffect">
                                  <p:stCondLst>
                                    <p:cond delay="0"/>
                                  </p:stCondLst>
                                  <p:childTnLst>
                                    <p:animEffect transition="out" filter="fade">
                                      <p:cBhvr>
                                        <p:cTn id="55" dur="3000"/>
                                        <p:tgtEl>
                                          <p:spTgt spid="838666"/>
                                        </p:tgtEl>
                                      </p:cBhvr>
                                    </p:animEffect>
                                    <p:set>
                                      <p:cBhvr>
                                        <p:cTn id="56" dur="1" fill="hold">
                                          <p:stCondLst>
                                            <p:cond delay="2999"/>
                                          </p:stCondLst>
                                        </p:cTn>
                                        <p:tgtEl>
                                          <p:spTgt spid="838666"/>
                                        </p:tgtEl>
                                        <p:attrNameLst>
                                          <p:attrName>style.visibility</p:attrName>
                                        </p:attrNameLst>
                                      </p:cBhvr>
                                      <p:to>
                                        <p:strVal val="hidden"/>
                                      </p:to>
                                    </p:set>
                                  </p:childTnLst>
                                </p:cTn>
                              </p:par>
                              <p:par>
                                <p:cTn id="57" presetID="64" presetClass="path" presetSubtype="0" accel="50000" decel="50000" fill="hold" nodeType="withEffect">
                                  <p:stCondLst>
                                    <p:cond delay="0"/>
                                  </p:stCondLst>
                                  <p:childTnLst>
                                    <p:animMotion origin="layout" path="M -2.5E-6 -4.81481E-6 L -0.01007 -0.07037 " pathEditMode="relative" rAng="0" ptsTypes="AA">
                                      <p:cBhvr>
                                        <p:cTn id="58" dur="2000" fill="hold"/>
                                        <p:tgtEl>
                                          <p:spTgt spid="3"/>
                                        </p:tgtEl>
                                        <p:attrNameLst>
                                          <p:attrName>ppt_x</p:attrName>
                                          <p:attrName>ppt_y</p:attrName>
                                        </p:attrNameLst>
                                      </p:cBhvr>
                                      <p:rCtr x="-5" y="-35"/>
                                    </p:animMotion>
                                  </p:childTnLst>
                                </p:cTn>
                              </p:par>
                              <p:par>
                                <p:cTn id="59" presetID="10" presetClass="exit" presetSubtype="0" fill="hold" nodeType="withEffect">
                                  <p:stCondLst>
                                    <p:cond delay="0"/>
                                  </p:stCondLst>
                                  <p:childTnLst>
                                    <p:animEffect transition="out" filter="fade">
                                      <p:cBhvr>
                                        <p:cTn id="60" dur="3000"/>
                                        <p:tgtEl>
                                          <p:spTgt spid="2"/>
                                        </p:tgtEl>
                                      </p:cBhvr>
                                    </p:animEffect>
                                    <p:set>
                                      <p:cBhvr>
                                        <p:cTn id="61" dur="1" fill="hold">
                                          <p:stCondLst>
                                            <p:cond delay="2999"/>
                                          </p:stCondLst>
                                        </p:cTn>
                                        <p:tgtEl>
                                          <p:spTgt spid="2"/>
                                        </p:tgtEl>
                                        <p:attrNameLst>
                                          <p:attrName>style.visibility</p:attrName>
                                        </p:attrNameLst>
                                      </p:cBhvr>
                                      <p:to>
                                        <p:strVal val="hidden"/>
                                      </p:to>
                                    </p:set>
                                  </p:childTnLst>
                                </p:cTn>
                              </p:par>
                              <p:par>
                                <p:cTn id="62" presetID="10" presetClass="exit" presetSubtype="0" fill="hold" nodeType="withEffect">
                                  <p:stCondLst>
                                    <p:cond delay="0"/>
                                  </p:stCondLst>
                                  <p:childTnLst>
                                    <p:animEffect transition="out" filter="fade">
                                      <p:cBhvr>
                                        <p:cTn id="63" dur="2000"/>
                                        <p:tgtEl>
                                          <p:spTgt spid="3"/>
                                        </p:tgtEl>
                                      </p:cBhvr>
                                    </p:animEffect>
                                    <p:set>
                                      <p:cBhvr>
                                        <p:cTn id="64" dur="1" fill="hold">
                                          <p:stCondLst>
                                            <p:cond delay="1999"/>
                                          </p:stCondLst>
                                        </p:cTn>
                                        <p:tgtEl>
                                          <p:spTgt spid="3"/>
                                        </p:tgtEl>
                                        <p:attrNameLst>
                                          <p:attrName>style.visibility</p:attrName>
                                        </p:attrNameLst>
                                      </p:cBhvr>
                                      <p:to>
                                        <p:strVal val="hidden"/>
                                      </p:to>
                                    </p:set>
                                  </p:childTnLst>
                                </p:cTn>
                              </p:par>
                              <p:par>
                                <p:cTn id="65" presetID="10" presetClass="entr" presetSubtype="0" fill="hold" grpId="0" nodeType="withEffect">
                                  <p:stCondLst>
                                    <p:cond delay="0"/>
                                  </p:stCondLst>
                                  <p:childTnLst>
                                    <p:set>
                                      <p:cBhvr>
                                        <p:cTn id="66" dur="1" fill="hold">
                                          <p:stCondLst>
                                            <p:cond delay="0"/>
                                          </p:stCondLst>
                                        </p:cTn>
                                        <p:tgtEl>
                                          <p:spTgt spid="838686"/>
                                        </p:tgtEl>
                                        <p:attrNameLst>
                                          <p:attrName>style.visibility</p:attrName>
                                        </p:attrNameLst>
                                      </p:cBhvr>
                                      <p:to>
                                        <p:strVal val="visible"/>
                                      </p:to>
                                    </p:set>
                                    <p:animEffect transition="in" filter="fade">
                                      <p:cBhvr>
                                        <p:cTn id="67" dur="2000"/>
                                        <p:tgtEl>
                                          <p:spTgt spid="838686"/>
                                        </p:tgtEl>
                                      </p:cBhvr>
                                    </p:animEffect>
                                  </p:childTnLst>
                                </p:cTn>
                              </p:par>
                              <p:par>
                                <p:cTn id="68" presetID="10" presetClass="entr" presetSubtype="0" fill="hold" nodeType="withEffect">
                                  <p:stCondLst>
                                    <p:cond delay="0"/>
                                  </p:stCondLst>
                                  <p:childTnLst>
                                    <p:set>
                                      <p:cBhvr>
                                        <p:cTn id="69" dur="1" fill="hold">
                                          <p:stCondLst>
                                            <p:cond delay="0"/>
                                          </p:stCondLst>
                                        </p:cTn>
                                        <p:tgtEl>
                                          <p:spTgt spid="4"/>
                                        </p:tgtEl>
                                        <p:attrNameLst>
                                          <p:attrName>style.visibility</p:attrName>
                                        </p:attrNameLst>
                                      </p:cBhvr>
                                      <p:to>
                                        <p:strVal val="visible"/>
                                      </p:to>
                                    </p:set>
                                    <p:animEffect transition="in" filter="fade">
                                      <p:cBhvr>
                                        <p:cTn id="70"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8658" grpId="0"/>
      <p:bldP spid="838659" grpId="0"/>
      <p:bldP spid="838660" grpId="0"/>
      <p:bldP spid="838664" grpId="0" animBg="1"/>
      <p:bldP spid="838664" grpId="1" animBg="1"/>
      <p:bldP spid="838665" grpId="0" animBg="1"/>
      <p:bldP spid="838665" grpId="1" animBg="1"/>
      <p:bldP spid="838666" grpId="0" animBg="1"/>
      <p:bldP spid="838666" grpId="1" animBg="1"/>
      <p:bldP spid="838667" grpId="0"/>
      <p:bldP spid="838675" grpId="0"/>
      <p:bldP spid="838680" grpId="0" animBg="1"/>
      <p:bldP spid="838680" grpId="1" animBg="1"/>
      <p:bldP spid="838681" grpId="0" animBg="1"/>
      <p:bldP spid="838681" grpId="1" animBg="1"/>
      <p:bldP spid="838682" grpId="0"/>
      <p:bldP spid="838683" grpId="0" animBg="1"/>
      <p:bldP spid="838684" grpId="0" animBg="1"/>
      <p:bldP spid="838685" grpId="0" animBg="1"/>
      <p:bldP spid="838686" grpId="0" animBg="1"/>
    </p:bld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386" name="Rectangle 15"/>
          <p:cNvSpPr>
            <a:spLocks noGrp="1" noChangeArrowheads="1"/>
          </p:cNvSpPr>
          <p:nvPr>
            <p:ph type="title" idx="4294967295"/>
          </p:nvPr>
        </p:nvSpPr>
        <p:spPr/>
        <p:txBody>
          <a:bodyPr/>
          <a:lstStyle/>
          <a:p>
            <a:r>
              <a:rPr lang="en-US" altLang="ko-KR" smtClean="0"/>
              <a:t>Redesigned Workflow</a:t>
            </a:r>
          </a:p>
        </p:txBody>
      </p:sp>
      <p:pic>
        <p:nvPicPr>
          <p:cNvPr id="16387" name="Picture 11"/>
          <p:cNvPicPr>
            <a:picLocks noChangeAspect="1" noChangeArrowheads="1"/>
          </p:cNvPicPr>
          <p:nvPr/>
        </p:nvPicPr>
        <p:blipFill>
          <a:blip r:embed="rId3" cstate="print"/>
          <a:srcRect r="13142"/>
          <a:stretch>
            <a:fillRect/>
          </a:stretch>
        </p:blipFill>
        <p:spPr bwMode="auto">
          <a:xfrm>
            <a:off x="7162800" y="4495800"/>
            <a:ext cx="1524000" cy="1243013"/>
          </a:xfrm>
          <a:prstGeom prst="rect">
            <a:avLst/>
          </a:prstGeom>
          <a:noFill/>
          <a:ln w="9525" algn="ctr">
            <a:noFill/>
            <a:miter lim="800000"/>
            <a:headEnd/>
            <a:tailEnd/>
          </a:ln>
        </p:spPr>
      </p:pic>
      <p:sp>
        <p:nvSpPr>
          <p:cNvPr id="16388" name="AutoShape 30"/>
          <p:cNvSpPr>
            <a:spLocks noChangeArrowheads="1"/>
          </p:cNvSpPr>
          <p:nvPr/>
        </p:nvSpPr>
        <p:spPr bwMode="auto">
          <a:xfrm>
            <a:off x="6553200" y="4913313"/>
            <a:ext cx="533400" cy="390525"/>
          </a:xfrm>
          <a:prstGeom prst="leftRightArrow">
            <a:avLst>
              <a:gd name="adj1" fmla="val 64046"/>
              <a:gd name="adj2" fmla="val 40887"/>
            </a:avLst>
          </a:prstGeom>
          <a:solidFill>
            <a:srgbClr val="717E54"/>
          </a:solidFill>
          <a:ln w="9525" algn="ctr">
            <a:solidFill>
              <a:srgbClr val="ADB9A3"/>
            </a:solidFill>
            <a:miter lim="800000"/>
            <a:headEnd/>
            <a:tailEnd/>
          </a:ln>
        </p:spPr>
        <p:txBody>
          <a:bodyPr wrap="none" anchor="ctr"/>
          <a:lstStyle/>
          <a:p>
            <a:pPr algn="ctr" eaLnBrk="0" latinLnBrk="0" hangingPunct="0"/>
            <a:endParaRPr kumimoji="0" lang="ko-KR" altLang="en-US" sz="900">
              <a:latin typeface="Arial" pitchFamily="34" charset="0"/>
            </a:endParaRPr>
          </a:p>
        </p:txBody>
      </p:sp>
      <p:grpSp>
        <p:nvGrpSpPr>
          <p:cNvPr id="2" name="Group 31"/>
          <p:cNvGrpSpPr>
            <a:grpSpLocks/>
          </p:cNvGrpSpPr>
          <p:nvPr/>
        </p:nvGrpSpPr>
        <p:grpSpPr bwMode="auto">
          <a:xfrm>
            <a:off x="3957638" y="2038350"/>
            <a:ext cx="2514600" cy="4343400"/>
            <a:chOff x="5952" y="1344"/>
            <a:chExt cx="1584" cy="2736"/>
          </a:xfrm>
        </p:grpSpPr>
        <p:sp>
          <p:nvSpPr>
            <p:cNvPr id="16390" name="AutoShape 32"/>
            <p:cNvSpPr>
              <a:spLocks noChangeArrowheads="1"/>
            </p:cNvSpPr>
            <p:nvPr/>
          </p:nvSpPr>
          <p:spPr bwMode="auto">
            <a:xfrm>
              <a:off x="5952" y="2736"/>
              <a:ext cx="1584" cy="1344"/>
            </a:xfrm>
            <a:prstGeom prst="roundRect">
              <a:avLst>
                <a:gd name="adj" fmla="val 16667"/>
              </a:avLst>
            </a:prstGeom>
            <a:gradFill rotWithShape="1">
              <a:gsLst>
                <a:gs pos="0">
                  <a:schemeClr val="bg1"/>
                </a:gs>
                <a:gs pos="100000">
                  <a:srgbClr val="E8CDB6"/>
                </a:gs>
              </a:gsLst>
              <a:lin ang="2700000" scaled="1"/>
            </a:gradFill>
            <a:ln w="28575" algn="ctr">
              <a:solidFill>
                <a:srgbClr val="C48048"/>
              </a:solidFill>
              <a:round/>
              <a:headEnd/>
              <a:tailEnd/>
            </a:ln>
          </p:spPr>
          <p:txBody>
            <a:bodyPr wrap="none" tIns="0" anchor="ctr" anchorCtr="1"/>
            <a:lstStyle/>
            <a:p>
              <a:pPr algn="ctr" eaLnBrk="0" latinLnBrk="0" hangingPunct="0"/>
              <a:endParaRPr kumimoji="0" lang="ko-KR" altLang="en-US" sz="1100" b="1">
                <a:latin typeface="Arial" pitchFamily="34" charset="0"/>
              </a:endParaRPr>
            </a:p>
          </p:txBody>
        </p:sp>
        <p:sp>
          <p:nvSpPr>
            <p:cNvPr id="16391" name="Rectangle 33"/>
            <p:cNvSpPr>
              <a:spLocks noChangeArrowheads="1"/>
            </p:cNvSpPr>
            <p:nvPr/>
          </p:nvSpPr>
          <p:spPr bwMode="auto">
            <a:xfrm>
              <a:off x="6048" y="3418"/>
              <a:ext cx="323" cy="191"/>
            </a:xfrm>
            <a:prstGeom prst="rect">
              <a:avLst/>
            </a:prstGeom>
            <a:solidFill>
              <a:srgbClr val="C0C0C0"/>
            </a:solidFill>
            <a:ln w="12700" algn="ctr">
              <a:solidFill>
                <a:schemeClr val="bg2"/>
              </a:solidFill>
              <a:miter lim="800000"/>
              <a:headEnd/>
              <a:tailEnd/>
            </a:ln>
          </p:spPr>
          <p:txBody>
            <a:bodyPr wrap="none" anchor="ctr"/>
            <a:lstStyle/>
            <a:p>
              <a:pPr algn="ctr" eaLnBrk="0" latinLnBrk="0" hangingPunct="0"/>
              <a:r>
                <a:rPr kumimoji="0" lang="en-US" altLang="ko-KR" sz="1100" b="1">
                  <a:solidFill>
                    <a:srgbClr val="000000"/>
                  </a:solidFill>
                  <a:latin typeface="Arial" pitchFamily="34" charset="0"/>
                </a:rPr>
                <a:t>MCU</a:t>
              </a:r>
            </a:p>
          </p:txBody>
        </p:sp>
        <p:sp>
          <p:nvSpPr>
            <p:cNvPr id="16392" name="Rectangle 34"/>
            <p:cNvSpPr>
              <a:spLocks noChangeArrowheads="1"/>
            </p:cNvSpPr>
            <p:nvPr/>
          </p:nvSpPr>
          <p:spPr bwMode="auto">
            <a:xfrm>
              <a:off x="6396" y="3419"/>
              <a:ext cx="324" cy="191"/>
            </a:xfrm>
            <a:prstGeom prst="rect">
              <a:avLst/>
            </a:prstGeom>
            <a:solidFill>
              <a:srgbClr val="C0C0C0"/>
            </a:solidFill>
            <a:ln w="12700" algn="ctr">
              <a:solidFill>
                <a:schemeClr val="bg2"/>
              </a:solidFill>
              <a:miter lim="800000"/>
              <a:headEnd/>
              <a:tailEnd/>
            </a:ln>
          </p:spPr>
          <p:txBody>
            <a:bodyPr wrap="none" anchor="ctr"/>
            <a:lstStyle/>
            <a:p>
              <a:pPr algn="ctr" eaLnBrk="0" latinLnBrk="0" hangingPunct="0"/>
              <a:r>
                <a:rPr kumimoji="0" lang="en-US" altLang="ko-KR" sz="1100" b="1">
                  <a:solidFill>
                    <a:srgbClr val="000000"/>
                  </a:solidFill>
                  <a:latin typeface="Arial" pitchFamily="34" charset="0"/>
                </a:rPr>
                <a:t>DSP</a:t>
              </a:r>
            </a:p>
          </p:txBody>
        </p:sp>
        <p:sp>
          <p:nvSpPr>
            <p:cNvPr id="16393" name="Rectangle 35"/>
            <p:cNvSpPr>
              <a:spLocks noChangeArrowheads="1"/>
            </p:cNvSpPr>
            <p:nvPr/>
          </p:nvSpPr>
          <p:spPr bwMode="auto">
            <a:xfrm>
              <a:off x="6768" y="3419"/>
              <a:ext cx="323" cy="191"/>
            </a:xfrm>
            <a:prstGeom prst="rect">
              <a:avLst/>
            </a:prstGeom>
            <a:solidFill>
              <a:srgbClr val="C0C0C0"/>
            </a:solidFill>
            <a:ln w="12700" algn="ctr">
              <a:solidFill>
                <a:schemeClr val="bg2"/>
              </a:solidFill>
              <a:miter lim="800000"/>
              <a:headEnd/>
              <a:tailEnd/>
            </a:ln>
          </p:spPr>
          <p:txBody>
            <a:bodyPr wrap="none" anchor="ctr"/>
            <a:lstStyle/>
            <a:p>
              <a:pPr algn="ctr" eaLnBrk="0" latinLnBrk="0" hangingPunct="0"/>
              <a:r>
                <a:rPr kumimoji="0" lang="en-US" altLang="ko-KR" sz="1100" b="1">
                  <a:solidFill>
                    <a:srgbClr val="000000"/>
                  </a:solidFill>
                  <a:latin typeface="Arial" pitchFamily="34" charset="0"/>
                </a:rPr>
                <a:t>FPGA</a:t>
              </a:r>
            </a:p>
          </p:txBody>
        </p:sp>
        <p:sp>
          <p:nvSpPr>
            <p:cNvPr id="16394" name="Rectangle 36"/>
            <p:cNvSpPr>
              <a:spLocks noChangeArrowheads="1"/>
            </p:cNvSpPr>
            <p:nvPr/>
          </p:nvSpPr>
          <p:spPr bwMode="auto">
            <a:xfrm>
              <a:off x="7117" y="3419"/>
              <a:ext cx="323" cy="191"/>
            </a:xfrm>
            <a:prstGeom prst="rect">
              <a:avLst/>
            </a:prstGeom>
            <a:solidFill>
              <a:srgbClr val="C0C0C0"/>
            </a:solidFill>
            <a:ln w="12700" algn="ctr">
              <a:solidFill>
                <a:schemeClr val="bg2"/>
              </a:solidFill>
              <a:miter lim="800000"/>
              <a:headEnd/>
              <a:tailEnd/>
            </a:ln>
          </p:spPr>
          <p:txBody>
            <a:bodyPr wrap="none" anchor="ctr"/>
            <a:lstStyle/>
            <a:p>
              <a:pPr algn="ctr" eaLnBrk="0" latinLnBrk="0" hangingPunct="0"/>
              <a:r>
                <a:rPr kumimoji="0" lang="en-US" altLang="ko-KR" sz="1100" b="1">
                  <a:solidFill>
                    <a:srgbClr val="000000"/>
                  </a:solidFill>
                  <a:latin typeface="Arial" pitchFamily="34" charset="0"/>
                </a:rPr>
                <a:t>ASIC</a:t>
              </a:r>
            </a:p>
          </p:txBody>
        </p:sp>
        <p:sp>
          <p:nvSpPr>
            <p:cNvPr id="16395" name="Rectangle 37"/>
            <p:cNvSpPr>
              <a:spLocks noChangeArrowheads="1"/>
            </p:cNvSpPr>
            <p:nvPr/>
          </p:nvSpPr>
          <p:spPr bwMode="auto">
            <a:xfrm>
              <a:off x="6032" y="3034"/>
              <a:ext cx="702" cy="108"/>
            </a:xfrm>
            <a:prstGeom prst="rect">
              <a:avLst/>
            </a:prstGeom>
            <a:noFill/>
            <a:ln w="9525" algn="ctr">
              <a:noFill/>
              <a:miter lim="800000"/>
              <a:headEnd/>
              <a:tailEnd/>
            </a:ln>
          </p:spPr>
          <p:txBody>
            <a:bodyPr wrap="none" lIns="0" rIns="0" bIns="18288" anchor="b" anchorCtr="1"/>
            <a:lstStyle/>
            <a:p>
              <a:pPr algn="ctr" eaLnBrk="0" latinLnBrk="0" hangingPunct="0">
                <a:lnSpc>
                  <a:spcPct val="90000"/>
                </a:lnSpc>
              </a:pPr>
              <a:r>
                <a:rPr kumimoji="0" lang="en-US" altLang="ko-KR" sz="1100" b="1">
                  <a:solidFill>
                    <a:schemeClr val="tx2"/>
                  </a:solidFill>
                  <a:latin typeface="Arial" pitchFamily="34" charset="0"/>
                  <a:cs typeface="Tahoma" pitchFamily="34" charset="0"/>
                </a:rPr>
                <a:t>Embedded </a:t>
              </a:r>
              <a:br>
                <a:rPr kumimoji="0" lang="en-US" altLang="ko-KR" sz="1100" b="1">
                  <a:solidFill>
                    <a:schemeClr val="tx2"/>
                  </a:solidFill>
                  <a:latin typeface="Arial" pitchFamily="34" charset="0"/>
                  <a:cs typeface="Tahoma" pitchFamily="34" charset="0"/>
                </a:rPr>
              </a:br>
              <a:r>
                <a:rPr kumimoji="0" lang="en-US" altLang="ko-KR" sz="1100" b="1">
                  <a:solidFill>
                    <a:schemeClr val="tx2"/>
                  </a:solidFill>
                  <a:latin typeface="Arial" pitchFamily="34" charset="0"/>
                  <a:cs typeface="Tahoma" pitchFamily="34" charset="0"/>
                </a:rPr>
                <a:t>Software</a:t>
              </a:r>
            </a:p>
          </p:txBody>
        </p:sp>
        <p:sp>
          <p:nvSpPr>
            <p:cNvPr id="16396" name="Rectangle 38"/>
            <p:cNvSpPr>
              <a:spLocks noChangeArrowheads="1"/>
            </p:cNvSpPr>
            <p:nvPr/>
          </p:nvSpPr>
          <p:spPr bwMode="auto">
            <a:xfrm>
              <a:off x="6753" y="3034"/>
              <a:ext cx="702" cy="108"/>
            </a:xfrm>
            <a:prstGeom prst="rect">
              <a:avLst/>
            </a:prstGeom>
            <a:noFill/>
            <a:ln w="9525" algn="ctr">
              <a:noFill/>
              <a:miter lim="800000"/>
              <a:headEnd/>
              <a:tailEnd/>
            </a:ln>
          </p:spPr>
          <p:txBody>
            <a:bodyPr wrap="none" lIns="0" rIns="0" bIns="18288" anchor="b" anchorCtr="1"/>
            <a:lstStyle/>
            <a:p>
              <a:pPr algn="ctr" eaLnBrk="0" latinLnBrk="0" hangingPunct="0">
                <a:lnSpc>
                  <a:spcPct val="90000"/>
                </a:lnSpc>
              </a:pPr>
              <a:r>
                <a:rPr kumimoji="0" lang="en-US" altLang="ko-KR" sz="1100" b="1">
                  <a:solidFill>
                    <a:schemeClr val="tx2"/>
                  </a:solidFill>
                  <a:latin typeface="Arial" pitchFamily="34" charset="0"/>
                </a:rPr>
                <a:t>Digital </a:t>
              </a:r>
              <a:br>
                <a:rPr kumimoji="0" lang="en-US" altLang="ko-KR" sz="1100" b="1">
                  <a:solidFill>
                    <a:schemeClr val="tx2"/>
                  </a:solidFill>
                  <a:latin typeface="Arial" pitchFamily="34" charset="0"/>
                </a:rPr>
              </a:br>
              <a:r>
                <a:rPr kumimoji="0" lang="en-US" altLang="ko-KR" sz="1100" b="1">
                  <a:solidFill>
                    <a:schemeClr val="tx2"/>
                  </a:solidFill>
                  <a:latin typeface="Arial" pitchFamily="34" charset="0"/>
                </a:rPr>
                <a:t>Electronics</a:t>
              </a:r>
            </a:p>
          </p:txBody>
        </p:sp>
        <p:sp>
          <p:nvSpPr>
            <p:cNvPr id="16397" name="AutoShape 39"/>
            <p:cNvSpPr>
              <a:spLocks noChangeArrowheads="1"/>
            </p:cNvSpPr>
            <p:nvPr/>
          </p:nvSpPr>
          <p:spPr bwMode="auto">
            <a:xfrm>
              <a:off x="6048" y="3152"/>
              <a:ext cx="672" cy="218"/>
            </a:xfrm>
            <a:prstGeom prst="roundRect">
              <a:avLst>
                <a:gd name="adj" fmla="val 10162"/>
              </a:avLst>
            </a:prstGeom>
            <a:solidFill>
              <a:srgbClr val="FADCAA"/>
            </a:solidFill>
            <a:ln w="19050" algn="ctr">
              <a:solidFill>
                <a:schemeClr val="hlink"/>
              </a:solidFill>
              <a:round/>
              <a:headEnd/>
              <a:tailEnd/>
            </a:ln>
          </p:spPr>
          <p:txBody>
            <a:bodyPr lIns="9144" tIns="9144" rIns="9144" bIns="9144" anchor="ctr"/>
            <a:lstStyle/>
            <a:p>
              <a:pPr marL="60325" indent="-60325" algn="ctr" eaLnBrk="0" latinLnBrk="0" hangingPunct="0"/>
              <a:r>
                <a:rPr kumimoji="0" lang="en-US" altLang="ko-KR" sz="1100" b="1">
                  <a:latin typeface="Arial" pitchFamily="34" charset="0"/>
                </a:rPr>
                <a:t>C, C++</a:t>
              </a:r>
            </a:p>
          </p:txBody>
        </p:sp>
        <p:sp>
          <p:nvSpPr>
            <p:cNvPr id="16398" name="AutoShape 40"/>
            <p:cNvSpPr>
              <a:spLocks noChangeArrowheads="1"/>
            </p:cNvSpPr>
            <p:nvPr/>
          </p:nvSpPr>
          <p:spPr bwMode="auto">
            <a:xfrm>
              <a:off x="6766" y="3152"/>
              <a:ext cx="674" cy="218"/>
            </a:xfrm>
            <a:prstGeom prst="roundRect">
              <a:avLst>
                <a:gd name="adj" fmla="val 10162"/>
              </a:avLst>
            </a:prstGeom>
            <a:solidFill>
              <a:srgbClr val="FADCAA"/>
            </a:solidFill>
            <a:ln w="19050" algn="ctr">
              <a:solidFill>
                <a:schemeClr val="hlink"/>
              </a:solidFill>
              <a:round/>
              <a:headEnd/>
              <a:tailEnd/>
            </a:ln>
          </p:spPr>
          <p:txBody>
            <a:bodyPr lIns="9144" tIns="9144" rIns="9144" bIns="9144" anchor="ctr"/>
            <a:lstStyle/>
            <a:p>
              <a:pPr marL="60325" indent="-60325" algn="ctr" eaLnBrk="0" latinLnBrk="0" hangingPunct="0"/>
              <a:r>
                <a:rPr kumimoji="0" lang="en-US" altLang="ko-KR" sz="1100" b="1">
                  <a:latin typeface="Arial" pitchFamily="34" charset="0"/>
                </a:rPr>
                <a:t>VHDL, Verilog</a:t>
              </a:r>
            </a:p>
          </p:txBody>
        </p:sp>
        <p:sp>
          <p:nvSpPr>
            <p:cNvPr id="16399" name="AutoShape 41"/>
            <p:cNvSpPr>
              <a:spLocks/>
            </p:cNvSpPr>
            <p:nvPr/>
          </p:nvSpPr>
          <p:spPr bwMode="auto">
            <a:xfrm rot="5400000">
              <a:off x="6696" y="2962"/>
              <a:ext cx="96" cy="1392"/>
            </a:xfrm>
            <a:prstGeom prst="rightBrace">
              <a:avLst>
                <a:gd name="adj1" fmla="val 120833"/>
                <a:gd name="adj2" fmla="val 50000"/>
              </a:avLst>
            </a:prstGeom>
            <a:noFill/>
            <a:ln w="19050">
              <a:solidFill>
                <a:srgbClr val="808080"/>
              </a:solidFill>
              <a:round/>
              <a:headEnd/>
              <a:tailEnd/>
            </a:ln>
          </p:spPr>
          <p:txBody>
            <a:bodyPr wrap="none" anchor="ctr"/>
            <a:lstStyle/>
            <a:p>
              <a:pPr algn="ctr" eaLnBrk="0" latinLnBrk="0" hangingPunct="0"/>
              <a:endParaRPr kumimoji="0" lang="ko-KR" altLang="en-US" sz="900">
                <a:latin typeface="Arial" pitchFamily="34" charset="0"/>
              </a:endParaRPr>
            </a:p>
          </p:txBody>
        </p:sp>
        <p:sp>
          <p:nvSpPr>
            <p:cNvPr id="16400" name="Rectangle 42"/>
            <p:cNvSpPr>
              <a:spLocks noChangeArrowheads="1"/>
            </p:cNvSpPr>
            <p:nvPr/>
          </p:nvSpPr>
          <p:spPr bwMode="auto">
            <a:xfrm>
              <a:off x="5952" y="3888"/>
              <a:ext cx="1584" cy="144"/>
            </a:xfrm>
            <a:prstGeom prst="rect">
              <a:avLst/>
            </a:prstGeom>
            <a:noFill/>
            <a:ln w="9525" algn="ctr">
              <a:noFill/>
              <a:miter lim="800000"/>
              <a:headEnd/>
              <a:tailEnd/>
            </a:ln>
          </p:spPr>
          <p:txBody>
            <a:bodyPr wrap="none" tIns="0" anchorCtr="1"/>
            <a:lstStyle/>
            <a:p>
              <a:pPr algn="ctr" eaLnBrk="0" latinLnBrk="0" hangingPunct="0"/>
              <a:r>
                <a:rPr kumimoji="0" lang="en-US" altLang="ko-KR" sz="1600" b="1">
                  <a:solidFill>
                    <a:srgbClr val="C48048"/>
                  </a:solidFill>
                  <a:latin typeface="Arial" pitchFamily="34" charset="0"/>
                </a:rPr>
                <a:t>Implement</a:t>
              </a:r>
            </a:p>
          </p:txBody>
        </p:sp>
        <p:sp>
          <p:nvSpPr>
            <p:cNvPr id="16401" name="Rectangle 43"/>
            <p:cNvSpPr>
              <a:spLocks noChangeArrowheads="1"/>
            </p:cNvSpPr>
            <p:nvPr/>
          </p:nvSpPr>
          <p:spPr bwMode="auto">
            <a:xfrm flipV="1">
              <a:off x="6521" y="3729"/>
              <a:ext cx="446" cy="93"/>
            </a:xfrm>
            <a:prstGeom prst="rect">
              <a:avLst/>
            </a:prstGeom>
            <a:noFill/>
            <a:ln w="12700" algn="ctr">
              <a:noFill/>
              <a:miter lim="800000"/>
              <a:headEnd/>
              <a:tailEnd/>
            </a:ln>
          </p:spPr>
          <p:txBody>
            <a:bodyPr rot="10800000" lIns="9144" tIns="9144" rIns="9144" bIns="9144" anchor="b" anchorCtr="1"/>
            <a:lstStyle/>
            <a:p>
              <a:pPr marL="60325" indent="-60325" algn="ctr" latinLnBrk="0"/>
              <a:endParaRPr kumimoji="0" lang="ko-KR" altLang="en-US" sz="1000" b="1" dirty="0">
                <a:latin typeface="Arial" pitchFamily="34" charset="0"/>
              </a:endParaRPr>
            </a:p>
            <a:p>
              <a:pPr marL="60325" indent="-60325" algn="ctr" latinLnBrk="0"/>
              <a:r>
                <a:rPr kumimoji="0" lang="en-US" altLang="ko-KR" sz="1000" b="1" dirty="0">
                  <a:latin typeface="Arial" pitchFamily="34" charset="0"/>
                </a:rPr>
                <a:t>Integration</a:t>
              </a:r>
            </a:p>
          </p:txBody>
        </p:sp>
        <p:sp>
          <p:nvSpPr>
            <p:cNvPr id="16402" name="AutoShape 44"/>
            <p:cNvSpPr>
              <a:spLocks noChangeArrowheads="1"/>
            </p:cNvSpPr>
            <p:nvPr/>
          </p:nvSpPr>
          <p:spPr bwMode="auto">
            <a:xfrm>
              <a:off x="5952" y="1344"/>
              <a:ext cx="1584" cy="1296"/>
            </a:xfrm>
            <a:prstGeom prst="roundRect">
              <a:avLst>
                <a:gd name="adj" fmla="val 16667"/>
              </a:avLst>
            </a:prstGeom>
            <a:gradFill rotWithShape="1">
              <a:gsLst>
                <a:gs pos="0">
                  <a:schemeClr val="bg1"/>
                </a:gs>
                <a:gs pos="100000">
                  <a:srgbClr val="E8CDB6"/>
                </a:gs>
              </a:gsLst>
              <a:lin ang="2700000" scaled="1"/>
            </a:gradFill>
            <a:ln w="28575" algn="ctr">
              <a:solidFill>
                <a:srgbClr val="C48048"/>
              </a:solidFill>
              <a:round/>
              <a:headEnd/>
              <a:tailEnd/>
            </a:ln>
          </p:spPr>
          <p:txBody>
            <a:bodyPr wrap="none" tIns="0" anchor="ctr" anchorCtr="1"/>
            <a:lstStyle/>
            <a:p>
              <a:pPr algn="ctr" eaLnBrk="0" latinLnBrk="0" hangingPunct="0"/>
              <a:endParaRPr kumimoji="0" lang="ko-KR" altLang="en-US" sz="1100" b="1">
                <a:latin typeface="Arial" pitchFamily="34" charset="0"/>
              </a:endParaRPr>
            </a:p>
          </p:txBody>
        </p:sp>
        <p:sp>
          <p:nvSpPr>
            <p:cNvPr id="16403" name="Rectangle 45"/>
            <p:cNvSpPr>
              <a:spLocks noChangeArrowheads="1"/>
            </p:cNvSpPr>
            <p:nvPr/>
          </p:nvSpPr>
          <p:spPr bwMode="auto">
            <a:xfrm>
              <a:off x="5952" y="1392"/>
              <a:ext cx="1584" cy="144"/>
            </a:xfrm>
            <a:prstGeom prst="rect">
              <a:avLst/>
            </a:prstGeom>
            <a:noFill/>
            <a:ln w="9525" algn="ctr">
              <a:noFill/>
              <a:miter lim="800000"/>
              <a:headEnd/>
              <a:tailEnd/>
            </a:ln>
          </p:spPr>
          <p:txBody>
            <a:bodyPr wrap="none" tIns="0" anchorCtr="1"/>
            <a:lstStyle/>
            <a:p>
              <a:pPr algn="ctr" eaLnBrk="0" latinLnBrk="0" hangingPunct="0"/>
              <a:r>
                <a:rPr kumimoji="0" lang="en-US" altLang="ko-KR" sz="1600" b="1">
                  <a:solidFill>
                    <a:srgbClr val="C48048"/>
                  </a:solidFill>
                  <a:latin typeface="Arial" pitchFamily="34" charset="0"/>
                </a:rPr>
                <a:t>Design</a:t>
              </a:r>
            </a:p>
          </p:txBody>
        </p:sp>
        <p:pic>
          <p:nvPicPr>
            <p:cNvPr id="16404" name="Picture 46" descr="sf_car2"/>
            <p:cNvPicPr>
              <a:picLocks noChangeAspect="1" noChangeArrowheads="1"/>
            </p:cNvPicPr>
            <p:nvPr/>
          </p:nvPicPr>
          <p:blipFill>
            <a:blip r:embed="rId4" cstate="print">
              <a:lum bright="16000" contrast="2000"/>
            </a:blip>
            <a:srcRect/>
            <a:stretch>
              <a:fillRect/>
            </a:stretch>
          </p:blipFill>
          <p:spPr bwMode="auto">
            <a:xfrm>
              <a:off x="6033" y="1577"/>
              <a:ext cx="1414" cy="967"/>
            </a:xfrm>
            <a:prstGeom prst="rect">
              <a:avLst/>
            </a:prstGeom>
            <a:noFill/>
            <a:ln w="9525">
              <a:noFill/>
              <a:miter lim="800000"/>
              <a:headEnd/>
              <a:tailEnd/>
            </a:ln>
          </p:spPr>
        </p:pic>
        <p:sp>
          <p:nvSpPr>
            <p:cNvPr id="16405" name="Rectangle 47"/>
            <p:cNvSpPr>
              <a:spLocks noChangeArrowheads="1"/>
            </p:cNvSpPr>
            <p:nvPr/>
          </p:nvSpPr>
          <p:spPr bwMode="auto">
            <a:xfrm>
              <a:off x="6038" y="1913"/>
              <a:ext cx="1402" cy="296"/>
            </a:xfrm>
            <a:prstGeom prst="rect">
              <a:avLst/>
            </a:prstGeom>
            <a:solidFill>
              <a:srgbClr val="ECF0F4">
                <a:alpha val="65097"/>
              </a:srgbClr>
            </a:solidFill>
            <a:ln w="19050" algn="ctr">
              <a:solidFill>
                <a:srgbClr val="717E54"/>
              </a:solidFill>
              <a:miter lim="800000"/>
              <a:headEnd/>
              <a:tailEnd/>
            </a:ln>
          </p:spPr>
          <p:txBody>
            <a:bodyPr lIns="9144" tIns="9144" rIns="9144" bIns="9144" anchor="ctr"/>
            <a:lstStyle/>
            <a:p>
              <a:pPr algn="ctr" eaLnBrk="0" latinLnBrk="0" hangingPunct="0"/>
              <a:r>
                <a:rPr kumimoji="0" lang="en-US" altLang="ko-KR" sz="1100" b="1">
                  <a:solidFill>
                    <a:srgbClr val="000000"/>
                  </a:solidFill>
                  <a:latin typeface="Arial" pitchFamily="34" charset="0"/>
                </a:rPr>
                <a:t>Physical Components </a:t>
              </a:r>
            </a:p>
          </p:txBody>
        </p:sp>
        <p:sp>
          <p:nvSpPr>
            <p:cNvPr id="16406" name="Rectangle 48"/>
            <p:cNvSpPr>
              <a:spLocks noChangeArrowheads="1"/>
            </p:cNvSpPr>
            <p:nvPr/>
          </p:nvSpPr>
          <p:spPr bwMode="auto">
            <a:xfrm>
              <a:off x="6038" y="1584"/>
              <a:ext cx="1402" cy="296"/>
            </a:xfrm>
            <a:prstGeom prst="rect">
              <a:avLst/>
            </a:prstGeom>
            <a:solidFill>
              <a:srgbClr val="ECF0F4">
                <a:alpha val="65097"/>
              </a:srgbClr>
            </a:solidFill>
            <a:ln w="19050" algn="ctr">
              <a:solidFill>
                <a:srgbClr val="717E54"/>
              </a:solidFill>
              <a:miter lim="800000"/>
              <a:headEnd/>
              <a:tailEnd/>
            </a:ln>
          </p:spPr>
          <p:txBody>
            <a:bodyPr lIns="9144" tIns="9144" rIns="9144" bIns="9144" anchor="ctr"/>
            <a:lstStyle/>
            <a:p>
              <a:pPr algn="ctr" eaLnBrk="0" latinLnBrk="0" hangingPunct="0"/>
              <a:r>
                <a:rPr kumimoji="0" lang="en-US" altLang="ko-KR" sz="1100" b="1">
                  <a:solidFill>
                    <a:srgbClr val="000000"/>
                  </a:solidFill>
                  <a:latin typeface="Arial" pitchFamily="34" charset="0"/>
                </a:rPr>
                <a:t>Environment</a:t>
              </a:r>
            </a:p>
          </p:txBody>
        </p:sp>
        <p:sp>
          <p:nvSpPr>
            <p:cNvPr id="16407" name="Rectangle 49"/>
            <p:cNvSpPr>
              <a:spLocks noChangeArrowheads="1"/>
            </p:cNvSpPr>
            <p:nvPr/>
          </p:nvSpPr>
          <p:spPr bwMode="auto">
            <a:xfrm>
              <a:off x="6038" y="2242"/>
              <a:ext cx="1402" cy="296"/>
            </a:xfrm>
            <a:prstGeom prst="rect">
              <a:avLst/>
            </a:prstGeom>
            <a:solidFill>
              <a:srgbClr val="ECF0F4">
                <a:alpha val="65097"/>
              </a:srgbClr>
            </a:solidFill>
            <a:ln w="19050" algn="ctr">
              <a:solidFill>
                <a:srgbClr val="717E54"/>
              </a:solidFill>
              <a:miter lim="800000"/>
              <a:headEnd/>
              <a:tailEnd/>
            </a:ln>
          </p:spPr>
          <p:txBody>
            <a:bodyPr lIns="9144" tIns="9144" rIns="9144" bIns="9144" anchor="ctr"/>
            <a:lstStyle/>
            <a:p>
              <a:pPr algn="ctr" eaLnBrk="0" latinLnBrk="0" hangingPunct="0"/>
              <a:r>
                <a:rPr kumimoji="0" lang="en-US" altLang="ko-KR" sz="1100" b="1">
                  <a:solidFill>
                    <a:srgbClr val="000000"/>
                  </a:solidFill>
                  <a:latin typeface="Arial" pitchFamily="34" charset="0"/>
                </a:rPr>
                <a:t>Algorithms</a:t>
              </a:r>
            </a:p>
          </p:txBody>
        </p:sp>
        <p:grpSp>
          <p:nvGrpSpPr>
            <p:cNvPr id="3" name="Group 50"/>
            <p:cNvGrpSpPr>
              <a:grpSpLocks/>
            </p:cNvGrpSpPr>
            <p:nvPr/>
          </p:nvGrpSpPr>
          <p:grpSpPr bwMode="auto">
            <a:xfrm>
              <a:off x="6384" y="2418"/>
              <a:ext cx="288" cy="522"/>
              <a:chOff x="2646" y="2167"/>
              <a:chExt cx="288" cy="522"/>
            </a:xfrm>
          </p:grpSpPr>
          <p:sp>
            <p:nvSpPr>
              <p:cNvPr id="16412" name="Freeform 51"/>
              <p:cNvSpPr>
                <a:spLocks/>
              </p:cNvSpPr>
              <p:nvPr/>
            </p:nvSpPr>
            <p:spPr bwMode="auto">
              <a:xfrm rot="7200000" flipH="1">
                <a:off x="2566" y="2322"/>
                <a:ext cx="447" cy="288"/>
              </a:xfrm>
              <a:custGeom>
                <a:avLst/>
                <a:gdLst>
                  <a:gd name="T0" fmla="*/ 2147483647 w 275"/>
                  <a:gd name="T1" fmla="*/ 48 h 288"/>
                  <a:gd name="T2" fmla="*/ 2147483647 w 275"/>
                  <a:gd name="T3" fmla="*/ 48 h 288"/>
                  <a:gd name="T4" fmla="*/ 2147483647 w 275"/>
                  <a:gd name="T5" fmla="*/ 0 h 288"/>
                  <a:gd name="T6" fmla="*/ 0 w 275"/>
                  <a:gd name="T7" fmla="*/ 144 h 288"/>
                  <a:gd name="T8" fmla="*/ 2147483647 w 275"/>
                  <a:gd name="T9" fmla="*/ 288 h 288"/>
                  <a:gd name="T10" fmla="*/ 2147483647 w 275"/>
                  <a:gd name="T11" fmla="*/ 240 h 288"/>
                  <a:gd name="T12" fmla="*/ 2147483647 w 275"/>
                  <a:gd name="T13" fmla="*/ 240 h 288"/>
                  <a:gd name="T14" fmla="*/ 0 60000 65536"/>
                  <a:gd name="T15" fmla="*/ 0 60000 65536"/>
                  <a:gd name="T16" fmla="*/ 0 60000 65536"/>
                  <a:gd name="T17" fmla="*/ 0 60000 65536"/>
                  <a:gd name="T18" fmla="*/ 0 60000 65536"/>
                  <a:gd name="T19" fmla="*/ 0 60000 65536"/>
                  <a:gd name="T20" fmla="*/ 0 60000 65536"/>
                  <a:gd name="T21" fmla="*/ 0 w 275"/>
                  <a:gd name="T22" fmla="*/ 0 h 288"/>
                  <a:gd name="T23" fmla="*/ 275 w 275"/>
                  <a:gd name="T24" fmla="*/ 288 h 2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75" h="288">
                    <a:moveTo>
                      <a:pt x="275" y="48"/>
                    </a:moveTo>
                    <a:lnTo>
                      <a:pt x="83" y="48"/>
                    </a:lnTo>
                    <a:lnTo>
                      <a:pt x="83" y="0"/>
                    </a:lnTo>
                    <a:lnTo>
                      <a:pt x="0" y="144"/>
                    </a:lnTo>
                    <a:lnTo>
                      <a:pt x="83" y="288"/>
                    </a:lnTo>
                    <a:lnTo>
                      <a:pt x="83" y="240"/>
                    </a:lnTo>
                    <a:lnTo>
                      <a:pt x="275" y="240"/>
                    </a:lnTo>
                  </a:path>
                </a:pathLst>
              </a:custGeom>
              <a:solidFill>
                <a:srgbClr val="717E54"/>
              </a:solidFill>
              <a:ln w="9525">
                <a:solidFill>
                  <a:srgbClr val="ADB9A3"/>
                </a:solidFill>
                <a:round/>
                <a:headEnd/>
                <a:tailEnd/>
              </a:ln>
            </p:spPr>
            <p:txBody>
              <a:bodyPr wrap="none" anchor="ctr"/>
              <a:lstStyle/>
              <a:p>
                <a:pPr algn="ctr" eaLnBrk="0" latinLnBrk="0" hangingPunct="0"/>
                <a:endParaRPr kumimoji="0" lang="ko-KR" altLang="en-US" sz="900">
                  <a:latin typeface="Arial" pitchFamily="34" charset="0"/>
                </a:endParaRPr>
              </a:p>
            </p:txBody>
          </p:sp>
          <p:sp>
            <p:nvSpPr>
              <p:cNvPr id="16413" name="Rectangle 52"/>
              <p:cNvSpPr>
                <a:spLocks noChangeArrowheads="1"/>
              </p:cNvSpPr>
              <p:nvPr/>
            </p:nvSpPr>
            <p:spPr bwMode="auto">
              <a:xfrm rot="-3600000">
                <a:off x="2552" y="2326"/>
                <a:ext cx="510" cy="192"/>
              </a:xfrm>
              <a:prstGeom prst="rect">
                <a:avLst/>
              </a:prstGeom>
              <a:noFill/>
              <a:ln w="9525" algn="ctr">
                <a:noFill/>
                <a:miter lim="800000"/>
                <a:headEnd/>
                <a:tailEnd/>
              </a:ln>
            </p:spPr>
            <p:txBody>
              <a:bodyPr wrap="none" anchor="ctr"/>
              <a:lstStyle/>
              <a:p>
                <a:pPr eaLnBrk="0" latinLnBrk="0" hangingPunct="0"/>
                <a:r>
                  <a:rPr kumimoji="0" lang="en-US" altLang="ko-KR" sz="900" b="1">
                    <a:solidFill>
                      <a:schemeClr val="bg1"/>
                    </a:solidFill>
                    <a:latin typeface="Arial" pitchFamily="34" charset="0"/>
                  </a:rPr>
                  <a:t>Generate</a:t>
                </a:r>
              </a:p>
            </p:txBody>
          </p:sp>
        </p:grpSp>
        <p:grpSp>
          <p:nvGrpSpPr>
            <p:cNvPr id="4" name="Group 53"/>
            <p:cNvGrpSpPr>
              <a:grpSpLocks/>
            </p:cNvGrpSpPr>
            <p:nvPr/>
          </p:nvGrpSpPr>
          <p:grpSpPr bwMode="auto">
            <a:xfrm flipH="1">
              <a:off x="6816" y="2418"/>
              <a:ext cx="288" cy="522"/>
              <a:chOff x="2646" y="2167"/>
              <a:chExt cx="288" cy="522"/>
            </a:xfrm>
          </p:grpSpPr>
          <p:sp>
            <p:nvSpPr>
              <p:cNvPr id="16410" name="Freeform 54"/>
              <p:cNvSpPr>
                <a:spLocks/>
              </p:cNvSpPr>
              <p:nvPr/>
            </p:nvSpPr>
            <p:spPr bwMode="auto">
              <a:xfrm rot="7200000" flipH="1">
                <a:off x="2566" y="2322"/>
                <a:ext cx="447" cy="288"/>
              </a:xfrm>
              <a:custGeom>
                <a:avLst/>
                <a:gdLst>
                  <a:gd name="T0" fmla="*/ 2147483647 w 275"/>
                  <a:gd name="T1" fmla="*/ 48 h 288"/>
                  <a:gd name="T2" fmla="*/ 2147483647 w 275"/>
                  <a:gd name="T3" fmla="*/ 48 h 288"/>
                  <a:gd name="T4" fmla="*/ 2147483647 w 275"/>
                  <a:gd name="T5" fmla="*/ 0 h 288"/>
                  <a:gd name="T6" fmla="*/ 0 w 275"/>
                  <a:gd name="T7" fmla="*/ 144 h 288"/>
                  <a:gd name="T8" fmla="*/ 2147483647 w 275"/>
                  <a:gd name="T9" fmla="*/ 288 h 288"/>
                  <a:gd name="T10" fmla="*/ 2147483647 w 275"/>
                  <a:gd name="T11" fmla="*/ 240 h 288"/>
                  <a:gd name="T12" fmla="*/ 2147483647 w 275"/>
                  <a:gd name="T13" fmla="*/ 240 h 288"/>
                  <a:gd name="T14" fmla="*/ 0 60000 65536"/>
                  <a:gd name="T15" fmla="*/ 0 60000 65536"/>
                  <a:gd name="T16" fmla="*/ 0 60000 65536"/>
                  <a:gd name="T17" fmla="*/ 0 60000 65536"/>
                  <a:gd name="T18" fmla="*/ 0 60000 65536"/>
                  <a:gd name="T19" fmla="*/ 0 60000 65536"/>
                  <a:gd name="T20" fmla="*/ 0 60000 65536"/>
                  <a:gd name="T21" fmla="*/ 0 w 275"/>
                  <a:gd name="T22" fmla="*/ 0 h 288"/>
                  <a:gd name="T23" fmla="*/ 275 w 275"/>
                  <a:gd name="T24" fmla="*/ 288 h 2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75" h="288">
                    <a:moveTo>
                      <a:pt x="275" y="48"/>
                    </a:moveTo>
                    <a:lnTo>
                      <a:pt x="83" y="48"/>
                    </a:lnTo>
                    <a:lnTo>
                      <a:pt x="83" y="0"/>
                    </a:lnTo>
                    <a:lnTo>
                      <a:pt x="0" y="144"/>
                    </a:lnTo>
                    <a:lnTo>
                      <a:pt x="83" y="288"/>
                    </a:lnTo>
                    <a:lnTo>
                      <a:pt x="83" y="240"/>
                    </a:lnTo>
                    <a:lnTo>
                      <a:pt x="275" y="240"/>
                    </a:lnTo>
                  </a:path>
                </a:pathLst>
              </a:custGeom>
              <a:solidFill>
                <a:srgbClr val="717E54"/>
              </a:solidFill>
              <a:ln w="9525">
                <a:solidFill>
                  <a:srgbClr val="ADB9A3"/>
                </a:solidFill>
                <a:round/>
                <a:headEnd/>
                <a:tailEnd/>
              </a:ln>
            </p:spPr>
            <p:txBody>
              <a:bodyPr wrap="none" anchor="ctr"/>
              <a:lstStyle/>
              <a:p>
                <a:pPr algn="ctr" eaLnBrk="0" latinLnBrk="0" hangingPunct="0"/>
                <a:endParaRPr kumimoji="0" lang="ko-KR" altLang="en-US" sz="900">
                  <a:latin typeface="Arial" pitchFamily="34" charset="0"/>
                </a:endParaRPr>
              </a:p>
            </p:txBody>
          </p:sp>
          <p:sp>
            <p:nvSpPr>
              <p:cNvPr id="16411" name="Rectangle 55"/>
              <p:cNvSpPr>
                <a:spLocks noChangeArrowheads="1"/>
              </p:cNvSpPr>
              <p:nvPr/>
            </p:nvSpPr>
            <p:spPr bwMode="auto">
              <a:xfrm rot="-3600000">
                <a:off x="2552" y="2326"/>
                <a:ext cx="510" cy="192"/>
              </a:xfrm>
              <a:prstGeom prst="rect">
                <a:avLst/>
              </a:prstGeom>
              <a:noFill/>
              <a:ln w="9525" algn="ctr">
                <a:noFill/>
                <a:miter lim="800000"/>
                <a:headEnd/>
                <a:tailEnd/>
              </a:ln>
            </p:spPr>
            <p:txBody>
              <a:bodyPr wrap="none" anchor="ctr"/>
              <a:lstStyle/>
              <a:p>
                <a:pPr algn="r" eaLnBrk="0" latinLnBrk="0" hangingPunct="0"/>
                <a:r>
                  <a:rPr kumimoji="0" lang="en-US" altLang="ko-KR" sz="900" b="1">
                    <a:solidFill>
                      <a:schemeClr val="bg1"/>
                    </a:solidFill>
                    <a:latin typeface="Arial" pitchFamily="34" charset="0"/>
                  </a:rPr>
                  <a:t>Generate</a:t>
                </a:r>
              </a:p>
            </p:txBody>
          </p:sp>
        </p:grpSp>
      </p:grpSp>
    </p:spTree>
    <p:extLst>
      <p:ext uri="{BB962C8B-B14F-4D97-AF65-F5344CB8AC3E}">
        <p14:creationId xmlns:p14="http://schemas.microsoft.com/office/powerpoint/2010/main" val="2073953307"/>
      </p:ext>
    </p:extLst>
  </p:cSld>
  <p:clrMapOvr>
    <a:masterClrMapping/>
  </p:clrMapOvr>
  <p:transition advClick="0" advTm="0"/>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8" name="AutoShape 2"/>
          <p:cNvSpPr>
            <a:spLocks noChangeArrowheads="1"/>
          </p:cNvSpPr>
          <p:nvPr/>
        </p:nvSpPr>
        <p:spPr bwMode="auto">
          <a:xfrm>
            <a:off x="6753225" y="2027238"/>
            <a:ext cx="1060450" cy="4343400"/>
          </a:xfrm>
          <a:prstGeom prst="roundRect">
            <a:avLst>
              <a:gd name="adj" fmla="val 16667"/>
            </a:avLst>
          </a:prstGeom>
          <a:gradFill rotWithShape="1">
            <a:gsLst>
              <a:gs pos="0">
                <a:schemeClr val="bg1"/>
              </a:gs>
              <a:gs pos="100000">
                <a:srgbClr val="E8CDB6"/>
              </a:gs>
            </a:gsLst>
            <a:lin ang="2700000" scaled="1"/>
          </a:gradFill>
          <a:ln w="28575" algn="ctr">
            <a:solidFill>
              <a:srgbClr val="C48048"/>
            </a:solidFill>
            <a:round/>
            <a:headEnd/>
            <a:tailEnd/>
          </a:ln>
        </p:spPr>
        <p:txBody>
          <a:bodyPr wrap="none" tIns="0" anchor="ctr" anchorCtr="1"/>
          <a:lstStyle/>
          <a:p>
            <a:pPr algn="ctr" eaLnBrk="0" latinLnBrk="0" hangingPunct="0"/>
            <a:endParaRPr kumimoji="0" lang="ko-KR" altLang="en-US" sz="1100" b="1">
              <a:latin typeface="Arial" pitchFamily="34" charset="0"/>
            </a:endParaRPr>
          </a:p>
        </p:txBody>
      </p:sp>
      <p:sp>
        <p:nvSpPr>
          <p:cNvPr id="99" name="Rectangle 12"/>
          <p:cNvSpPr>
            <a:spLocks noChangeArrowheads="1"/>
          </p:cNvSpPr>
          <p:nvPr/>
        </p:nvSpPr>
        <p:spPr bwMode="auto">
          <a:xfrm>
            <a:off x="6819900" y="5395913"/>
            <a:ext cx="914400" cy="509587"/>
          </a:xfrm>
          <a:prstGeom prst="rect">
            <a:avLst/>
          </a:prstGeom>
          <a:solidFill>
            <a:srgbClr val="FADCAA"/>
          </a:solidFill>
          <a:ln w="19050" algn="ctr">
            <a:solidFill>
              <a:schemeClr val="hlink"/>
            </a:solidFill>
            <a:miter lim="800000"/>
            <a:headEnd/>
            <a:tailEnd/>
          </a:ln>
        </p:spPr>
        <p:txBody>
          <a:bodyPr wrap="none" lIns="0" tIns="9144" rIns="0" bIns="9144" anchor="ctr"/>
          <a:lstStyle/>
          <a:p>
            <a:pPr marL="60325" indent="-60325" algn="ctr" eaLnBrk="0" latinLnBrk="0" hangingPunct="0"/>
            <a:r>
              <a:rPr kumimoji="0" lang="en-US" altLang="ko-KR" sz="1000" b="1" dirty="0">
                <a:latin typeface="Arial" pitchFamily="34" charset="0"/>
              </a:rPr>
              <a:t>Test </a:t>
            </a:r>
          </a:p>
          <a:p>
            <a:pPr marL="60325" indent="-60325" algn="ctr" eaLnBrk="0" latinLnBrk="0" hangingPunct="0"/>
            <a:r>
              <a:rPr kumimoji="0" lang="en-US" altLang="ko-KR" sz="1000" b="1" dirty="0">
                <a:latin typeface="Arial" pitchFamily="34" charset="0"/>
              </a:rPr>
              <a:t>Environments</a:t>
            </a:r>
          </a:p>
        </p:txBody>
      </p:sp>
      <p:sp>
        <p:nvSpPr>
          <p:cNvPr id="100" name="Rectangle 30"/>
          <p:cNvSpPr>
            <a:spLocks noChangeArrowheads="1"/>
          </p:cNvSpPr>
          <p:nvPr/>
        </p:nvSpPr>
        <p:spPr bwMode="auto">
          <a:xfrm>
            <a:off x="6753225" y="5989638"/>
            <a:ext cx="1060450" cy="228600"/>
          </a:xfrm>
          <a:prstGeom prst="rect">
            <a:avLst/>
          </a:prstGeom>
          <a:noFill/>
          <a:ln w="9525" algn="ctr">
            <a:noFill/>
            <a:miter lim="800000"/>
            <a:headEnd/>
            <a:tailEnd/>
          </a:ln>
        </p:spPr>
        <p:txBody>
          <a:bodyPr lIns="0" tIns="0" rIns="0" anchorCtr="1"/>
          <a:lstStyle/>
          <a:p>
            <a:pPr algn="ctr" eaLnBrk="0" latinLnBrk="0" hangingPunct="0">
              <a:lnSpc>
                <a:spcPct val="85000"/>
              </a:lnSpc>
            </a:pPr>
            <a:r>
              <a:rPr kumimoji="0" lang="en-US" altLang="ko-KR" sz="1400" b="1">
                <a:solidFill>
                  <a:srgbClr val="C48048"/>
                </a:solidFill>
                <a:latin typeface="Arial" pitchFamily="34" charset="0"/>
              </a:rPr>
              <a:t>Continuous V&amp;V</a:t>
            </a:r>
          </a:p>
        </p:txBody>
      </p:sp>
      <p:sp>
        <p:nvSpPr>
          <p:cNvPr id="17413" name="Rectangle 42"/>
          <p:cNvSpPr>
            <a:spLocks noChangeArrowheads="1"/>
          </p:cNvSpPr>
          <p:nvPr/>
        </p:nvSpPr>
        <p:spPr bwMode="auto">
          <a:xfrm>
            <a:off x="6753225" y="1646238"/>
            <a:ext cx="1060450" cy="304800"/>
          </a:xfrm>
          <a:prstGeom prst="rect">
            <a:avLst/>
          </a:prstGeom>
          <a:gradFill rotWithShape="1">
            <a:gsLst>
              <a:gs pos="0">
                <a:schemeClr val="bg1"/>
              </a:gs>
              <a:gs pos="100000">
                <a:srgbClr val="E8CDB6"/>
              </a:gs>
            </a:gsLst>
            <a:lin ang="2700000" scaled="1"/>
          </a:gradFill>
          <a:ln w="28575" algn="ctr">
            <a:solidFill>
              <a:srgbClr val="C48048"/>
            </a:solidFill>
            <a:miter lim="800000"/>
            <a:headEnd/>
            <a:tailEnd/>
          </a:ln>
        </p:spPr>
        <p:txBody>
          <a:bodyPr wrap="none" tIns="0" bIns="0" anchor="ctr" anchorCtr="1"/>
          <a:lstStyle/>
          <a:p>
            <a:pPr algn="ctr" eaLnBrk="0" latinLnBrk="0" hangingPunct="0"/>
            <a:r>
              <a:rPr kumimoji="0" lang="en-US" altLang="ko-KR" sz="1000" b="1" dirty="0">
                <a:latin typeface="Arial" pitchFamily="34" charset="0"/>
              </a:rPr>
              <a:t>Requirements</a:t>
            </a:r>
          </a:p>
        </p:txBody>
      </p:sp>
      <p:sp>
        <p:nvSpPr>
          <p:cNvPr id="17414" name="Rectangle 14"/>
          <p:cNvSpPr>
            <a:spLocks noGrp="1" noChangeArrowheads="1"/>
          </p:cNvSpPr>
          <p:nvPr>
            <p:ph type="title" idx="4294967295"/>
          </p:nvPr>
        </p:nvSpPr>
        <p:spPr/>
        <p:txBody>
          <a:bodyPr/>
          <a:lstStyle/>
          <a:p>
            <a:r>
              <a:rPr lang="en-US" altLang="ko-KR" dirty="0" smtClean="0"/>
              <a:t>Redesigned Workflow</a:t>
            </a:r>
          </a:p>
        </p:txBody>
      </p:sp>
      <p:sp>
        <p:nvSpPr>
          <p:cNvPr id="840722" name="AutoShape 18"/>
          <p:cNvSpPr>
            <a:spLocks noChangeArrowheads="1"/>
          </p:cNvSpPr>
          <p:nvPr/>
        </p:nvSpPr>
        <p:spPr bwMode="auto">
          <a:xfrm>
            <a:off x="7092950" y="2122488"/>
            <a:ext cx="376238" cy="3271837"/>
          </a:xfrm>
          <a:prstGeom prst="upDownArrow">
            <a:avLst>
              <a:gd name="adj1" fmla="val 73500"/>
              <a:gd name="adj2" fmla="val 31765"/>
            </a:avLst>
          </a:prstGeom>
          <a:solidFill>
            <a:srgbClr val="717E54"/>
          </a:solidFill>
          <a:ln w="9525" algn="ctr">
            <a:solidFill>
              <a:srgbClr val="ADB9A3"/>
            </a:solidFill>
            <a:miter lim="800000"/>
            <a:headEnd/>
            <a:tailEnd/>
          </a:ln>
        </p:spPr>
        <p:txBody>
          <a:bodyPr wrap="none" anchor="ctr"/>
          <a:lstStyle/>
          <a:p>
            <a:pPr algn="ctr" eaLnBrk="0" latinLnBrk="0" hangingPunct="0"/>
            <a:endParaRPr kumimoji="0" lang="ko-KR" altLang="en-US" sz="900">
              <a:latin typeface="Arial" pitchFamily="34" charset="0"/>
            </a:endParaRPr>
          </a:p>
        </p:txBody>
      </p:sp>
      <p:sp>
        <p:nvSpPr>
          <p:cNvPr id="840723" name="Freeform 19"/>
          <p:cNvSpPr>
            <a:spLocks/>
          </p:cNvSpPr>
          <p:nvPr/>
        </p:nvSpPr>
        <p:spPr bwMode="auto">
          <a:xfrm>
            <a:off x="6545263" y="2867025"/>
            <a:ext cx="869950" cy="1774825"/>
          </a:xfrm>
          <a:custGeom>
            <a:avLst/>
            <a:gdLst>
              <a:gd name="T0" fmla="*/ 0 w 627"/>
              <a:gd name="T1" fmla="*/ 2147483647 h 1278"/>
              <a:gd name="T2" fmla="*/ 2147483647 w 627"/>
              <a:gd name="T3" fmla="*/ 0 h 1278"/>
              <a:gd name="T4" fmla="*/ 2147483647 w 627"/>
              <a:gd name="T5" fmla="*/ 2147483647 h 1278"/>
              <a:gd name="T6" fmla="*/ 2147483647 w 627"/>
              <a:gd name="T7" fmla="*/ 2147483647 h 1278"/>
              <a:gd name="T8" fmla="*/ 2147483647 w 627"/>
              <a:gd name="T9" fmla="*/ 2147483647 h 1278"/>
              <a:gd name="T10" fmla="*/ 2147483647 w 627"/>
              <a:gd name="T11" fmla="*/ 2147483647 h 1278"/>
              <a:gd name="T12" fmla="*/ 2147483647 w 627"/>
              <a:gd name="T13" fmla="*/ 2147483647 h 1278"/>
              <a:gd name="T14" fmla="*/ 2147483647 w 627"/>
              <a:gd name="T15" fmla="*/ 2147483647 h 1278"/>
              <a:gd name="T16" fmla="*/ 2147483647 w 627"/>
              <a:gd name="T17" fmla="*/ 2147483647 h 1278"/>
              <a:gd name="T18" fmla="*/ 0 w 627"/>
              <a:gd name="T19" fmla="*/ 2147483647 h 1278"/>
              <a:gd name="T20" fmla="*/ 2147483647 w 627"/>
              <a:gd name="T21" fmla="*/ 2147483647 h 1278"/>
              <a:gd name="T22" fmla="*/ 2147483647 w 627"/>
              <a:gd name="T23" fmla="*/ 2147483647 h 1278"/>
              <a:gd name="T24" fmla="*/ 2147483647 w 627"/>
              <a:gd name="T25" fmla="*/ 2147483647 h 1278"/>
              <a:gd name="T26" fmla="*/ 2147483647 w 627"/>
              <a:gd name="T27" fmla="*/ 2147483647 h 1278"/>
              <a:gd name="T28" fmla="*/ 2147483647 w 627"/>
              <a:gd name="T29" fmla="*/ 2147483647 h 1278"/>
              <a:gd name="T30" fmla="*/ 2147483647 w 627"/>
              <a:gd name="T31" fmla="*/ 2147483647 h 1278"/>
              <a:gd name="T32" fmla="*/ 2147483647 w 627"/>
              <a:gd name="T33" fmla="*/ 2147483647 h 1278"/>
              <a:gd name="T34" fmla="*/ 2147483647 w 627"/>
              <a:gd name="T35" fmla="*/ 2147483647 h 1278"/>
              <a:gd name="T36" fmla="*/ 0 w 627"/>
              <a:gd name="T37" fmla="*/ 2147483647 h 127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627"/>
              <a:gd name="T58" fmla="*/ 0 h 1278"/>
              <a:gd name="T59" fmla="*/ 627 w 627"/>
              <a:gd name="T60" fmla="*/ 1278 h 127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627" h="1278">
                <a:moveTo>
                  <a:pt x="0" y="134"/>
                </a:moveTo>
                <a:lnTo>
                  <a:pt x="112" y="0"/>
                </a:lnTo>
                <a:lnTo>
                  <a:pt x="112" y="45"/>
                </a:lnTo>
                <a:lnTo>
                  <a:pt x="332" y="48"/>
                </a:lnTo>
                <a:cubicBezTo>
                  <a:pt x="402" y="50"/>
                  <a:pt x="594" y="71"/>
                  <a:pt x="627" y="330"/>
                </a:cubicBezTo>
                <a:cubicBezTo>
                  <a:pt x="627" y="330"/>
                  <a:pt x="626" y="645"/>
                  <a:pt x="626" y="960"/>
                </a:cubicBezTo>
                <a:cubicBezTo>
                  <a:pt x="597" y="1191"/>
                  <a:pt x="416" y="1232"/>
                  <a:pt x="335" y="1232"/>
                </a:cubicBezTo>
                <a:lnTo>
                  <a:pt x="113" y="1233"/>
                </a:lnTo>
                <a:lnTo>
                  <a:pt x="111" y="1278"/>
                </a:lnTo>
                <a:lnTo>
                  <a:pt x="0" y="1143"/>
                </a:lnTo>
                <a:lnTo>
                  <a:pt x="113" y="1009"/>
                </a:lnTo>
                <a:lnTo>
                  <a:pt x="111" y="1054"/>
                </a:lnTo>
                <a:lnTo>
                  <a:pt x="334" y="1056"/>
                </a:lnTo>
                <a:cubicBezTo>
                  <a:pt x="386" y="1052"/>
                  <a:pt x="428" y="1020"/>
                  <a:pt x="430" y="960"/>
                </a:cubicBezTo>
                <a:lnTo>
                  <a:pt x="432" y="328"/>
                </a:lnTo>
                <a:cubicBezTo>
                  <a:pt x="435" y="233"/>
                  <a:pt x="335" y="222"/>
                  <a:pt x="333" y="224"/>
                </a:cubicBezTo>
                <a:lnTo>
                  <a:pt x="112" y="224"/>
                </a:lnTo>
                <a:lnTo>
                  <a:pt x="112" y="269"/>
                </a:lnTo>
                <a:lnTo>
                  <a:pt x="0" y="134"/>
                </a:lnTo>
                <a:close/>
              </a:path>
            </a:pathLst>
          </a:custGeom>
          <a:solidFill>
            <a:srgbClr val="717E54"/>
          </a:solidFill>
          <a:ln w="9525">
            <a:solidFill>
              <a:srgbClr val="ADB9A3"/>
            </a:solidFill>
            <a:round/>
            <a:headEnd/>
            <a:tailEnd/>
          </a:ln>
        </p:spPr>
        <p:txBody>
          <a:bodyPr wrap="none" anchor="ctr"/>
          <a:lstStyle/>
          <a:p>
            <a:pPr algn="ctr" eaLnBrk="0" latinLnBrk="0" hangingPunct="0"/>
            <a:endParaRPr kumimoji="0" lang="ko-KR" altLang="en-US" sz="900">
              <a:latin typeface="Arial" pitchFamily="34" charset="0"/>
            </a:endParaRPr>
          </a:p>
        </p:txBody>
      </p:sp>
      <p:sp>
        <p:nvSpPr>
          <p:cNvPr id="840724" name="Freeform 20"/>
          <p:cNvSpPr>
            <a:spLocks/>
          </p:cNvSpPr>
          <p:nvPr/>
        </p:nvSpPr>
        <p:spPr bwMode="auto">
          <a:xfrm>
            <a:off x="6545263" y="2117725"/>
            <a:ext cx="923925" cy="2525713"/>
          </a:xfrm>
          <a:custGeom>
            <a:avLst/>
            <a:gdLst>
              <a:gd name="T0" fmla="*/ 0 w 666"/>
              <a:gd name="T1" fmla="*/ 2147483647 h 1818"/>
              <a:gd name="T2" fmla="*/ 2147483647 w 666"/>
              <a:gd name="T3" fmla="*/ 2147483647 h 1818"/>
              <a:gd name="T4" fmla="*/ 2147483647 w 666"/>
              <a:gd name="T5" fmla="*/ 2147483647 h 1818"/>
              <a:gd name="T6" fmla="*/ 2147483647 w 666"/>
              <a:gd name="T7" fmla="*/ 2147483647 h 1818"/>
              <a:gd name="T8" fmla="*/ 2147483647 w 666"/>
              <a:gd name="T9" fmla="*/ 2147483647 h 1818"/>
              <a:gd name="T10" fmla="*/ 2147483647 w 666"/>
              <a:gd name="T11" fmla="*/ 2147483647 h 1818"/>
              <a:gd name="T12" fmla="*/ 2147483647 w 666"/>
              <a:gd name="T13" fmla="*/ 2147483647 h 1818"/>
              <a:gd name="T14" fmla="*/ 2147483647 w 666"/>
              <a:gd name="T15" fmla="*/ 0 h 1818"/>
              <a:gd name="T16" fmla="*/ 2147483647 w 666"/>
              <a:gd name="T17" fmla="*/ 2147483647 h 1818"/>
              <a:gd name="T18" fmla="*/ 2147483647 w 666"/>
              <a:gd name="T19" fmla="*/ 2147483647 h 1818"/>
              <a:gd name="T20" fmla="*/ 2147483647 w 666"/>
              <a:gd name="T21" fmla="*/ 2147483647 h 1818"/>
              <a:gd name="T22" fmla="*/ 2147483647 w 666"/>
              <a:gd name="T23" fmla="*/ 2147483647 h 1818"/>
              <a:gd name="T24" fmla="*/ 2147483647 w 666"/>
              <a:gd name="T25" fmla="*/ 2147483647 h 1818"/>
              <a:gd name="T26" fmla="*/ 2147483647 w 666"/>
              <a:gd name="T27" fmla="*/ 2147483647 h 1818"/>
              <a:gd name="T28" fmla="*/ 0 w 666"/>
              <a:gd name="T29" fmla="*/ 2147483647 h 181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66"/>
              <a:gd name="T46" fmla="*/ 0 h 1818"/>
              <a:gd name="T47" fmla="*/ 666 w 666"/>
              <a:gd name="T48" fmla="*/ 1818 h 1818"/>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66" h="1818">
                <a:moveTo>
                  <a:pt x="0" y="1684"/>
                </a:moveTo>
                <a:lnTo>
                  <a:pt x="112" y="1818"/>
                </a:lnTo>
                <a:lnTo>
                  <a:pt x="112" y="1773"/>
                </a:lnTo>
                <a:lnTo>
                  <a:pt x="332" y="1770"/>
                </a:lnTo>
                <a:cubicBezTo>
                  <a:pt x="402" y="1768"/>
                  <a:pt x="577" y="1768"/>
                  <a:pt x="627" y="1488"/>
                </a:cubicBezTo>
                <a:lnTo>
                  <a:pt x="630" y="87"/>
                </a:lnTo>
                <a:lnTo>
                  <a:pt x="666" y="87"/>
                </a:lnTo>
                <a:lnTo>
                  <a:pt x="528" y="0"/>
                </a:lnTo>
                <a:lnTo>
                  <a:pt x="393" y="90"/>
                </a:lnTo>
                <a:lnTo>
                  <a:pt x="431" y="90"/>
                </a:lnTo>
                <a:lnTo>
                  <a:pt x="432" y="1490"/>
                </a:lnTo>
                <a:cubicBezTo>
                  <a:pt x="431" y="1584"/>
                  <a:pt x="335" y="1596"/>
                  <a:pt x="333" y="1594"/>
                </a:cubicBezTo>
                <a:lnTo>
                  <a:pt x="112" y="1594"/>
                </a:lnTo>
                <a:lnTo>
                  <a:pt x="112" y="1549"/>
                </a:lnTo>
                <a:lnTo>
                  <a:pt x="0" y="1684"/>
                </a:lnTo>
                <a:close/>
              </a:path>
            </a:pathLst>
          </a:custGeom>
          <a:solidFill>
            <a:srgbClr val="717E54"/>
          </a:solidFill>
          <a:ln w="9525">
            <a:solidFill>
              <a:srgbClr val="ADB9A3"/>
            </a:solidFill>
            <a:round/>
            <a:headEnd/>
            <a:tailEnd/>
          </a:ln>
        </p:spPr>
        <p:txBody>
          <a:bodyPr wrap="none" anchor="ctr"/>
          <a:lstStyle/>
          <a:p>
            <a:pPr algn="ctr" eaLnBrk="0" latinLnBrk="0" hangingPunct="0"/>
            <a:endParaRPr kumimoji="0" lang="ko-KR" altLang="en-US" sz="900">
              <a:latin typeface="Arial" pitchFamily="34" charset="0"/>
            </a:endParaRPr>
          </a:p>
        </p:txBody>
      </p:sp>
      <p:sp>
        <p:nvSpPr>
          <p:cNvPr id="840725" name="Freeform 21"/>
          <p:cNvSpPr>
            <a:spLocks/>
          </p:cNvSpPr>
          <p:nvPr/>
        </p:nvSpPr>
        <p:spPr bwMode="auto">
          <a:xfrm>
            <a:off x="6545263" y="2879725"/>
            <a:ext cx="923925" cy="2519363"/>
          </a:xfrm>
          <a:custGeom>
            <a:avLst/>
            <a:gdLst>
              <a:gd name="T0" fmla="*/ 0 w 666"/>
              <a:gd name="T1" fmla="*/ 2147483647 h 1814"/>
              <a:gd name="T2" fmla="*/ 2147483647 w 666"/>
              <a:gd name="T3" fmla="*/ 0 h 1814"/>
              <a:gd name="T4" fmla="*/ 2147483647 w 666"/>
              <a:gd name="T5" fmla="*/ 2147483647 h 1814"/>
              <a:gd name="T6" fmla="*/ 2147483647 w 666"/>
              <a:gd name="T7" fmla="*/ 2147483647 h 1814"/>
              <a:gd name="T8" fmla="*/ 2147483647 w 666"/>
              <a:gd name="T9" fmla="*/ 2147483647 h 1814"/>
              <a:gd name="T10" fmla="*/ 2147483647 w 666"/>
              <a:gd name="T11" fmla="*/ 2147483647 h 1814"/>
              <a:gd name="T12" fmla="*/ 2147483647 w 666"/>
              <a:gd name="T13" fmla="*/ 2147483647 h 1814"/>
              <a:gd name="T14" fmla="*/ 2147483647 w 666"/>
              <a:gd name="T15" fmla="*/ 2147483647 h 1814"/>
              <a:gd name="T16" fmla="*/ 2147483647 w 666"/>
              <a:gd name="T17" fmla="*/ 2147483647 h 1814"/>
              <a:gd name="T18" fmla="*/ 2147483647 w 666"/>
              <a:gd name="T19" fmla="*/ 2147483647 h 1814"/>
              <a:gd name="T20" fmla="*/ 2147483647 w 666"/>
              <a:gd name="T21" fmla="*/ 2147483647 h 1814"/>
              <a:gd name="T22" fmla="*/ 2147483647 w 666"/>
              <a:gd name="T23" fmla="*/ 2147483647 h 1814"/>
              <a:gd name="T24" fmla="*/ 2147483647 w 666"/>
              <a:gd name="T25" fmla="*/ 2147483647 h 1814"/>
              <a:gd name="T26" fmla="*/ 2147483647 w 666"/>
              <a:gd name="T27" fmla="*/ 2147483647 h 1814"/>
              <a:gd name="T28" fmla="*/ 0 w 666"/>
              <a:gd name="T29" fmla="*/ 2147483647 h 181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66"/>
              <a:gd name="T46" fmla="*/ 0 h 1814"/>
              <a:gd name="T47" fmla="*/ 666 w 666"/>
              <a:gd name="T48" fmla="*/ 1814 h 181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66" h="1814">
                <a:moveTo>
                  <a:pt x="0" y="134"/>
                </a:moveTo>
                <a:lnTo>
                  <a:pt x="112" y="0"/>
                </a:lnTo>
                <a:lnTo>
                  <a:pt x="112" y="45"/>
                </a:lnTo>
                <a:lnTo>
                  <a:pt x="332" y="48"/>
                </a:lnTo>
                <a:cubicBezTo>
                  <a:pt x="402" y="50"/>
                  <a:pt x="577" y="50"/>
                  <a:pt x="627" y="330"/>
                </a:cubicBezTo>
                <a:lnTo>
                  <a:pt x="630" y="1731"/>
                </a:lnTo>
                <a:lnTo>
                  <a:pt x="666" y="1731"/>
                </a:lnTo>
                <a:lnTo>
                  <a:pt x="530" y="1814"/>
                </a:lnTo>
                <a:lnTo>
                  <a:pt x="393" y="1728"/>
                </a:lnTo>
                <a:lnTo>
                  <a:pt x="431" y="1728"/>
                </a:lnTo>
                <a:lnTo>
                  <a:pt x="432" y="328"/>
                </a:lnTo>
                <a:cubicBezTo>
                  <a:pt x="431" y="234"/>
                  <a:pt x="335" y="222"/>
                  <a:pt x="333" y="224"/>
                </a:cubicBezTo>
                <a:lnTo>
                  <a:pt x="112" y="224"/>
                </a:lnTo>
                <a:lnTo>
                  <a:pt x="112" y="269"/>
                </a:lnTo>
                <a:lnTo>
                  <a:pt x="0" y="134"/>
                </a:lnTo>
                <a:close/>
              </a:path>
            </a:pathLst>
          </a:custGeom>
          <a:solidFill>
            <a:srgbClr val="717E54"/>
          </a:solidFill>
          <a:ln w="9525">
            <a:solidFill>
              <a:srgbClr val="ADB9A3"/>
            </a:solidFill>
            <a:round/>
            <a:headEnd/>
            <a:tailEnd/>
          </a:ln>
        </p:spPr>
        <p:txBody>
          <a:bodyPr wrap="none" anchor="ctr"/>
          <a:lstStyle/>
          <a:p>
            <a:pPr algn="ctr" eaLnBrk="0" latinLnBrk="0" hangingPunct="0"/>
            <a:endParaRPr kumimoji="0" lang="ko-KR" altLang="en-US" sz="900">
              <a:latin typeface="Arial" pitchFamily="34" charset="0"/>
            </a:endParaRPr>
          </a:p>
        </p:txBody>
      </p:sp>
      <p:sp>
        <p:nvSpPr>
          <p:cNvPr id="840727" name="Freeform 23"/>
          <p:cNvSpPr>
            <a:spLocks/>
          </p:cNvSpPr>
          <p:nvPr/>
        </p:nvSpPr>
        <p:spPr bwMode="auto">
          <a:xfrm flipV="1">
            <a:off x="6545263" y="2124075"/>
            <a:ext cx="923925" cy="1119188"/>
          </a:xfrm>
          <a:custGeom>
            <a:avLst/>
            <a:gdLst>
              <a:gd name="T0" fmla="*/ 0 w 666"/>
              <a:gd name="T1" fmla="*/ 2147483647 h 805"/>
              <a:gd name="T2" fmla="*/ 2147483647 w 666"/>
              <a:gd name="T3" fmla="*/ 0 h 805"/>
              <a:gd name="T4" fmla="*/ 2147483647 w 666"/>
              <a:gd name="T5" fmla="*/ 2147483647 h 805"/>
              <a:gd name="T6" fmla="*/ 2147483647 w 666"/>
              <a:gd name="T7" fmla="*/ 2147483647 h 805"/>
              <a:gd name="T8" fmla="*/ 2147483647 w 666"/>
              <a:gd name="T9" fmla="*/ 2147483647 h 805"/>
              <a:gd name="T10" fmla="*/ 2147483647 w 666"/>
              <a:gd name="T11" fmla="*/ 2147483647 h 805"/>
              <a:gd name="T12" fmla="*/ 2147483647 w 666"/>
              <a:gd name="T13" fmla="*/ 2147483647 h 805"/>
              <a:gd name="T14" fmla="*/ 2147483647 w 666"/>
              <a:gd name="T15" fmla="*/ 2147483647 h 805"/>
              <a:gd name="T16" fmla="*/ 2147483647 w 666"/>
              <a:gd name="T17" fmla="*/ 2147483647 h 805"/>
              <a:gd name="T18" fmla="*/ 2147483647 w 666"/>
              <a:gd name="T19" fmla="*/ 2147483647 h 805"/>
              <a:gd name="T20" fmla="*/ 2147483647 w 666"/>
              <a:gd name="T21" fmla="*/ 2147483647 h 805"/>
              <a:gd name="T22" fmla="*/ 2147483647 w 666"/>
              <a:gd name="T23" fmla="*/ 2147483647 h 805"/>
              <a:gd name="T24" fmla="*/ 2147483647 w 666"/>
              <a:gd name="T25" fmla="*/ 2147483647 h 805"/>
              <a:gd name="T26" fmla="*/ 2147483647 w 666"/>
              <a:gd name="T27" fmla="*/ 2147483647 h 805"/>
              <a:gd name="T28" fmla="*/ 0 w 666"/>
              <a:gd name="T29" fmla="*/ 2147483647 h 80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66"/>
              <a:gd name="T46" fmla="*/ 0 h 805"/>
              <a:gd name="T47" fmla="*/ 666 w 666"/>
              <a:gd name="T48" fmla="*/ 805 h 80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66" h="805">
                <a:moveTo>
                  <a:pt x="0" y="133"/>
                </a:moveTo>
                <a:lnTo>
                  <a:pt x="111" y="0"/>
                </a:lnTo>
                <a:lnTo>
                  <a:pt x="111" y="45"/>
                </a:lnTo>
                <a:lnTo>
                  <a:pt x="367" y="48"/>
                </a:lnTo>
                <a:cubicBezTo>
                  <a:pt x="543" y="56"/>
                  <a:pt x="616" y="229"/>
                  <a:pt x="627" y="339"/>
                </a:cubicBezTo>
                <a:lnTo>
                  <a:pt x="627" y="717"/>
                </a:lnTo>
                <a:lnTo>
                  <a:pt x="666" y="719"/>
                </a:lnTo>
                <a:lnTo>
                  <a:pt x="529" y="805"/>
                </a:lnTo>
                <a:lnTo>
                  <a:pt x="393" y="718"/>
                </a:lnTo>
                <a:lnTo>
                  <a:pt x="430" y="717"/>
                </a:lnTo>
                <a:lnTo>
                  <a:pt x="432" y="317"/>
                </a:lnTo>
                <a:cubicBezTo>
                  <a:pt x="415" y="246"/>
                  <a:pt x="388" y="238"/>
                  <a:pt x="334" y="222"/>
                </a:cubicBezTo>
                <a:lnTo>
                  <a:pt x="111" y="222"/>
                </a:lnTo>
                <a:lnTo>
                  <a:pt x="112" y="267"/>
                </a:lnTo>
                <a:lnTo>
                  <a:pt x="0" y="133"/>
                </a:lnTo>
                <a:close/>
              </a:path>
            </a:pathLst>
          </a:custGeom>
          <a:solidFill>
            <a:srgbClr val="717E54"/>
          </a:solidFill>
          <a:ln w="9525">
            <a:solidFill>
              <a:srgbClr val="ADB9A3"/>
            </a:solidFill>
            <a:round/>
            <a:headEnd/>
            <a:tailEnd/>
          </a:ln>
        </p:spPr>
        <p:txBody>
          <a:bodyPr wrap="none" anchor="ctr"/>
          <a:lstStyle/>
          <a:p>
            <a:pPr algn="ctr" eaLnBrk="0" latinLnBrk="0" hangingPunct="0"/>
            <a:endParaRPr kumimoji="0" lang="ko-KR" altLang="en-US" sz="900">
              <a:latin typeface="Arial" pitchFamily="34" charset="0"/>
            </a:endParaRPr>
          </a:p>
        </p:txBody>
      </p:sp>
      <p:sp>
        <p:nvSpPr>
          <p:cNvPr id="840728" name="Freeform 24"/>
          <p:cNvSpPr>
            <a:spLocks/>
          </p:cNvSpPr>
          <p:nvPr/>
        </p:nvSpPr>
        <p:spPr bwMode="auto">
          <a:xfrm>
            <a:off x="6545263" y="4271963"/>
            <a:ext cx="923925" cy="1117600"/>
          </a:xfrm>
          <a:custGeom>
            <a:avLst/>
            <a:gdLst>
              <a:gd name="T0" fmla="*/ 0 w 666"/>
              <a:gd name="T1" fmla="*/ 2147483647 h 805"/>
              <a:gd name="T2" fmla="*/ 2147483647 w 666"/>
              <a:gd name="T3" fmla="*/ 0 h 805"/>
              <a:gd name="T4" fmla="*/ 2147483647 w 666"/>
              <a:gd name="T5" fmla="*/ 2147483647 h 805"/>
              <a:gd name="T6" fmla="*/ 2147483647 w 666"/>
              <a:gd name="T7" fmla="*/ 2147483647 h 805"/>
              <a:gd name="T8" fmla="*/ 2147483647 w 666"/>
              <a:gd name="T9" fmla="*/ 2147483647 h 805"/>
              <a:gd name="T10" fmla="*/ 2147483647 w 666"/>
              <a:gd name="T11" fmla="*/ 2147483647 h 805"/>
              <a:gd name="T12" fmla="*/ 2147483647 w 666"/>
              <a:gd name="T13" fmla="*/ 2147483647 h 805"/>
              <a:gd name="T14" fmla="*/ 2147483647 w 666"/>
              <a:gd name="T15" fmla="*/ 2147483647 h 805"/>
              <a:gd name="T16" fmla="*/ 2147483647 w 666"/>
              <a:gd name="T17" fmla="*/ 2147483647 h 805"/>
              <a:gd name="T18" fmla="*/ 2147483647 w 666"/>
              <a:gd name="T19" fmla="*/ 2147483647 h 805"/>
              <a:gd name="T20" fmla="*/ 2147483647 w 666"/>
              <a:gd name="T21" fmla="*/ 2147483647 h 805"/>
              <a:gd name="T22" fmla="*/ 2147483647 w 666"/>
              <a:gd name="T23" fmla="*/ 2147483647 h 805"/>
              <a:gd name="T24" fmla="*/ 2147483647 w 666"/>
              <a:gd name="T25" fmla="*/ 2147483647 h 805"/>
              <a:gd name="T26" fmla="*/ 2147483647 w 666"/>
              <a:gd name="T27" fmla="*/ 2147483647 h 805"/>
              <a:gd name="T28" fmla="*/ 0 w 666"/>
              <a:gd name="T29" fmla="*/ 2147483647 h 80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66"/>
              <a:gd name="T46" fmla="*/ 0 h 805"/>
              <a:gd name="T47" fmla="*/ 666 w 666"/>
              <a:gd name="T48" fmla="*/ 805 h 80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66" h="805">
                <a:moveTo>
                  <a:pt x="0" y="133"/>
                </a:moveTo>
                <a:lnTo>
                  <a:pt x="111" y="0"/>
                </a:lnTo>
                <a:lnTo>
                  <a:pt x="111" y="45"/>
                </a:lnTo>
                <a:lnTo>
                  <a:pt x="367" y="48"/>
                </a:lnTo>
                <a:cubicBezTo>
                  <a:pt x="543" y="56"/>
                  <a:pt x="616" y="229"/>
                  <a:pt x="627" y="339"/>
                </a:cubicBezTo>
                <a:lnTo>
                  <a:pt x="627" y="717"/>
                </a:lnTo>
                <a:lnTo>
                  <a:pt x="666" y="719"/>
                </a:lnTo>
                <a:lnTo>
                  <a:pt x="529" y="805"/>
                </a:lnTo>
                <a:lnTo>
                  <a:pt x="393" y="718"/>
                </a:lnTo>
                <a:lnTo>
                  <a:pt x="430" y="717"/>
                </a:lnTo>
                <a:lnTo>
                  <a:pt x="432" y="317"/>
                </a:lnTo>
                <a:cubicBezTo>
                  <a:pt x="415" y="246"/>
                  <a:pt x="388" y="238"/>
                  <a:pt x="334" y="222"/>
                </a:cubicBezTo>
                <a:lnTo>
                  <a:pt x="111" y="222"/>
                </a:lnTo>
                <a:lnTo>
                  <a:pt x="112" y="267"/>
                </a:lnTo>
                <a:lnTo>
                  <a:pt x="0" y="133"/>
                </a:lnTo>
                <a:close/>
              </a:path>
            </a:pathLst>
          </a:custGeom>
          <a:solidFill>
            <a:srgbClr val="717E54"/>
          </a:solidFill>
          <a:ln w="9525">
            <a:solidFill>
              <a:srgbClr val="ADB9A3"/>
            </a:solidFill>
            <a:round/>
            <a:headEnd/>
            <a:tailEnd/>
          </a:ln>
        </p:spPr>
        <p:txBody>
          <a:bodyPr wrap="none" anchor="ctr"/>
          <a:lstStyle/>
          <a:p>
            <a:pPr algn="ctr" eaLnBrk="0" latinLnBrk="0" hangingPunct="0"/>
            <a:endParaRPr kumimoji="0" lang="ko-KR" altLang="en-US" sz="900">
              <a:latin typeface="Arial" pitchFamily="34" charset="0"/>
            </a:endParaRPr>
          </a:p>
        </p:txBody>
      </p:sp>
      <p:grpSp>
        <p:nvGrpSpPr>
          <p:cNvPr id="2" name="Group 31"/>
          <p:cNvGrpSpPr>
            <a:grpSpLocks/>
          </p:cNvGrpSpPr>
          <p:nvPr/>
        </p:nvGrpSpPr>
        <p:grpSpPr bwMode="auto">
          <a:xfrm>
            <a:off x="3957638" y="2038350"/>
            <a:ext cx="2514600" cy="4343400"/>
            <a:chOff x="5952" y="1344"/>
            <a:chExt cx="1584" cy="2736"/>
          </a:xfrm>
        </p:grpSpPr>
        <p:sp>
          <p:nvSpPr>
            <p:cNvPr id="17422" name="AutoShape 32"/>
            <p:cNvSpPr>
              <a:spLocks noChangeArrowheads="1"/>
            </p:cNvSpPr>
            <p:nvPr/>
          </p:nvSpPr>
          <p:spPr bwMode="auto">
            <a:xfrm>
              <a:off x="5952" y="2736"/>
              <a:ext cx="1584" cy="1344"/>
            </a:xfrm>
            <a:prstGeom prst="roundRect">
              <a:avLst>
                <a:gd name="adj" fmla="val 16667"/>
              </a:avLst>
            </a:prstGeom>
            <a:gradFill rotWithShape="1">
              <a:gsLst>
                <a:gs pos="0">
                  <a:schemeClr val="bg1"/>
                </a:gs>
                <a:gs pos="100000">
                  <a:srgbClr val="E8CDB6"/>
                </a:gs>
              </a:gsLst>
              <a:lin ang="2700000" scaled="1"/>
            </a:gradFill>
            <a:ln w="28575" algn="ctr">
              <a:solidFill>
                <a:srgbClr val="C48048"/>
              </a:solidFill>
              <a:round/>
              <a:headEnd/>
              <a:tailEnd/>
            </a:ln>
          </p:spPr>
          <p:txBody>
            <a:bodyPr wrap="none" tIns="0" anchor="ctr" anchorCtr="1"/>
            <a:lstStyle/>
            <a:p>
              <a:pPr algn="ctr" eaLnBrk="0" latinLnBrk="0" hangingPunct="0"/>
              <a:endParaRPr kumimoji="0" lang="ko-KR" altLang="en-US" sz="1100" b="1">
                <a:latin typeface="Arial" pitchFamily="34" charset="0"/>
              </a:endParaRPr>
            </a:p>
          </p:txBody>
        </p:sp>
        <p:sp>
          <p:nvSpPr>
            <p:cNvPr id="17423" name="Rectangle 33"/>
            <p:cNvSpPr>
              <a:spLocks noChangeArrowheads="1"/>
            </p:cNvSpPr>
            <p:nvPr/>
          </p:nvSpPr>
          <p:spPr bwMode="auto">
            <a:xfrm>
              <a:off x="6048" y="3418"/>
              <a:ext cx="323" cy="191"/>
            </a:xfrm>
            <a:prstGeom prst="rect">
              <a:avLst/>
            </a:prstGeom>
            <a:solidFill>
              <a:srgbClr val="C0C0C0"/>
            </a:solidFill>
            <a:ln w="12700" algn="ctr">
              <a:solidFill>
                <a:schemeClr val="bg2"/>
              </a:solidFill>
              <a:miter lim="800000"/>
              <a:headEnd/>
              <a:tailEnd/>
            </a:ln>
          </p:spPr>
          <p:txBody>
            <a:bodyPr wrap="none" anchor="ctr"/>
            <a:lstStyle/>
            <a:p>
              <a:pPr algn="ctr" eaLnBrk="0" latinLnBrk="0" hangingPunct="0"/>
              <a:r>
                <a:rPr kumimoji="0" lang="en-US" altLang="ko-KR" sz="1100" b="1">
                  <a:solidFill>
                    <a:srgbClr val="000000"/>
                  </a:solidFill>
                  <a:latin typeface="Arial" pitchFamily="34" charset="0"/>
                </a:rPr>
                <a:t>MCU</a:t>
              </a:r>
            </a:p>
          </p:txBody>
        </p:sp>
        <p:sp>
          <p:nvSpPr>
            <p:cNvPr id="17424" name="Rectangle 34"/>
            <p:cNvSpPr>
              <a:spLocks noChangeArrowheads="1"/>
            </p:cNvSpPr>
            <p:nvPr/>
          </p:nvSpPr>
          <p:spPr bwMode="auto">
            <a:xfrm>
              <a:off x="6396" y="3419"/>
              <a:ext cx="324" cy="191"/>
            </a:xfrm>
            <a:prstGeom prst="rect">
              <a:avLst/>
            </a:prstGeom>
            <a:solidFill>
              <a:srgbClr val="C0C0C0"/>
            </a:solidFill>
            <a:ln w="12700" algn="ctr">
              <a:solidFill>
                <a:schemeClr val="bg2"/>
              </a:solidFill>
              <a:miter lim="800000"/>
              <a:headEnd/>
              <a:tailEnd/>
            </a:ln>
          </p:spPr>
          <p:txBody>
            <a:bodyPr wrap="none" anchor="ctr"/>
            <a:lstStyle/>
            <a:p>
              <a:pPr algn="ctr" eaLnBrk="0" latinLnBrk="0" hangingPunct="0"/>
              <a:r>
                <a:rPr kumimoji="0" lang="en-US" altLang="ko-KR" sz="1100" b="1">
                  <a:solidFill>
                    <a:srgbClr val="000000"/>
                  </a:solidFill>
                  <a:latin typeface="Arial" pitchFamily="34" charset="0"/>
                </a:rPr>
                <a:t>DSP</a:t>
              </a:r>
            </a:p>
          </p:txBody>
        </p:sp>
        <p:sp>
          <p:nvSpPr>
            <p:cNvPr id="17425" name="Rectangle 35"/>
            <p:cNvSpPr>
              <a:spLocks noChangeArrowheads="1"/>
            </p:cNvSpPr>
            <p:nvPr/>
          </p:nvSpPr>
          <p:spPr bwMode="auto">
            <a:xfrm>
              <a:off x="6768" y="3419"/>
              <a:ext cx="323" cy="191"/>
            </a:xfrm>
            <a:prstGeom prst="rect">
              <a:avLst/>
            </a:prstGeom>
            <a:solidFill>
              <a:srgbClr val="C0C0C0"/>
            </a:solidFill>
            <a:ln w="12700" algn="ctr">
              <a:solidFill>
                <a:schemeClr val="bg2"/>
              </a:solidFill>
              <a:miter lim="800000"/>
              <a:headEnd/>
              <a:tailEnd/>
            </a:ln>
          </p:spPr>
          <p:txBody>
            <a:bodyPr wrap="none" anchor="ctr"/>
            <a:lstStyle/>
            <a:p>
              <a:pPr algn="ctr" eaLnBrk="0" latinLnBrk="0" hangingPunct="0"/>
              <a:r>
                <a:rPr kumimoji="0" lang="en-US" altLang="ko-KR" sz="1100" b="1">
                  <a:solidFill>
                    <a:srgbClr val="000000"/>
                  </a:solidFill>
                  <a:latin typeface="Arial" pitchFamily="34" charset="0"/>
                </a:rPr>
                <a:t>FPGA</a:t>
              </a:r>
            </a:p>
          </p:txBody>
        </p:sp>
        <p:sp>
          <p:nvSpPr>
            <p:cNvPr id="17426" name="Rectangle 36"/>
            <p:cNvSpPr>
              <a:spLocks noChangeArrowheads="1"/>
            </p:cNvSpPr>
            <p:nvPr/>
          </p:nvSpPr>
          <p:spPr bwMode="auto">
            <a:xfrm>
              <a:off x="7117" y="3419"/>
              <a:ext cx="323" cy="191"/>
            </a:xfrm>
            <a:prstGeom prst="rect">
              <a:avLst/>
            </a:prstGeom>
            <a:solidFill>
              <a:srgbClr val="C0C0C0"/>
            </a:solidFill>
            <a:ln w="12700" algn="ctr">
              <a:solidFill>
                <a:schemeClr val="bg2"/>
              </a:solidFill>
              <a:miter lim="800000"/>
              <a:headEnd/>
              <a:tailEnd/>
            </a:ln>
          </p:spPr>
          <p:txBody>
            <a:bodyPr wrap="none" anchor="ctr"/>
            <a:lstStyle/>
            <a:p>
              <a:pPr algn="ctr" eaLnBrk="0" latinLnBrk="0" hangingPunct="0"/>
              <a:r>
                <a:rPr kumimoji="0" lang="en-US" altLang="ko-KR" sz="1100" b="1">
                  <a:solidFill>
                    <a:srgbClr val="000000"/>
                  </a:solidFill>
                  <a:latin typeface="Arial" pitchFamily="34" charset="0"/>
                </a:rPr>
                <a:t>ASIC</a:t>
              </a:r>
            </a:p>
          </p:txBody>
        </p:sp>
        <p:sp>
          <p:nvSpPr>
            <p:cNvPr id="17427" name="Rectangle 37"/>
            <p:cNvSpPr>
              <a:spLocks noChangeArrowheads="1"/>
            </p:cNvSpPr>
            <p:nvPr/>
          </p:nvSpPr>
          <p:spPr bwMode="auto">
            <a:xfrm>
              <a:off x="6032" y="3034"/>
              <a:ext cx="702" cy="108"/>
            </a:xfrm>
            <a:prstGeom prst="rect">
              <a:avLst/>
            </a:prstGeom>
            <a:noFill/>
            <a:ln w="9525" algn="ctr">
              <a:noFill/>
              <a:miter lim="800000"/>
              <a:headEnd/>
              <a:tailEnd/>
            </a:ln>
          </p:spPr>
          <p:txBody>
            <a:bodyPr wrap="none" lIns="0" rIns="0" bIns="18288" anchor="b" anchorCtr="1"/>
            <a:lstStyle/>
            <a:p>
              <a:pPr algn="ctr" eaLnBrk="0" latinLnBrk="0" hangingPunct="0">
                <a:lnSpc>
                  <a:spcPct val="90000"/>
                </a:lnSpc>
              </a:pPr>
              <a:r>
                <a:rPr kumimoji="0" lang="en-US" altLang="ko-KR" sz="1100" b="1">
                  <a:solidFill>
                    <a:schemeClr val="tx2"/>
                  </a:solidFill>
                  <a:latin typeface="Arial" pitchFamily="34" charset="0"/>
                  <a:cs typeface="Tahoma" pitchFamily="34" charset="0"/>
                </a:rPr>
                <a:t>Embedded </a:t>
              </a:r>
              <a:br>
                <a:rPr kumimoji="0" lang="en-US" altLang="ko-KR" sz="1100" b="1">
                  <a:solidFill>
                    <a:schemeClr val="tx2"/>
                  </a:solidFill>
                  <a:latin typeface="Arial" pitchFamily="34" charset="0"/>
                  <a:cs typeface="Tahoma" pitchFamily="34" charset="0"/>
                </a:rPr>
              </a:br>
              <a:r>
                <a:rPr kumimoji="0" lang="en-US" altLang="ko-KR" sz="1100" b="1">
                  <a:solidFill>
                    <a:schemeClr val="tx2"/>
                  </a:solidFill>
                  <a:latin typeface="Arial" pitchFamily="34" charset="0"/>
                  <a:cs typeface="Tahoma" pitchFamily="34" charset="0"/>
                </a:rPr>
                <a:t>Software</a:t>
              </a:r>
            </a:p>
          </p:txBody>
        </p:sp>
        <p:sp>
          <p:nvSpPr>
            <p:cNvPr id="17428" name="Rectangle 38"/>
            <p:cNvSpPr>
              <a:spLocks noChangeArrowheads="1"/>
            </p:cNvSpPr>
            <p:nvPr/>
          </p:nvSpPr>
          <p:spPr bwMode="auto">
            <a:xfrm>
              <a:off x="6753" y="3034"/>
              <a:ext cx="702" cy="108"/>
            </a:xfrm>
            <a:prstGeom prst="rect">
              <a:avLst/>
            </a:prstGeom>
            <a:noFill/>
            <a:ln w="9525" algn="ctr">
              <a:noFill/>
              <a:miter lim="800000"/>
              <a:headEnd/>
              <a:tailEnd/>
            </a:ln>
          </p:spPr>
          <p:txBody>
            <a:bodyPr wrap="none" lIns="0" rIns="0" bIns="18288" anchor="b" anchorCtr="1"/>
            <a:lstStyle/>
            <a:p>
              <a:pPr algn="ctr" eaLnBrk="0" latinLnBrk="0" hangingPunct="0">
                <a:lnSpc>
                  <a:spcPct val="90000"/>
                </a:lnSpc>
              </a:pPr>
              <a:r>
                <a:rPr kumimoji="0" lang="en-US" altLang="ko-KR" sz="1100" b="1">
                  <a:solidFill>
                    <a:schemeClr val="tx2"/>
                  </a:solidFill>
                  <a:latin typeface="Arial" pitchFamily="34" charset="0"/>
                </a:rPr>
                <a:t>Digital </a:t>
              </a:r>
              <a:br>
                <a:rPr kumimoji="0" lang="en-US" altLang="ko-KR" sz="1100" b="1">
                  <a:solidFill>
                    <a:schemeClr val="tx2"/>
                  </a:solidFill>
                  <a:latin typeface="Arial" pitchFamily="34" charset="0"/>
                </a:rPr>
              </a:br>
              <a:r>
                <a:rPr kumimoji="0" lang="en-US" altLang="ko-KR" sz="1100" b="1">
                  <a:solidFill>
                    <a:schemeClr val="tx2"/>
                  </a:solidFill>
                  <a:latin typeface="Arial" pitchFamily="34" charset="0"/>
                </a:rPr>
                <a:t>Electronics</a:t>
              </a:r>
            </a:p>
          </p:txBody>
        </p:sp>
        <p:sp>
          <p:nvSpPr>
            <p:cNvPr id="17429" name="AutoShape 39"/>
            <p:cNvSpPr>
              <a:spLocks noChangeArrowheads="1"/>
            </p:cNvSpPr>
            <p:nvPr/>
          </p:nvSpPr>
          <p:spPr bwMode="auto">
            <a:xfrm>
              <a:off x="6048" y="3152"/>
              <a:ext cx="672" cy="218"/>
            </a:xfrm>
            <a:prstGeom prst="roundRect">
              <a:avLst>
                <a:gd name="adj" fmla="val 10162"/>
              </a:avLst>
            </a:prstGeom>
            <a:solidFill>
              <a:srgbClr val="FADCAA"/>
            </a:solidFill>
            <a:ln w="19050" algn="ctr">
              <a:solidFill>
                <a:schemeClr val="hlink"/>
              </a:solidFill>
              <a:round/>
              <a:headEnd/>
              <a:tailEnd/>
            </a:ln>
          </p:spPr>
          <p:txBody>
            <a:bodyPr lIns="9144" tIns="9144" rIns="9144" bIns="9144" anchor="ctr"/>
            <a:lstStyle/>
            <a:p>
              <a:pPr marL="60325" indent="-60325" algn="ctr" eaLnBrk="0" latinLnBrk="0" hangingPunct="0"/>
              <a:r>
                <a:rPr kumimoji="0" lang="en-US" altLang="ko-KR" sz="1100" b="1">
                  <a:latin typeface="Arial" pitchFamily="34" charset="0"/>
                </a:rPr>
                <a:t>C, C++</a:t>
              </a:r>
            </a:p>
          </p:txBody>
        </p:sp>
        <p:sp>
          <p:nvSpPr>
            <p:cNvPr id="17430" name="AutoShape 40"/>
            <p:cNvSpPr>
              <a:spLocks noChangeArrowheads="1"/>
            </p:cNvSpPr>
            <p:nvPr/>
          </p:nvSpPr>
          <p:spPr bwMode="auto">
            <a:xfrm>
              <a:off x="6766" y="3152"/>
              <a:ext cx="674" cy="218"/>
            </a:xfrm>
            <a:prstGeom prst="roundRect">
              <a:avLst>
                <a:gd name="adj" fmla="val 10162"/>
              </a:avLst>
            </a:prstGeom>
            <a:solidFill>
              <a:srgbClr val="FADCAA"/>
            </a:solidFill>
            <a:ln w="19050" algn="ctr">
              <a:solidFill>
                <a:schemeClr val="hlink"/>
              </a:solidFill>
              <a:round/>
              <a:headEnd/>
              <a:tailEnd/>
            </a:ln>
          </p:spPr>
          <p:txBody>
            <a:bodyPr lIns="9144" tIns="9144" rIns="9144" bIns="9144" anchor="ctr"/>
            <a:lstStyle/>
            <a:p>
              <a:pPr marL="60325" indent="-60325" algn="ctr" eaLnBrk="0" latinLnBrk="0" hangingPunct="0"/>
              <a:r>
                <a:rPr kumimoji="0" lang="en-US" altLang="ko-KR" sz="1100" b="1">
                  <a:latin typeface="Arial" pitchFamily="34" charset="0"/>
                </a:rPr>
                <a:t>VHDL, Verilog</a:t>
              </a:r>
            </a:p>
          </p:txBody>
        </p:sp>
        <p:sp>
          <p:nvSpPr>
            <p:cNvPr id="17431" name="AutoShape 41"/>
            <p:cNvSpPr>
              <a:spLocks/>
            </p:cNvSpPr>
            <p:nvPr/>
          </p:nvSpPr>
          <p:spPr bwMode="auto">
            <a:xfrm rot="5400000">
              <a:off x="6696" y="2962"/>
              <a:ext cx="96" cy="1392"/>
            </a:xfrm>
            <a:prstGeom prst="rightBrace">
              <a:avLst>
                <a:gd name="adj1" fmla="val 120833"/>
                <a:gd name="adj2" fmla="val 50000"/>
              </a:avLst>
            </a:prstGeom>
            <a:noFill/>
            <a:ln w="19050">
              <a:solidFill>
                <a:srgbClr val="808080"/>
              </a:solidFill>
              <a:round/>
              <a:headEnd/>
              <a:tailEnd/>
            </a:ln>
          </p:spPr>
          <p:txBody>
            <a:bodyPr wrap="none" anchor="ctr"/>
            <a:lstStyle/>
            <a:p>
              <a:pPr algn="ctr" eaLnBrk="0" latinLnBrk="0" hangingPunct="0"/>
              <a:endParaRPr kumimoji="0" lang="ko-KR" altLang="en-US" sz="900">
                <a:latin typeface="Arial" pitchFamily="34" charset="0"/>
              </a:endParaRPr>
            </a:p>
          </p:txBody>
        </p:sp>
        <p:sp>
          <p:nvSpPr>
            <p:cNvPr id="17432" name="Rectangle 42"/>
            <p:cNvSpPr>
              <a:spLocks noChangeArrowheads="1"/>
            </p:cNvSpPr>
            <p:nvPr/>
          </p:nvSpPr>
          <p:spPr bwMode="auto">
            <a:xfrm>
              <a:off x="5952" y="3888"/>
              <a:ext cx="1584" cy="144"/>
            </a:xfrm>
            <a:prstGeom prst="rect">
              <a:avLst/>
            </a:prstGeom>
            <a:noFill/>
            <a:ln w="9525" algn="ctr">
              <a:noFill/>
              <a:miter lim="800000"/>
              <a:headEnd/>
              <a:tailEnd/>
            </a:ln>
          </p:spPr>
          <p:txBody>
            <a:bodyPr wrap="none" tIns="0" anchorCtr="1"/>
            <a:lstStyle/>
            <a:p>
              <a:pPr algn="ctr" eaLnBrk="0" latinLnBrk="0" hangingPunct="0"/>
              <a:r>
                <a:rPr kumimoji="0" lang="en-US" altLang="ko-KR" sz="1600" b="1">
                  <a:solidFill>
                    <a:srgbClr val="C48048"/>
                  </a:solidFill>
                  <a:latin typeface="Arial" pitchFamily="34" charset="0"/>
                </a:rPr>
                <a:t>Implement</a:t>
              </a:r>
            </a:p>
          </p:txBody>
        </p:sp>
        <p:sp>
          <p:nvSpPr>
            <p:cNvPr id="17433" name="Rectangle 43"/>
            <p:cNvSpPr>
              <a:spLocks noChangeArrowheads="1"/>
            </p:cNvSpPr>
            <p:nvPr/>
          </p:nvSpPr>
          <p:spPr bwMode="auto">
            <a:xfrm flipV="1">
              <a:off x="6521" y="3729"/>
              <a:ext cx="446" cy="93"/>
            </a:xfrm>
            <a:prstGeom prst="rect">
              <a:avLst/>
            </a:prstGeom>
            <a:noFill/>
            <a:ln w="12700" algn="ctr">
              <a:noFill/>
              <a:miter lim="800000"/>
              <a:headEnd/>
              <a:tailEnd/>
            </a:ln>
          </p:spPr>
          <p:txBody>
            <a:bodyPr rot="10800000" lIns="9144" tIns="9144" rIns="9144" bIns="9144" anchor="b" anchorCtr="1"/>
            <a:lstStyle/>
            <a:p>
              <a:pPr marL="60325" indent="-60325" algn="ctr" latinLnBrk="0"/>
              <a:endParaRPr kumimoji="0" lang="ko-KR" altLang="en-US" sz="1000" b="1" dirty="0">
                <a:latin typeface="Arial" pitchFamily="34" charset="0"/>
              </a:endParaRPr>
            </a:p>
            <a:p>
              <a:pPr marL="60325" indent="-60325" algn="ctr" latinLnBrk="0"/>
              <a:r>
                <a:rPr kumimoji="0" lang="en-US" altLang="ko-KR" sz="1000" b="1" dirty="0">
                  <a:latin typeface="Arial" pitchFamily="34" charset="0"/>
                </a:rPr>
                <a:t>Integration</a:t>
              </a:r>
            </a:p>
          </p:txBody>
        </p:sp>
        <p:sp>
          <p:nvSpPr>
            <p:cNvPr id="17434" name="AutoShape 44"/>
            <p:cNvSpPr>
              <a:spLocks noChangeArrowheads="1"/>
            </p:cNvSpPr>
            <p:nvPr/>
          </p:nvSpPr>
          <p:spPr bwMode="auto">
            <a:xfrm>
              <a:off x="5952" y="1344"/>
              <a:ext cx="1584" cy="1296"/>
            </a:xfrm>
            <a:prstGeom prst="roundRect">
              <a:avLst>
                <a:gd name="adj" fmla="val 16667"/>
              </a:avLst>
            </a:prstGeom>
            <a:gradFill rotWithShape="1">
              <a:gsLst>
                <a:gs pos="0">
                  <a:schemeClr val="bg1"/>
                </a:gs>
                <a:gs pos="100000">
                  <a:srgbClr val="E8CDB6"/>
                </a:gs>
              </a:gsLst>
              <a:lin ang="2700000" scaled="1"/>
            </a:gradFill>
            <a:ln w="28575" algn="ctr">
              <a:solidFill>
                <a:srgbClr val="C48048"/>
              </a:solidFill>
              <a:round/>
              <a:headEnd/>
              <a:tailEnd/>
            </a:ln>
          </p:spPr>
          <p:txBody>
            <a:bodyPr wrap="none" tIns="0" anchor="ctr" anchorCtr="1"/>
            <a:lstStyle/>
            <a:p>
              <a:pPr algn="ctr" eaLnBrk="0" latinLnBrk="0" hangingPunct="0"/>
              <a:endParaRPr kumimoji="0" lang="ko-KR" altLang="en-US" sz="1100" b="1">
                <a:latin typeface="Arial" pitchFamily="34" charset="0"/>
              </a:endParaRPr>
            </a:p>
          </p:txBody>
        </p:sp>
        <p:sp>
          <p:nvSpPr>
            <p:cNvPr id="17435" name="Rectangle 45"/>
            <p:cNvSpPr>
              <a:spLocks noChangeArrowheads="1"/>
            </p:cNvSpPr>
            <p:nvPr/>
          </p:nvSpPr>
          <p:spPr bwMode="auto">
            <a:xfrm>
              <a:off x="5952" y="1392"/>
              <a:ext cx="1584" cy="144"/>
            </a:xfrm>
            <a:prstGeom prst="rect">
              <a:avLst/>
            </a:prstGeom>
            <a:noFill/>
            <a:ln w="9525" algn="ctr">
              <a:noFill/>
              <a:miter lim="800000"/>
              <a:headEnd/>
              <a:tailEnd/>
            </a:ln>
          </p:spPr>
          <p:txBody>
            <a:bodyPr wrap="none" tIns="0" anchorCtr="1"/>
            <a:lstStyle/>
            <a:p>
              <a:pPr algn="ctr" eaLnBrk="0" latinLnBrk="0" hangingPunct="0"/>
              <a:r>
                <a:rPr kumimoji="0" lang="en-US" altLang="ko-KR" sz="1600" b="1">
                  <a:solidFill>
                    <a:srgbClr val="C48048"/>
                  </a:solidFill>
                  <a:latin typeface="Arial" pitchFamily="34" charset="0"/>
                </a:rPr>
                <a:t>Design</a:t>
              </a:r>
            </a:p>
          </p:txBody>
        </p:sp>
        <p:pic>
          <p:nvPicPr>
            <p:cNvPr id="17436" name="Picture 46" descr="sf_car2"/>
            <p:cNvPicPr>
              <a:picLocks noChangeAspect="1" noChangeArrowheads="1"/>
            </p:cNvPicPr>
            <p:nvPr/>
          </p:nvPicPr>
          <p:blipFill>
            <a:blip r:embed="rId3" cstate="print">
              <a:lum bright="16000" contrast="2000"/>
            </a:blip>
            <a:srcRect/>
            <a:stretch>
              <a:fillRect/>
            </a:stretch>
          </p:blipFill>
          <p:spPr bwMode="auto">
            <a:xfrm>
              <a:off x="6033" y="1577"/>
              <a:ext cx="1414" cy="967"/>
            </a:xfrm>
            <a:prstGeom prst="rect">
              <a:avLst/>
            </a:prstGeom>
            <a:noFill/>
            <a:ln w="9525">
              <a:noFill/>
              <a:miter lim="800000"/>
              <a:headEnd/>
              <a:tailEnd/>
            </a:ln>
          </p:spPr>
        </p:pic>
        <p:sp>
          <p:nvSpPr>
            <p:cNvPr id="17437" name="Rectangle 47"/>
            <p:cNvSpPr>
              <a:spLocks noChangeArrowheads="1"/>
            </p:cNvSpPr>
            <p:nvPr/>
          </p:nvSpPr>
          <p:spPr bwMode="auto">
            <a:xfrm>
              <a:off x="6038" y="1913"/>
              <a:ext cx="1402" cy="296"/>
            </a:xfrm>
            <a:prstGeom prst="rect">
              <a:avLst/>
            </a:prstGeom>
            <a:solidFill>
              <a:srgbClr val="ECF0F4">
                <a:alpha val="65097"/>
              </a:srgbClr>
            </a:solidFill>
            <a:ln w="19050" algn="ctr">
              <a:solidFill>
                <a:srgbClr val="717E54"/>
              </a:solidFill>
              <a:miter lim="800000"/>
              <a:headEnd/>
              <a:tailEnd/>
            </a:ln>
          </p:spPr>
          <p:txBody>
            <a:bodyPr lIns="9144" tIns="9144" rIns="9144" bIns="9144" anchor="ctr"/>
            <a:lstStyle/>
            <a:p>
              <a:pPr algn="ctr" eaLnBrk="0" latinLnBrk="0" hangingPunct="0"/>
              <a:r>
                <a:rPr kumimoji="0" lang="en-US" altLang="ko-KR" sz="1100" b="1">
                  <a:solidFill>
                    <a:srgbClr val="000000"/>
                  </a:solidFill>
                  <a:latin typeface="Arial" pitchFamily="34" charset="0"/>
                </a:rPr>
                <a:t>Physical Components </a:t>
              </a:r>
            </a:p>
          </p:txBody>
        </p:sp>
        <p:sp>
          <p:nvSpPr>
            <p:cNvPr id="17438" name="Rectangle 48"/>
            <p:cNvSpPr>
              <a:spLocks noChangeArrowheads="1"/>
            </p:cNvSpPr>
            <p:nvPr/>
          </p:nvSpPr>
          <p:spPr bwMode="auto">
            <a:xfrm>
              <a:off x="6038" y="1584"/>
              <a:ext cx="1402" cy="296"/>
            </a:xfrm>
            <a:prstGeom prst="rect">
              <a:avLst/>
            </a:prstGeom>
            <a:solidFill>
              <a:srgbClr val="ECF0F4">
                <a:alpha val="65097"/>
              </a:srgbClr>
            </a:solidFill>
            <a:ln w="19050" algn="ctr">
              <a:solidFill>
                <a:srgbClr val="717E54"/>
              </a:solidFill>
              <a:miter lim="800000"/>
              <a:headEnd/>
              <a:tailEnd/>
            </a:ln>
          </p:spPr>
          <p:txBody>
            <a:bodyPr lIns="9144" tIns="9144" rIns="9144" bIns="9144" anchor="ctr"/>
            <a:lstStyle/>
            <a:p>
              <a:pPr algn="ctr" eaLnBrk="0" latinLnBrk="0" hangingPunct="0"/>
              <a:r>
                <a:rPr kumimoji="0" lang="en-US" altLang="ko-KR" sz="1100" b="1">
                  <a:solidFill>
                    <a:srgbClr val="000000"/>
                  </a:solidFill>
                  <a:latin typeface="Arial" pitchFamily="34" charset="0"/>
                </a:rPr>
                <a:t>Environment</a:t>
              </a:r>
            </a:p>
          </p:txBody>
        </p:sp>
        <p:sp>
          <p:nvSpPr>
            <p:cNvPr id="17439" name="Rectangle 49"/>
            <p:cNvSpPr>
              <a:spLocks noChangeArrowheads="1"/>
            </p:cNvSpPr>
            <p:nvPr/>
          </p:nvSpPr>
          <p:spPr bwMode="auto">
            <a:xfrm>
              <a:off x="6038" y="2242"/>
              <a:ext cx="1402" cy="296"/>
            </a:xfrm>
            <a:prstGeom prst="rect">
              <a:avLst/>
            </a:prstGeom>
            <a:solidFill>
              <a:srgbClr val="ECF0F4">
                <a:alpha val="65097"/>
              </a:srgbClr>
            </a:solidFill>
            <a:ln w="19050" algn="ctr">
              <a:solidFill>
                <a:srgbClr val="717E54"/>
              </a:solidFill>
              <a:miter lim="800000"/>
              <a:headEnd/>
              <a:tailEnd/>
            </a:ln>
          </p:spPr>
          <p:txBody>
            <a:bodyPr lIns="9144" tIns="9144" rIns="9144" bIns="9144" anchor="ctr"/>
            <a:lstStyle/>
            <a:p>
              <a:pPr algn="ctr" eaLnBrk="0" latinLnBrk="0" hangingPunct="0"/>
              <a:r>
                <a:rPr kumimoji="0" lang="en-US" altLang="ko-KR" sz="1100" b="1">
                  <a:solidFill>
                    <a:srgbClr val="000000"/>
                  </a:solidFill>
                  <a:latin typeface="Arial" pitchFamily="34" charset="0"/>
                </a:rPr>
                <a:t>Algorithms</a:t>
              </a:r>
            </a:p>
          </p:txBody>
        </p:sp>
        <p:grpSp>
          <p:nvGrpSpPr>
            <p:cNvPr id="3" name="Group 50"/>
            <p:cNvGrpSpPr>
              <a:grpSpLocks/>
            </p:cNvGrpSpPr>
            <p:nvPr/>
          </p:nvGrpSpPr>
          <p:grpSpPr bwMode="auto">
            <a:xfrm>
              <a:off x="6384" y="2418"/>
              <a:ext cx="288" cy="522"/>
              <a:chOff x="2646" y="2167"/>
              <a:chExt cx="288" cy="522"/>
            </a:xfrm>
          </p:grpSpPr>
          <p:sp>
            <p:nvSpPr>
              <p:cNvPr id="17444" name="Freeform 51"/>
              <p:cNvSpPr>
                <a:spLocks/>
              </p:cNvSpPr>
              <p:nvPr/>
            </p:nvSpPr>
            <p:spPr bwMode="auto">
              <a:xfrm rot="7200000" flipH="1">
                <a:off x="2566" y="2322"/>
                <a:ext cx="447" cy="288"/>
              </a:xfrm>
              <a:custGeom>
                <a:avLst/>
                <a:gdLst>
                  <a:gd name="T0" fmla="*/ 2147483647 w 275"/>
                  <a:gd name="T1" fmla="*/ 48 h 288"/>
                  <a:gd name="T2" fmla="*/ 2147483647 w 275"/>
                  <a:gd name="T3" fmla="*/ 48 h 288"/>
                  <a:gd name="T4" fmla="*/ 2147483647 w 275"/>
                  <a:gd name="T5" fmla="*/ 0 h 288"/>
                  <a:gd name="T6" fmla="*/ 0 w 275"/>
                  <a:gd name="T7" fmla="*/ 144 h 288"/>
                  <a:gd name="T8" fmla="*/ 2147483647 w 275"/>
                  <a:gd name="T9" fmla="*/ 288 h 288"/>
                  <a:gd name="T10" fmla="*/ 2147483647 w 275"/>
                  <a:gd name="T11" fmla="*/ 240 h 288"/>
                  <a:gd name="T12" fmla="*/ 2147483647 w 275"/>
                  <a:gd name="T13" fmla="*/ 240 h 288"/>
                  <a:gd name="T14" fmla="*/ 0 60000 65536"/>
                  <a:gd name="T15" fmla="*/ 0 60000 65536"/>
                  <a:gd name="T16" fmla="*/ 0 60000 65536"/>
                  <a:gd name="T17" fmla="*/ 0 60000 65536"/>
                  <a:gd name="T18" fmla="*/ 0 60000 65536"/>
                  <a:gd name="T19" fmla="*/ 0 60000 65536"/>
                  <a:gd name="T20" fmla="*/ 0 60000 65536"/>
                  <a:gd name="T21" fmla="*/ 0 w 275"/>
                  <a:gd name="T22" fmla="*/ 0 h 288"/>
                  <a:gd name="T23" fmla="*/ 275 w 275"/>
                  <a:gd name="T24" fmla="*/ 288 h 2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75" h="288">
                    <a:moveTo>
                      <a:pt x="275" y="48"/>
                    </a:moveTo>
                    <a:lnTo>
                      <a:pt x="83" y="48"/>
                    </a:lnTo>
                    <a:lnTo>
                      <a:pt x="83" y="0"/>
                    </a:lnTo>
                    <a:lnTo>
                      <a:pt x="0" y="144"/>
                    </a:lnTo>
                    <a:lnTo>
                      <a:pt x="83" y="288"/>
                    </a:lnTo>
                    <a:lnTo>
                      <a:pt x="83" y="240"/>
                    </a:lnTo>
                    <a:lnTo>
                      <a:pt x="275" y="240"/>
                    </a:lnTo>
                  </a:path>
                </a:pathLst>
              </a:custGeom>
              <a:solidFill>
                <a:srgbClr val="717E54"/>
              </a:solidFill>
              <a:ln w="9525">
                <a:solidFill>
                  <a:srgbClr val="ADB9A3"/>
                </a:solidFill>
                <a:round/>
                <a:headEnd/>
                <a:tailEnd/>
              </a:ln>
            </p:spPr>
            <p:txBody>
              <a:bodyPr wrap="none" anchor="ctr"/>
              <a:lstStyle/>
              <a:p>
                <a:pPr algn="ctr" eaLnBrk="0" latinLnBrk="0" hangingPunct="0"/>
                <a:endParaRPr kumimoji="0" lang="ko-KR" altLang="en-US" sz="900">
                  <a:latin typeface="Arial" pitchFamily="34" charset="0"/>
                </a:endParaRPr>
              </a:p>
            </p:txBody>
          </p:sp>
          <p:sp>
            <p:nvSpPr>
              <p:cNvPr id="17445" name="Rectangle 52"/>
              <p:cNvSpPr>
                <a:spLocks noChangeArrowheads="1"/>
              </p:cNvSpPr>
              <p:nvPr/>
            </p:nvSpPr>
            <p:spPr bwMode="auto">
              <a:xfrm rot="-3600000">
                <a:off x="2552" y="2326"/>
                <a:ext cx="510" cy="192"/>
              </a:xfrm>
              <a:prstGeom prst="rect">
                <a:avLst/>
              </a:prstGeom>
              <a:noFill/>
              <a:ln w="9525" algn="ctr">
                <a:noFill/>
                <a:miter lim="800000"/>
                <a:headEnd/>
                <a:tailEnd/>
              </a:ln>
            </p:spPr>
            <p:txBody>
              <a:bodyPr wrap="none" anchor="ctr"/>
              <a:lstStyle/>
              <a:p>
                <a:pPr eaLnBrk="0" latinLnBrk="0" hangingPunct="0"/>
                <a:r>
                  <a:rPr kumimoji="0" lang="en-US" altLang="ko-KR" sz="900" b="1">
                    <a:solidFill>
                      <a:schemeClr val="bg1"/>
                    </a:solidFill>
                    <a:latin typeface="Arial" pitchFamily="34" charset="0"/>
                  </a:rPr>
                  <a:t>Generate</a:t>
                </a:r>
              </a:p>
            </p:txBody>
          </p:sp>
        </p:grpSp>
        <p:grpSp>
          <p:nvGrpSpPr>
            <p:cNvPr id="4" name="Group 53"/>
            <p:cNvGrpSpPr>
              <a:grpSpLocks/>
            </p:cNvGrpSpPr>
            <p:nvPr/>
          </p:nvGrpSpPr>
          <p:grpSpPr bwMode="auto">
            <a:xfrm flipH="1">
              <a:off x="6816" y="2418"/>
              <a:ext cx="288" cy="522"/>
              <a:chOff x="2646" y="2167"/>
              <a:chExt cx="288" cy="522"/>
            </a:xfrm>
          </p:grpSpPr>
          <p:sp>
            <p:nvSpPr>
              <p:cNvPr id="17442" name="Freeform 54"/>
              <p:cNvSpPr>
                <a:spLocks/>
              </p:cNvSpPr>
              <p:nvPr/>
            </p:nvSpPr>
            <p:spPr bwMode="auto">
              <a:xfrm rot="7200000" flipH="1">
                <a:off x="2566" y="2322"/>
                <a:ext cx="447" cy="288"/>
              </a:xfrm>
              <a:custGeom>
                <a:avLst/>
                <a:gdLst>
                  <a:gd name="T0" fmla="*/ 2147483647 w 275"/>
                  <a:gd name="T1" fmla="*/ 48 h 288"/>
                  <a:gd name="T2" fmla="*/ 2147483647 w 275"/>
                  <a:gd name="T3" fmla="*/ 48 h 288"/>
                  <a:gd name="T4" fmla="*/ 2147483647 w 275"/>
                  <a:gd name="T5" fmla="*/ 0 h 288"/>
                  <a:gd name="T6" fmla="*/ 0 w 275"/>
                  <a:gd name="T7" fmla="*/ 144 h 288"/>
                  <a:gd name="T8" fmla="*/ 2147483647 w 275"/>
                  <a:gd name="T9" fmla="*/ 288 h 288"/>
                  <a:gd name="T10" fmla="*/ 2147483647 w 275"/>
                  <a:gd name="T11" fmla="*/ 240 h 288"/>
                  <a:gd name="T12" fmla="*/ 2147483647 w 275"/>
                  <a:gd name="T13" fmla="*/ 240 h 288"/>
                  <a:gd name="T14" fmla="*/ 0 60000 65536"/>
                  <a:gd name="T15" fmla="*/ 0 60000 65536"/>
                  <a:gd name="T16" fmla="*/ 0 60000 65536"/>
                  <a:gd name="T17" fmla="*/ 0 60000 65536"/>
                  <a:gd name="T18" fmla="*/ 0 60000 65536"/>
                  <a:gd name="T19" fmla="*/ 0 60000 65536"/>
                  <a:gd name="T20" fmla="*/ 0 60000 65536"/>
                  <a:gd name="T21" fmla="*/ 0 w 275"/>
                  <a:gd name="T22" fmla="*/ 0 h 288"/>
                  <a:gd name="T23" fmla="*/ 275 w 275"/>
                  <a:gd name="T24" fmla="*/ 288 h 2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75" h="288">
                    <a:moveTo>
                      <a:pt x="275" y="48"/>
                    </a:moveTo>
                    <a:lnTo>
                      <a:pt x="83" y="48"/>
                    </a:lnTo>
                    <a:lnTo>
                      <a:pt x="83" y="0"/>
                    </a:lnTo>
                    <a:lnTo>
                      <a:pt x="0" y="144"/>
                    </a:lnTo>
                    <a:lnTo>
                      <a:pt x="83" y="288"/>
                    </a:lnTo>
                    <a:lnTo>
                      <a:pt x="83" y="240"/>
                    </a:lnTo>
                    <a:lnTo>
                      <a:pt x="275" y="240"/>
                    </a:lnTo>
                  </a:path>
                </a:pathLst>
              </a:custGeom>
              <a:solidFill>
                <a:srgbClr val="717E54"/>
              </a:solidFill>
              <a:ln w="9525">
                <a:solidFill>
                  <a:srgbClr val="ADB9A3"/>
                </a:solidFill>
                <a:round/>
                <a:headEnd/>
                <a:tailEnd/>
              </a:ln>
            </p:spPr>
            <p:txBody>
              <a:bodyPr wrap="none" anchor="ctr"/>
              <a:lstStyle/>
              <a:p>
                <a:pPr algn="ctr" eaLnBrk="0" latinLnBrk="0" hangingPunct="0"/>
                <a:endParaRPr kumimoji="0" lang="ko-KR" altLang="en-US" sz="900">
                  <a:latin typeface="Arial" pitchFamily="34" charset="0"/>
                </a:endParaRPr>
              </a:p>
            </p:txBody>
          </p:sp>
          <p:sp>
            <p:nvSpPr>
              <p:cNvPr id="17443" name="Rectangle 55"/>
              <p:cNvSpPr>
                <a:spLocks noChangeArrowheads="1"/>
              </p:cNvSpPr>
              <p:nvPr/>
            </p:nvSpPr>
            <p:spPr bwMode="auto">
              <a:xfrm rot="-3600000">
                <a:off x="2552" y="2326"/>
                <a:ext cx="510" cy="192"/>
              </a:xfrm>
              <a:prstGeom prst="rect">
                <a:avLst/>
              </a:prstGeom>
              <a:noFill/>
              <a:ln w="9525" algn="ctr">
                <a:noFill/>
                <a:miter lim="800000"/>
                <a:headEnd/>
                <a:tailEnd/>
              </a:ln>
            </p:spPr>
            <p:txBody>
              <a:bodyPr wrap="none" anchor="ctr"/>
              <a:lstStyle/>
              <a:p>
                <a:pPr algn="r" eaLnBrk="0" latinLnBrk="0" hangingPunct="0"/>
                <a:r>
                  <a:rPr kumimoji="0" lang="en-US" altLang="ko-KR" sz="900" b="1">
                    <a:solidFill>
                      <a:schemeClr val="bg1"/>
                    </a:solidFill>
                    <a:latin typeface="Arial" pitchFamily="34" charset="0"/>
                  </a:rPr>
                  <a:t>Generate</a:t>
                </a:r>
              </a:p>
            </p:txBody>
          </p:sp>
        </p:grpSp>
      </p:grpSp>
    </p:spTree>
    <p:extLst>
      <p:ext uri="{BB962C8B-B14F-4D97-AF65-F5344CB8AC3E}">
        <p14:creationId xmlns:p14="http://schemas.microsoft.com/office/powerpoint/2010/main" val="101371168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98"/>
                                        </p:tgtEl>
                                        <p:attrNameLst>
                                          <p:attrName>style.visibility</p:attrName>
                                        </p:attrNameLst>
                                      </p:cBhvr>
                                      <p:to>
                                        <p:strVal val="visible"/>
                                      </p:to>
                                    </p:set>
                                    <p:animEffect transition="in" filter="wipe(down)">
                                      <p:cBhvr>
                                        <p:cTn id="7" dur="500"/>
                                        <p:tgtEl>
                                          <p:spTgt spid="98"/>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00"/>
                                        </p:tgtEl>
                                        <p:attrNameLst>
                                          <p:attrName>style.visibility</p:attrName>
                                        </p:attrNameLst>
                                      </p:cBhvr>
                                      <p:to>
                                        <p:strVal val="visible"/>
                                      </p:to>
                                    </p:set>
                                    <p:animEffect transition="in" filter="wipe(down)">
                                      <p:cBhvr>
                                        <p:cTn id="10" dur="500"/>
                                        <p:tgtEl>
                                          <p:spTgt spid="10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9"/>
                                        </p:tgtEl>
                                        <p:attrNameLst>
                                          <p:attrName>style.visibility</p:attrName>
                                        </p:attrNameLst>
                                      </p:cBhvr>
                                      <p:to>
                                        <p:strVal val="visible"/>
                                      </p:to>
                                    </p:set>
                                    <p:animEffect transition="in" filter="fade">
                                      <p:cBhvr>
                                        <p:cTn id="15" dur="500"/>
                                        <p:tgtEl>
                                          <p:spTgt spid="9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40722"/>
                                        </p:tgtEl>
                                        <p:attrNameLst>
                                          <p:attrName>style.visibility</p:attrName>
                                        </p:attrNameLst>
                                      </p:cBhvr>
                                      <p:to>
                                        <p:strVal val="visible"/>
                                      </p:to>
                                    </p:set>
                                    <p:animEffect transition="in" filter="fade">
                                      <p:cBhvr>
                                        <p:cTn id="18" dur="500"/>
                                        <p:tgtEl>
                                          <p:spTgt spid="840722"/>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840723"/>
                                        </p:tgtEl>
                                        <p:attrNameLst>
                                          <p:attrName>style.visibility</p:attrName>
                                        </p:attrNameLst>
                                      </p:cBhvr>
                                      <p:to>
                                        <p:strVal val="visible"/>
                                      </p:to>
                                    </p:set>
                                    <p:animEffect transition="in" filter="fade">
                                      <p:cBhvr>
                                        <p:cTn id="21" dur="500"/>
                                        <p:tgtEl>
                                          <p:spTgt spid="840723"/>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840727"/>
                                        </p:tgtEl>
                                        <p:attrNameLst>
                                          <p:attrName>style.visibility</p:attrName>
                                        </p:attrNameLst>
                                      </p:cBhvr>
                                      <p:to>
                                        <p:strVal val="visible"/>
                                      </p:to>
                                    </p:set>
                                    <p:animEffect transition="in" filter="fade">
                                      <p:cBhvr>
                                        <p:cTn id="24" dur="500"/>
                                        <p:tgtEl>
                                          <p:spTgt spid="840727"/>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840728"/>
                                        </p:tgtEl>
                                        <p:attrNameLst>
                                          <p:attrName>style.visibility</p:attrName>
                                        </p:attrNameLst>
                                      </p:cBhvr>
                                      <p:to>
                                        <p:strVal val="visible"/>
                                      </p:to>
                                    </p:set>
                                    <p:animEffect transition="in" filter="fade">
                                      <p:cBhvr>
                                        <p:cTn id="27" dur="500"/>
                                        <p:tgtEl>
                                          <p:spTgt spid="840728"/>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840724"/>
                                        </p:tgtEl>
                                        <p:attrNameLst>
                                          <p:attrName>style.visibility</p:attrName>
                                        </p:attrNameLst>
                                      </p:cBhvr>
                                      <p:to>
                                        <p:strVal val="visible"/>
                                      </p:to>
                                    </p:set>
                                    <p:animEffect transition="in" filter="fade">
                                      <p:cBhvr>
                                        <p:cTn id="30" dur="500"/>
                                        <p:tgtEl>
                                          <p:spTgt spid="840724"/>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840725"/>
                                        </p:tgtEl>
                                        <p:attrNameLst>
                                          <p:attrName>style.visibility</p:attrName>
                                        </p:attrNameLst>
                                      </p:cBhvr>
                                      <p:to>
                                        <p:strVal val="visible"/>
                                      </p:to>
                                    </p:set>
                                    <p:animEffect transition="in" filter="fade">
                                      <p:cBhvr>
                                        <p:cTn id="33" dur="500"/>
                                        <p:tgtEl>
                                          <p:spTgt spid="8407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 grpId="0" animBg="1"/>
      <p:bldP spid="99" grpId="0" animBg="1"/>
      <p:bldP spid="100" grpId="0"/>
      <p:bldP spid="840722" grpId="0" animBg="1"/>
      <p:bldP spid="840723" grpId="0" animBg="1"/>
      <p:bldP spid="840724" grpId="0" animBg="1"/>
      <p:bldP spid="840725" grpId="0" animBg="1"/>
      <p:bldP spid="840727" grpId="0" animBg="1"/>
      <p:bldP spid="840728" grpId="0" animBg="1"/>
    </p:bld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434" name="AutoShape 2"/>
          <p:cNvSpPr>
            <a:spLocks noChangeArrowheads="1"/>
          </p:cNvSpPr>
          <p:nvPr/>
        </p:nvSpPr>
        <p:spPr bwMode="auto">
          <a:xfrm>
            <a:off x="6753225" y="2027238"/>
            <a:ext cx="1060450" cy="4343400"/>
          </a:xfrm>
          <a:prstGeom prst="roundRect">
            <a:avLst>
              <a:gd name="adj" fmla="val 16667"/>
            </a:avLst>
          </a:prstGeom>
          <a:gradFill rotWithShape="1">
            <a:gsLst>
              <a:gs pos="0">
                <a:schemeClr val="bg1"/>
              </a:gs>
              <a:gs pos="100000">
                <a:srgbClr val="E8CDB6"/>
              </a:gs>
            </a:gsLst>
            <a:lin ang="2700000" scaled="1"/>
          </a:gradFill>
          <a:ln w="28575" algn="ctr">
            <a:solidFill>
              <a:srgbClr val="C48048"/>
            </a:solidFill>
            <a:round/>
            <a:headEnd/>
            <a:tailEnd/>
          </a:ln>
        </p:spPr>
        <p:txBody>
          <a:bodyPr wrap="none" tIns="0" anchor="ctr" anchorCtr="1"/>
          <a:lstStyle/>
          <a:p>
            <a:pPr algn="ctr" rtl="0" eaLnBrk="0" fontAlgn="base" hangingPunct="0">
              <a:spcBef>
                <a:spcPct val="0"/>
              </a:spcBef>
              <a:spcAft>
                <a:spcPct val="0"/>
              </a:spcAft>
            </a:pPr>
            <a:endParaRPr lang="ko-KR" altLang="en-US" sz="1100" b="1" kern="1200">
              <a:solidFill>
                <a:srgbClr val="000000"/>
              </a:solidFill>
              <a:latin typeface="Arial" pitchFamily="34" charset="0"/>
              <a:ea typeface="굴림" pitchFamily="50" charset="-127"/>
              <a:cs typeface="+mn-cs"/>
            </a:endParaRPr>
          </a:p>
        </p:txBody>
      </p:sp>
      <p:sp>
        <p:nvSpPr>
          <p:cNvPr id="18435" name="Rectangle 12"/>
          <p:cNvSpPr>
            <a:spLocks noChangeArrowheads="1"/>
          </p:cNvSpPr>
          <p:nvPr/>
        </p:nvSpPr>
        <p:spPr bwMode="auto">
          <a:xfrm>
            <a:off x="6819900" y="5395913"/>
            <a:ext cx="914400" cy="509587"/>
          </a:xfrm>
          <a:prstGeom prst="rect">
            <a:avLst/>
          </a:prstGeom>
          <a:solidFill>
            <a:srgbClr val="FADCAA"/>
          </a:solidFill>
          <a:ln w="19050" algn="ctr">
            <a:solidFill>
              <a:schemeClr val="hlink"/>
            </a:solidFill>
            <a:miter lim="800000"/>
            <a:headEnd/>
            <a:tailEnd/>
          </a:ln>
        </p:spPr>
        <p:txBody>
          <a:bodyPr wrap="none" lIns="0" tIns="9144" rIns="0" bIns="9144" anchor="ctr"/>
          <a:lstStyle/>
          <a:p>
            <a:pPr marL="60325" indent="-60325" algn="ctr" rtl="0" eaLnBrk="0" fontAlgn="base" hangingPunct="0">
              <a:spcBef>
                <a:spcPct val="0"/>
              </a:spcBef>
              <a:spcAft>
                <a:spcPct val="0"/>
              </a:spcAft>
            </a:pPr>
            <a:r>
              <a:rPr lang="en-US" altLang="ko-KR" sz="1000" b="1" kern="1200">
                <a:solidFill>
                  <a:srgbClr val="000000"/>
                </a:solidFill>
                <a:latin typeface="Arial" pitchFamily="34" charset="0"/>
                <a:ea typeface="굴림" pitchFamily="50" charset="-127"/>
                <a:cs typeface="+mn-cs"/>
              </a:rPr>
              <a:t>Test </a:t>
            </a:r>
          </a:p>
          <a:p>
            <a:pPr marL="60325" indent="-60325" algn="ctr" rtl="0" eaLnBrk="0" fontAlgn="base" hangingPunct="0">
              <a:spcBef>
                <a:spcPct val="0"/>
              </a:spcBef>
              <a:spcAft>
                <a:spcPct val="0"/>
              </a:spcAft>
            </a:pPr>
            <a:r>
              <a:rPr lang="en-US" altLang="ko-KR" sz="1000" b="1" kern="1200">
                <a:solidFill>
                  <a:srgbClr val="000000"/>
                </a:solidFill>
                <a:latin typeface="Arial" pitchFamily="34" charset="0"/>
                <a:ea typeface="굴림" pitchFamily="50" charset="-127"/>
                <a:cs typeface="+mn-cs"/>
              </a:rPr>
              <a:t>Environments</a:t>
            </a:r>
          </a:p>
        </p:txBody>
      </p:sp>
      <p:sp>
        <p:nvSpPr>
          <p:cNvPr id="18436" name="Rectangle 30"/>
          <p:cNvSpPr>
            <a:spLocks noChangeArrowheads="1"/>
          </p:cNvSpPr>
          <p:nvPr/>
        </p:nvSpPr>
        <p:spPr bwMode="auto">
          <a:xfrm>
            <a:off x="6753225" y="5989638"/>
            <a:ext cx="1060450" cy="228600"/>
          </a:xfrm>
          <a:prstGeom prst="rect">
            <a:avLst/>
          </a:prstGeom>
          <a:noFill/>
          <a:ln w="9525" algn="ctr">
            <a:noFill/>
            <a:miter lim="800000"/>
            <a:headEnd/>
            <a:tailEnd/>
          </a:ln>
        </p:spPr>
        <p:txBody>
          <a:bodyPr lIns="0" tIns="0" rIns="0" anchorCtr="1"/>
          <a:lstStyle/>
          <a:p>
            <a:pPr algn="ctr" rtl="0" eaLnBrk="0" fontAlgn="base" hangingPunct="0">
              <a:lnSpc>
                <a:spcPct val="85000"/>
              </a:lnSpc>
              <a:spcBef>
                <a:spcPct val="0"/>
              </a:spcBef>
              <a:spcAft>
                <a:spcPct val="0"/>
              </a:spcAft>
            </a:pPr>
            <a:r>
              <a:rPr lang="en-US" altLang="ko-KR" sz="1400" b="1" kern="1200">
                <a:solidFill>
                  <a:srgbClr val="C48048"/>
                </a:solidFill>
                <a:latin typeface="Arial" pitchFamily="34" charset="0"/>
                <a:ea typeface="굴림" pitchFamily="50" charset="-127"/>
                <a:cs typeface="+mn-cs"/>
              </a:rPr>
              <a:t>Continuous V&amp;V</a:t>
            </a:r>
          </a:p>
        </p:txBody>
      </p:sp>
      <p:sp>
        <p:nvSpPr>
          <p:cNvPr id="18437" name="Rectangle 42"/>
          <p:cNvSpPr>
            <a:spLocks noChangeArrowheads="1"/>
          </p:cNvSpPr>
          <p:nvPr/>
        </p:nvSpPr>
        <p:spPr bwMode="auto">
          <a:xfrm>
            <a:off x="6753225" y="1646238"/>
            <a:ext cx="1060450" cy="304800"/>
          </a:xfrm>
          <a:prstGeom prst="rect">
            <a:avLst/>
          </a:prstGeom>
          <a:gradFill rotWithShape="1">
            <a:gsLst>
              <a:gs pos="0">
                <a:schemeClr val="bg1"/>
              </a:gs>
              <a:gs pos="100000">
                <a:srgbClr val="E8CDB6"/>
              </a:gs>
            </a:gsLst>
            <a:lin ang="2700000" scaled="1"/>
          </a:gradFill>
          <a:ln w="28575" algn="ctr">
            <a:solidFill>
              <a:srgbClr val="C48048"/>
            </a:solidFill>
            <a:miter lim="800000"/>
            <a:headEnd/>
            <a:tailEnd/>
          </a:ln>
        </p:spPr>
        <p:txBody>
          <a:bodyPr wrap="none" tIns="0" bIns="0" anchor="ctr" anchorCtr="1"/>
          <a:lstStyle/>
          <a:p>
            <a:pPr algn="ctr" rtl="0" eaLnBrk="0" fontAlgn="base" hangingPunct="0">
              <a:spcBef>
                <a:spcPct val="0"/>
              </a:spcBef>
              <a:spcAft>
                <a:spcPct val="0"/>
              </a:spcAft>
            </a:pPr>
            <a:r>
              <a:rPr lang="en-US" altLang="ko-KR" sz="1000" b="1" kern="1200">
                <a:solidFill>
                  <a:srgbClr val="000000"/>
                </a:solidFill>
                <a:latin typeface="Arial" pitchFamily="34" charset="0"/>
                <a:ea typeface="굴림" pitchFamily="50" charset="-127"/>
                <a:cs typeface="+mn-cs"/>
              </a:rPr>
              <a:t>Requirements</a:t>
            </a:r>
          </a:p>
        </p:txBody>
      </p:sp>
      <p:sp>
        <p:nvSpPr>
          <p:cNvPr id="18438" name="AutoShape 18"/>
          <p:cNvSpPr>
            <a:spLocks noChangeArrowheads="1"/>
          </p:cNvSpPr>
          <p:nvPr/>
        </p:nvSpPr>
        <p:spPr bwMode="auto">
          <a:xfrm>
            <a:off x="7092950" y="2122488"/>
            <a:ext cx="376238" cy="3271837"/>
          </a:xfrm>
          <a:prstGeom prst="upDownArrow">
            <a:avLst>
              <a:gd name="adj1" fmla="val 73500"/>
              <a:gd name="adj2" fmla="val 31765"/>
            </a:avLst>
          </a:prstGeom>
          <a:solidFill>
            <a:srgbClr val="717E54"/>
          </a:solidFill>
          <a:ln w="9525" algn="ctr">
            <a:solidFill>
              <a:srgbClr val="ADB9A3"/>
            </a:solidFill>
            <a:miter lim="800000"/>
            <a:headEnd/>
            <a:tailEnd/>
          </a:ln>
        </p:spPr>
        <p:txBody>
          <a:bodyPr wrap="none" anchor="ctr"/>
          <a:lstStyle/>
          <a:p>
            <a:pPr algn="ctr" rtl="0" eaLnBrk="0" fontAlgn="base" hangingPunct="0">
              <a:spcBef>
                <a:spcPct val="0"/>
              </a:spcBef>
              <a:spcAft>
                <a:spcPct val="0"/>
              </a:spcAft>
            </a:pPr>
            <a:endParaRPr lang="ko-KR" altLang="en-US" sz="900" kern="1200">
              <a:solidFill>
                <a:srgbClr val="000000"/>
              </a:solidFill>
              <a:latin typeface="Arial" pitchFamily="34" charset="0"/>
              <a:ea typeface="굴림" pitchFamily="50" charset="-127"/>
              <a:cs typeface="+mn-cs"/>
            </a:endParaRPr>
          </a:p>
        </p:txBody>
      </p:sp>
      <p:sp>
        <p:nvSpPr>
          <p:cNvPr id="18439" name="Freeform 19"/>
          <p:cNvSpPr>
            <a:spLocks/>
          </p:cNvSpPr>
          <p:nvPr/>
        </p:nvSpPr>
        <p:spPr bwMode="auto">
          <a:xfrm>
            <a:off x="6545263" y="2867025"/>
            <a:ext cx="869950" cy="1774825"/>
          </a:xfrm>
          <a:custGeom>
            <a:avLst/>
            <a:gdLst>
              <a:gd name="T0" fmla="*/ 0 w 627"/>
              <a:gd name="T1" fmla="*/ 2147483647 h 1278"/>
              <a:gd name="T2" fmla="*/ 2147483647 w 627"/>
              <a:gd name="T3" fmla="*/ 0 h 1278"/>
              <a:gd name="T4" fmla="*/ 2147483647 w 627"/>
              <a:gd name="T5" fmla="*/ 2147483647 h 1278"/>
              <a:gd name="T6" fmla="*/ 2147483647 w 627"/>
              <a:gd name="T7" fmla="*/ 2147483647 h 1278"/>
              <a:gd name="T8" fmla="*/ 2147483647 w 627"/>
              <a:gd name="T9" fmla="*/ 2147483647 h 1278"/>
              <a:gd name="T10" fmla="*/ 2147483647 w 627"/>
              <a:gd name="T11" fmla="*/ 2147483647 h 1278"/>
              <a:gd name="T12" fmla="*/ 2147483647 w 627"/>
              <a:gd name="T13" fmla="*/ 2147483647 h 1278"/>
              <a:gd name="T14" fmla="*/ 2147483647 w 627"/>
              <a:gd name="T15" fmla="*/ 2147483647 h 1278"/>
              <a:gd name="T16" fmla="*/ 2147483647 w 627"/>
              <a:gd name="T17" fmla="*/ 2147483647 h 1278"/>
              <a:gd name="T18" fmla="*/ 0 w 627"/>
              <a:gd name="T19" fmla="*/ 2147483647 h 1278"/>
              <a:gd name="T20" fmla="*/ 2147483647 w 627"/>
              <a:gd name="T21" fmla="*/ 2147483647 h 1278"/>
              <a:gd name="T22" fmla="*/ 2147483647 w 627"/>
              <a:gd name="T23" fmla="*/ 2147483647 h 1278"/>
              <a:gd name="T24" fmla="*/ 2147483647 w 627"/>
              <a:gd name="T25" fmla="*/ 2147483647 h 1278"/>
              <a:gd name="T26" fmla="*/ 2147483647 w 627"/>
              <a:gd name="T27" fmla="*/ 2147483647 h 1278"/>
              <a:gd name="T28" fmla="*/ 2147483647 w 627"/>
              <a:gd name="T29" fmla="*/ 2147483647 h 1278"/>
              <a:gd name="T30" fmla="*/ 2147483647 w 627"/>
              <a:gd name="T31" fmla="*/ 2147483647 h 1278"/>
              <a:gd name="T32" fmla="*/ 2147483647 w 627"/>
              <a:gd name="T33" fmla="*/ 2147483647 h 1278"/>
              <a:gd name="T34" fmla="*/ 2147483647 w 627"/>
              <a:gd name="T35" fmla="*/ 2147483647 h 1278"/>
              <a:gd name="T36" fmla="*/ 0 w 627"/>
              <a:gd name="T37" fmla="*/ 2147483647 h 127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627"/>
              <a:gd name="T58" fmla="*/ 0 h 1278"/>
              <a:gd name="T59" fmla="*/ 627 w 627"/>
              <a:gd name="T60" fmla="*/ 1278 h 127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627" h="1278">
                <a:moveTo>
                  <a:pt x="0" y="134"/>
                </a:moveTo>
                <a:lnTo>
                  <a:pt x="112" y="0"/>
                </a:lnTo>
                <a:lnTo>
                  <a:pt x="112" y="45"/>
                </a:lnTo>
                <a:lnTo>
                  <a:pt x="332" y="48"/>
                </a:lnTo>
                <a:cubicBezTo>
                  <a:pt x="402" y="50"/>
                  <a:pt x="594" y="71"/>
                  <a:pt x="627" y="330"/>
                </a:cubicBezTo>
                <a:cubicBezTo>
                  <a:pt x="627" y="330"/>
                  <a:pt x="626" y="645"/>
                  <a:pt x="626" y="960"/>
                </a:cubicBezTo>
                <a:cubicBezTo>
                  <a:pt x="597" y="1191"/>
                  <a:pt x="416" y="1232"/>
                  <a:pt x="335" y="1232"/>
                </a:cubicBezTo>
                <a:lnTo>
                  <a:pt x="113" y="1233"/>
                </a:lnTo>
                <a:lnTo>
                  <a:pt x="111" y="1278"/>
                </a:lnTo>
                <a:lnTo>
                  <a:pt x="0" y="1143"/>
                </a:lnTo>
                <a:lnTo>
                  <a:pt x="113" y="1009"/>
                </a:lnTo>
                <a:lnTo>
                  <a:pt x="111" y="1054"/>
                </a:lnTo>
                <a:lnTo>
                  <a:pt x="334" y="1056"/>
                </a:lnTo>
                <a:cubicBezTo>
                  <a:pt x="386" y="1052"/>
                  <a:pt x="428" y="1020"/>
                  <a:pt x="430" y="960"/>
                </a:cubicBezTo>
                <a:lnTo>
                  <a:pt x="432" y="328"/>
                </a:lnTo>
                <a:cubicBezTo>
                  <a:pt x="435" y="233"/>
                  <a:pt x="335" y="222"/>
                  <a:pt x="333" y="224"/>
                </a:cubicBezTo>
                <a:lnTo>
                  <a:pt x="112" y="224"/>
                </a:lnTo>
                <a:lnTo>
                  <a:pt x="112" y="269"/>
                </a:lnTo>
                <a:lnTo>
                  <a:pt x="0" y="134"/>
                </a:lnTo>
                <a:close/>
              </a:path>
            </a:pathLst>
          </a:custGeom>
          <a:solidFill>
            <a:srgbClr val="717E54"/>
          </a:solidFill>
          <a:ln w="9525">
            <a:solidFill>
              <a:srgbClr val="ADB9A3"/>
            </a:solidFill>
            <a:round/>
            <a:headEnd/>
            <a:tailEnd/>
          </a:ln>
        </p:spPr>
        <p:txBody>
          <a:bodyPr wrap="none" anchor="ctr"/>
          <a:lstStyle/>
          <a:p>
            <a:pPr algn="ctr" rtl="0" eaLnBrk="0" fontAlgn="base" hangingPunct="0">
              <a:spcBef>
                <a:spcPct val="0"/>
              </a:spcBef>
              <a:spcAft>
                <a:spcPct val="0"/>
              </a:spcAft>
            </a:pPr>
            <a:endParaRPr lang="ko-KR" altLang="en-US" sz="900" kern="1200">
              <a:solidFill>
                <a:srgbClr val="000000"/>
              </a:solidFill>
              <a:latin typeface="Arial" pitchFamily="34" charset="0"/>
              <a:ea typeface="굴림" pitchFamily="50" charset="-127"/>
              <a:cs typeface="+mn-cs"/>
            </a:endParaRPr>
          </a:p>
        </p:txBody>
      </p:sp>
      <p:sp>
        <p:nvSpPr>
          <p:cNvPr id="18440" name="Freeform 20"/>
          <p:cNvSpPr>
            <a:spLocks/>
          </p:cNvSpPr>
          <p:nvPr/>
        </p:nvSpPr>
        <p:spPr bwMode="auto">
          <a:xfrm>
            <a:off x="6545263" y="2117725"/>
            <a:ext cx="923925" cy="2525713"/>
          </a:xfrm>
          <a:custGeom>
            <a:avLst/>
            <a:gdLst>
              <a:gd name="T0" fmla="*/ 0 w 666"/>
              <a:gd name="T1" fmla="*/ 2147483647 h 1818"/>
              <a:gd name="T2" fmla="*/ 2147483647 w 666"/>
              <a:gd name="T3" fmla="*/ 2147483647 h 1818"/>
              <a:gd name="T4" fmla="*/ 2147483647 w 666"/>
              <a:gd name="T5" fmla="*/ 2147483647 h 1818"/>
              <a:gd name="T6" fmla="*/ 2147483647 w 666"/>
              <a:gd name="T7" fmla="*/ 2147483647 h 1818"/>
              <a:gd name="T8" fmla="*/ 2147483647 w 666"/>
              <a:gd name="T9" fmla="*/ 2147483647 h 1818"/>
              <a:gd name="T10" fmla="*/ 2147483647 w 666"/>
              <a:gd name="T11" fmla="*/ 2147483647 h 1818"/>
              <a:gd name="T12" fmla="*/ 2147483647 w 666"/>
              <a:gd name="T13" fmla="*/ 2147483647 h 1818"/>
              <a:gd name="T14" fmla="*/ 2147483647 w 666"/>
              <a:gd name="T15" fmla="*/ 0 h 1818"/>
              <a:gd name="T16" fmla="*/ 2147483647 w 666"/>
              <a:gd name="T17" fmla="*/ 2147483647 h 1818"/>
              <a:gd name="T18" fmla="*/ 2147483647 w 666"/>
              <a:gd name="T19" fmla="*/ 2147483647 h 1818"/>
              <a:gd name="T20" fmla="*/ 2147483647 w 666"/>
              <a:gd name="T21" fmla="*/ 2147483647 h 1818"/>
              <a:gd name="T22" fmla="*/ 2147483647 w 666"/>
              <a:gd name="T23" fmla="*/ 2147483647 h 1818"/>
              <a:gd name="T24" fmla="*/ 2147483647 w 666"/>
              <a:gd name="T25" fmla="*/ 2147483647 h 1818"/>
              <a:gd name="T26" fmla="*/ 2147483647 w 666"/>
              <a:gd name="T27" fmla="*/ 2147483647 h 1818"/>
              <a:gd name="T28" fmla="*/ 0 w 666"/>
              <a:gd name="T29" fmla="*/ 2147483647 h 181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66"/>
              <a:gd name="T46" fmla="*/ 0 h 1818"/>
              <a:gd name="T47" fmla="*/ 666 w 666"/>
              <a:gd name="T48" fmla="*/ 1818 h 1818"/>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66" h="1818">
                <a:moveTo>
                  <a:pt x="0" y="1684"/>
                </a:moveTo>
                <a:lnTo>
                  <a:pt x="112" y="1818"/>
                </a:lnTo>
                <a:lnTo>
                  <a:pt x="112" y="1773"/>
                </a:lnTo>
                <a:lnTo>
                  <a:pt x="332" y="1770"/>
                </a:lnTo>
                <a:cubicBezTo>
                  <a:pt x="402" y="1768"/>
                  <a:pt x="577" y="1768"/>
                  <a:pt x="627" y="1488"/>
                </a:cubicBezTo>
                <a:lnTo>
                  <a:pt x="630" y="87"/>
                </a:lnTo>
                <a:lnTo>
                  <a:pt x="666" y="87"/>
                </a:lnTo>
                <a:lnTo>
                  <a:pt x="528" y="0"/>
                </a:lnTo>
                <a:lnTo>
                  <a:pt x="393" y="90"/>
                </a:lnTo>
                <a:lnTo>
                  <a:pt x="431" y="90"/>
                </a:lnTo>
                <a:lnTo>
                  <a:pt x="432" y="1490"/>
                </a:lnTo>
                <a:cubicBezTo>
                  <a:pt x="431" y="1584"/>
                  <a:pt x="335" y="1596"/>
                  <a:pt x="333" y="1594"/>
                </a:cubicBezTo>
                <a:lnTo>
                  <a:pt x="112" y="1594"/>
                </a:lnTo>
                <a:lnTo>
                  <a:pt x="112" y="1549"/>
                </a:lnTo>
                <a:lnTo>
                  <a:pt x="0" y="1684"/>
                </a:lnTo>
                <a:close/>
              </a:path>
            </a:pathLst>
          </a:custGeom>
          <a:solidFill>
            <a:srgbClr val="717E54"/>
          </a:solidFill>
          <a:ln w="9525">
            <a:solidFill>
              <a:srgbClr val="ADB9A3"/>
            </a:solidFill>
            <a:round/>
            <a:headEnd/>
            <a:tailEnd/>
          </a:ln>
        </p:spPr>
        <p:txBody>
          <a:bodyPr wrap="none" anchor="ctr"/>
          <a:lstStyle/>
          <a:p>
            <a:pPr algn="ctr" rtl="0" eaLnBrk="0" fontAlgn="base" hangingPunct="0">
              <a:spcBef>
                <a:spcPct val="0"/>
              </a:spcBef>
              <a:spcAft>
                <a:spcPct val="0"/>
              </a:spcAft>
            </a:pPr>
            <a:endParaRPr lang="ko-KR" altLang="en-US" sz="900" kern="1200">
              <a:solidFill>
                <a:srgbClr val="000000"/>
              </a:solidFill>
              <a:latin typeface="Arial" pitchFamily="34" charset="0"/>
              <a:ea typeface="굴림" pitchFamily="50" charset="-127"/>
              <a:cs typeface="+mn-cs"/>
            </a:endParaRPr>
          </a:p>
        </p:txBody>
      </p:sp>
      <p:sp>
        <p:nvSpPr>
          <p:cNvPr id="18441" name="Freeform 21"/>
          <p:cNvSpPr>
            <a:spLocks/>
          </p:cNvSpPr>
          <p:nvPr/>
        </p:nvSpPr>
        <p:spPr bwMode="auto">
          <a:xfrm>
            <a:off x="6545263" y="2879725"/>
            <a:ext cx="923925" cy="2519363"/>
          </a:xfrm>
          <a:custGeom>
            <a:avLst/>
            <a:gdLst>
              <a:gd name="T0" fmla="*/ 0 w 666"/>
              <a:gd name="T1" fmla="*/ 2147483647 h 1814"/>
              <a:gd name="T2" fmla="*/ 2147483647 w 666"/>
              <a:gd name="T3" fmla="*/ 0 h 1814"/>
              <a:gd name="T4" fmla="*/ 2147483647 w 666"/>
              <a:gd name="T5" fmla="*/ 2147483647 h 1814"/>
              <a:gd name="T6" fmla="*/ 2147483647 w 666"/>
              <a:gd name="T7" fmla="*/ 2147483647 h 1814"/>
              <a:gd name="T8" fmla="*/ 2147483647 w 666"/>
              <a:gd name="T9" fmla="*/ 2147483647 h 1814"/>
              <a:gd name="T10" fmla="*/ 2147483647 w 666"/>
              <a:gd name="T11" fmla="*/ 2147483647 h 1814"/>
              <a:gd name="T12" fmla="*/ 2147483647 w 666"/>
              <a:gd name="T13" fmla="*/ 2147483647 h 1814"/>
              <a:gd name="T14" fmla="*/ 2147483647 w 666"/>
              <a:gd name="T15" fmla="*/ 2147483647 h 1814"/>
              <a:gd name="T16" fmla="*/ 2147483647 w 666"/>
              <a:gd name="T17" fmla="*/ 2147483647 h 1814"/>
              <a:gd name="T18" fmla="*/ 2147483647 w 666"/>
              <a:gd name="T19" fmla="*/ 2147483647 h 1814"/>
              <a:gd name="T20" fmla="*/ 2147483647 w 666"/>
              <a:gd name="T21" fmla="*/ 2147483647 h 1814"/>
              <a:gd name="T22" fmla="*/ 2147483647 w 666"/>
              <a:gd name="T23" fmla="*/ 2147483647 h 1814"/>
              <a:gd name="T24" fmla="*/ 2147483647 w 666"/>
              <a:gd name="T25" fmla="*/ 2147483647 h 1814"/>
              <a:gd name="T26" fmla="*/ 2147483647 w 666"/>
              <a:gd name="T27" fmla="*/ 2147483647 h 1814"/>
              <a:gd name="T28" fmla="*/ 0 w 666"/>
              <a:gd name="T29" fmla="*/ 2147483647 h 181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66"/>
              <a:gd name="T46" fmla="*/ 0 h 1814"/>
              <a:gd name="T47" fmla="*/ 666 w 666"/>
              <a:gd name="T48" fmla="*/ 1814 h 181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66" h="1814">
                <a:moveTo>
                  <a:pt x="0" y="134"/>
                </a:moveTo>
                <a:lnTo>
                  <a:pt x="112" y="0"/>
                </a:lnTo>
                <a:lnTo>
                  <a:pt x="112" y="45"/>
                </a:lnTo>
                <a:lnTo>
                  <a:pt x="332" y="48"/>
                </a:lnTo>
                <a:cubicBezTo>
                  <a:pt x="402" y="50"/>
                  <a:pt x="577" y="50"/>
                  <a:pt x="627" y="330"/>
                </a:cubicBezTo>
                <a:lnTo>
                  <a:pt x="630" y="1731"/>
                </a:lnTo>
                <a:lnTo>
                  <a:pt x="666" y="1731"/>
                </a:lnTo>
                <a:lnTo>
                  <a:pt x="530" y="1814"/>
                </a:lnTo>
                <a:lnTo>
                  <a:pt x="393" y="1728"/>
                </a:lnTo>
                <a:lnTo>
                  <a:pt x="431" y="1728"/>
                </a:lnTo>
                <a:lnTo>
                  <a:pt x="432" y="328"/>
                </a:lnTo>
                <a:cubicBezTo>
                  <a:pt x="431" y="234"/>
                  <a:pt x="335" y="222"/>
                  <a:pt x="333" y="224"/>
                </a:cubicBezTo>
                <a:lnTo>
                  <a:pt x="112" y="224"/>
                </a:lnTo>
                <a:lnTo>
                  <a:pt x="112" y="269"/>
                </a:lnTo>
                <a:lnTo>
                  <a:pt x="0" y="134"/>
                </a:lnTo>
                <a:close/>
              </a:path>
            </a:pathLst>
          </a:custGeom>
          <a:solidFill>
            <a:srgbClr val="717E54"/>
          </a:solidFill>
          <a:ln w="9525">
            <a:solidFill>
              <a:srgbClr val="ADB9A3"/>
            </a:solidFill>
            <a:round/>
            <a:headEnd/>
            <a:tailEnd/>
          </a:ln>
        </p:spPr>
        <p:txBody>
          <a:bodyPr wrap="none" anchor="ctr"/>
          <a:lstStyle/>
          <a:p>
            <a:pPr algn="ctr" rtl="0" eaLnBrk="0" fontAlgn="base" hangingPunct="0">
              <a:spcBef>
                <a:spcPct val="0"/>
              </a:spcBef>
              <a:spcAft>
                <a:spcPct val="0"/>
              </a:spcAft>
            </a:pPr>
            <a:endParaRPr lang="ko-KR" altLang="en-US" sz="900" kern="1200">
              <a:solidFill>
                <a:srgbClr val="000000"/>
              </a:solidFill>
              <a:latin typeface="Arial" pitchFamily="34" charset="0"/>
              <a:ea typeface="굴림" pitchFamily="50" charset="-127"/>
              <a:cs typeface="+mn-cs"/>
            </a:endParaRPr>
          </a:p>
        </p:txBody>
      </p:sp>
      <p:sp>
        <p:nvSpPr>
          <p:cNvPr id="18442" name="Freeform 23"/>
          <p:cNvSpPr>
            <a:spLocks/>
          </p:cNvSpPr>
          <p:nvPr/>
        </p:nvSpPr>
        <p:spPr bwMode="auto">
          <a:xfrm flipV="1">
            <a:off x="6545263" y="2124075"/>
            <a:ext cx="923925" cy="1119188"/>
          </a:xfrm>
          <a:custGeom>
            <a:avLst/>
            <a:gdLst>
              <a:gd name="T0" fmla="*/ 0 w 666"/>
              <a:gd name="T1" fmla="*/ 2147483647 h 805"/>
              <a:gd name="T2" fmla="*/ 2147483647 w 666"/>
              <a:gd name="T3" fmla="*/ 0 h 805"/>
              <a:gd name="T4" fmla="*/ 2147483647 w 666"/>
              <a:gd name="T5" fmla="*/ 2147483647 h 805"/>
              <a:gd name="T6" fmla="*/ 2147483647 w 666"/>
              <a:gd name="T7" fmla="*/ 2147483647 h 805"/>
              <a:gd name="T8" fmla="*/ 2147483647 w 666"/>
              <a:gd name="T9" fmla="*/ 2147483647 h 805"/>
              <a:gd name="T10" fmla="*/ 2147483647 w 666"/>
              <a:gd name="T11" fmla="*/ 2147483647 h 805"/>
              <a:gd name="T12" fmla="*/ 2147483647 w 666"/>
              <a:gd name="T13" fmla="*/ 2147483647 h 805"/>
              <a:gd name="T14" fmla="*/ 2147483647 w 666"/>
              <a:gd name="T15" fmla="*/ 2147483647 h 805"/>
              <a:gd name="T16" fmla="*/ 2147483647 w 666"/>
              <a:gd name="T17" fmla="*/ 2147483647 h 805"/>
              <a:gd name="T18" fmla="*/ 2147483647 w 666"/>
              <a:gd name="T19" fmla="*/ 2147483647 h 805"/>
              <a:gd name="T20" fmla="*/ 2147483647 w 666"/>
              <a:gd name="T21" fmla="*/ 2147483647 h 805"/>
              <a:gd name="T22" fmla="*/ 2147483647 w 666"/>
              <a:gd name="T23" fmla="*/ 2147483647 h 805"/>
              <a:gd name="T24" fmla="*/ 2147483647 w 666"/>
              <a:gd name="T25" fmla="*/ 2147483647 h 805"/>
              <a:gd name="T26" fmla="*/ 2147483647 w 666"/>
              <a:gd name="T27" fmla="*/ 2147483647 h 805"/>
              <a:gd name="T28" fmla="*/ 0 w 666"/>
              <a:gd name="T29" fmla="*/ 2147483647 h 80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66"/>
              <a:gd name="T46" fmla="*/ 0 h 805"/>
              <a:gd name="T47" fmla="*/ 666 w 666"/>
              <a:gd name="T48" fmla="*/ 805 h 80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66" h="805">
                <a:moveTo>
                  <a:pt x="0" y="133"/>
                </a:moveTo>
                <a:lnTo>
                  <a:pt x="111" y="0"/>
                </a:lnTo>
                <a:lnTo>
                  <a:pt x="111" y="45"/>
                </a:lnTo>
                <a:lnTo>
                  <a:pt x="367" y="48"/>
                </a:lnTo>
                <a:cubicBezTo>
                  <a:pt x="543" y="56"/>
                  <a:pt x="616" y="229"/>
                  <a:pt x="627" y="339"/>
                </a:cubicBezTo>
                <a:lnTo>
                  <a:pt x="627" y="717"/>
                </a:lnTo>
                <a:lnTo>
                  <a:pt x="666" y="719"/>
                </a:lnTo>
                <a:lnTo>
                  <a:pt x="529" y="805"/>
                </a:lnTo>
                <a:lnTo>
                  <a:pt x="393" y="718"/>
                </a:lnTo>
                <a:lnTo>
                  <a:pt x="430" y="717"/>
                </a:lnTo>
                <a:lnTo>
                  <a:pt x="432" y="317"/>
                </a:lnTo>
                <a:cubicBezTo>
                  <a:pt x="415" y="246"/>
                  <a:pt x="388" y="238"/>
                  <a:pt x="334" y="222"/>
                </a:cubicBezTo>
                <a:lnTo>
                  <a:pt x="111" y="222"/>
                </a:lnTo>
                <a:lnTo>
                  <a:pt x="112" y="267"/>
                </a:lnTo>
                <a:lnTo>
                  <a:pt x="0" y="133"/>
                </a:lnTo>
                <a:close/>
              </a:path>
            </a:pathLst>
          </a:custGeom>
          <a:solidFill>
            <a:srgbClr val="717E54"/>
          </a:solidFill>
          <a:ln w="9525">
            <a:solidFill>
              <a:srgbClr val="ADB9A3"/>
            </a:solidFill>
            <a:round/>
            <a:headEnd/>
            <a:tailEnd/>
          </a:ln>
        </p:spPr>
        <p:txBody>
          <a:bodyPr wrap="none" anchor="ctr"/>
          <a:lstStyle/>
          <a:p>
            <a:pPr algn="ctr" rtl="0" eaLnBrk="0" fontAlgn="base" hangingPunct="0">
              <a:spcBef>
                <a:spcPct val="0"/>
              </a:spcBef>
              <a:spcAft>
                <a:spcPct val="0"/>
              </a:spcAft>
            </a:pPr>
            <a:endParaRPr lang="ko-KR" altLang="en-US" sz="900" kern="1200">
              <a:solidFill>
                <a:srgbClr val="000000"/>
              </a:solidFill>
              <a:latin typeface="Arial" pitchFamily="34" charset="0"/>
              <a:ea typeface="굴림" pitchFamily="50" charset="-127"/>
              <a:cs typeface="+mn-cs"/>
            </a:endParaRPr>
          </a:p>
        </p:txBody>
      </p:sp>
      <p:sp>
        <p:nvSpPr>
          <p:cNvPr id="18443" name="Freeform 24"/>
          <p:cNvSpPr>
            <a:spLocks/>
          </p:cNvSpPr>
          <p:nvPr/>
        </p:nvSpPr>
        <p:spPr bwMode="auto">
          <a:xfrm>
            <a:off x="6545263" y="4271963"/>
            <a:ext cx="923925" cy="1117600"/>
          </a:xfrm>
          <a:custGeom>
            <a:avLst/>
            <a:gdLst>
              <a:gd name="T0" fmla="*/ 0 w 666"/>
              <a:gd name="T1" fmla="*/ 2147483647 h 805"/>
              <a:gd name="T2" fmla="*/ 2147483647 w 666"/>
              <a:gd name="T3" fmla="*/ 0 h 805"/>
              <a:gd name="T4" fmla="*/ 2147483647 w 666"/>
              <a:gd name="T5" fmla="*/ 2147483647 h 805"/>
              <a:gd name="T6" fmla="*/ 2147483647 w 666"/>
              <a:gd name="T7" fmla="*/ 2147483647 h 805"/>
              <a:gd name="T8" fmla="*/ 2147483647 w 666"/>
              <a:gd name="T9" fmla="*/ 2147483647 h 805"/>
              <a:gd name="T10" fmla="*/ 2147483647 w 666"/>
              <a:gd name="T11" fmla="*/ 2147483647 h 805"/>
              <a:gd name="T12" fmla="*/ 2147483647 w 666"/>
              <a:gd name="T13" fmla="*/ 2147483647 h 805"/>
              <a:gd name="T14" fmla="*/ 2147483647 w 666"/>
              <a:gd name="T15" fmla="*/ 2147483647 h 805"/>
              <a:gd name="T16" fmla="*/ 2147483647 w 666"/>
              <a:gd name="T17" fmla="*/ 2147483647 h 805"/>
              <a:gd name="T18" fmla="*/ 2147483647 w 666"/>
              <a:gd name="T19" fmla="*/ 2147483647 h 805"/>
              <a:gd name="T20" fmla="*/ 2147483647 w 666"/>
              <a:gd name="T21" fmla="*/ 2147483647 h 805"/>
              <a:gd name="T22" fmla="*/ 2147483647 w 666"/>
              <a:gd name="T23" fmla="*/ 2147483647 h 805"/>
              <a:gd name="T24" fmla="*/ 2147483647 w 666"/>
              <a:gd name="T25" fmla="*/ 2147483647 h 805"/>
              <a:gd name="T26" fmla="*/ 2147483647 w 666"/>
              <a:gd name="T27" fmla="*/ 2147483647 h 805"/>
              <a:gd name="T28" fmla="*/ 0 w 666"/>
              <a:gd name="T29" fmla="*/ 2147483647 h 80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66"/>
              <a:gd name="T46" fmla="*/ 0 h 805"/>
              <a:gd name="T47" fmla="*/ 666 w 666"/>
              <a:gd name="T48" fmla="*/ 805 h 80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66" h="805">
                <a:moveTo>
                  <a:pt x="0" y="133"/>
                </a:moveTo>
                <a:lnTo>
                  <a:pt x="111" y="0"/>
                </a:lnTo>
                <a:lnTo>
                  <a:pt x="111" y="45"/>
                </a:lnTo>
                <a:lnTo>
                  <a:pt x="367" y="48"/>
                </a:lnTo>
                <a:cubicBezTo>
                  <a:pt x="543" y="56"/>
                  <a:pt x="616" y="229"/>
                  <a:pt x="627" y="339"/>
                </a:cubicBezTo>
                <a:lnTo>
                  <a:pt x="627" y="717"/>
                </a:lnTo>
                <a:lnTo>
                  <a:pt x="666" y="719"/>
                </a:lnTo>
                <a:lnTo>
                  <a:pt x="529" y="805"/>
                </a:lnTo>
                <a:lnTo>
                  <a:pt x="393" y="718"/>
                </a:lnTo>
                <a:lnTo>
                  <a:pt x="430" y="717"/>
                </a:lnTo>
                <a:lnTo>
                  <a:pt x="432" y="317"/>
                </a:lnTo>
                <a:cubicBezTo>
                  <a:pt x="415" y="246"/>
                  <a:pt x="388" y="238"/>
                  <a:pt x="334" y="222"/>
                </a:cubicBezTo>
                <a:lnTo>
                  <a:pt x="111" y="222"/>
                </a:lnTo>
                <a:lnTo>
                  <a:pt x="112" y="267"/>
                </a:lnTo>
                <a:lnTo>
                  <a:pt x="0" y="133"/>
                </a:lnTo>
                <a:close/>
              </a:path>
            </a:pathLst>
          </a:custGeom>
          <a:solidFill>
            <a:srgbClr val="717E54"/>
          </a:solidFill>
          <a:ln w="9525">
            <a:solidFill>
              <a:srgbClr val="ADB9A3"/>
            </a:solidFill>
            <a:round/>
            <a:headEnd/>
            <a:tailEnd/>
          </a:ln>
        </p:spPr>
        <p:txBody>
          <a:bodyPr wrap="none" anchor="ctr"/>
          <a:lstStyle/>
          <a:p>
            <a:pPr algn="ctr" rtl="0" eaLnBrk="0" fontAlgn="base" hangingPunct="0">
              <a:spcBef>
                <a:spcPct val="0"/>
              </a:spcBef>
              <a:spcAft>
                <a:spcPct val="0"/>
              </a:spcAft>
            </a:pPr>
            <a:endParaRPr lang="ko-KR" altLang="en-US" sz="900" kern="1200">
              <a:solidFill>
                <a:srgbClr val="000000"/>
              </a:solidFill>
              <a:latin typeface="Arial" pitchFamily="34" charset="0"/>
              <a:ea typeface="굴림" pitchFamily="50" charset="-127"/>
              <a:cs typeface="+mn-cs"/>
            </a:endParaRPr>
          </a:p>
        </p:txBody>
      </p:sp>
      <p:grpSp>
        <p:nvGrpSpPr>
          <p:cNvPr id="2" name="Group 31"/>
          <p:cNvGrpSpPr>
            <a:grpSpLocks/>
          </p:cNvGrpSpPr>
          <p:nvPr/>
        </p:nvGrpSpPr>
        <p:grpSpPr bwMode="auto">
          <a:xfrm>
            <a:off x="3957638" y="2038350"/>
            <a:ext cx="2514600" cy="4343400"/>
            <a:chOff x="5952" y="1344"/>
            <a:chExt cx="1584" cy="2736"/>
          </a:xfrm>
        </p:grpSpPr>
        <p:sp>
          <p:nvSpPr>
            <p:cNvPr id="18454" name="AutoShape 32"/>
            <p:cNvSpPr>
              <a:spLocks noChangeArrowheads="1"/>
            </p:cNvSpPr>
            <p:nvPr/>
          </p:nvSpPr>
          <p:spPr bwMode="auto">
            <a:xfrm>
              <a:off x="5952" y="2736"/>
              <a:ext cx="1584" cy="1344"/>
            </a:xfrm>
            <a:prstGeom prst="roundRect">
              <a:avLst>
                <a:gd name="adj" fmla="val 16667"/>
              </a:avLst>
            </a:prstGeom>
            <a:gradFill rotWithShape="1">
              <a:gsLst>
                <a:gs pos="0">
                  <a:schemeClr val="bg1"/>
                </a:gs>
                <a:gs pos="100000">
                  <a:srgbClr val="E8CDB6"/>
                </a:gs>
              </a:gsLst>
              <a:lin ang="2700000" scaled="1"/>
            </a:gradFill>
            <a:ln w="28575" algn="ctr">
              <a:solidFill>
                <a:srgbClr val="C48048"/>
              </a:solidFill>
              <a:round/>
              <a:headEnd/>
              <a:tailEnd/>
            </a:ln>
          </p:spPr>
          <p:txBody>
            <a:bodyPr wrap="none" tIns="0" anchor="ctr" anchorCtr="1"/>
            <a:lstStyle/>
            <a:p>
              <a:pPr algn="ctr" rtl="0" eaLnBrk="0" fontAlgn="base" hangingPunct="0">
                <a:spcBef>
                  <a:spcPct val="0"/>
                </a:spcBef>
                <a:spcAft>
                  <a:spcPct val="0"/>
                </a:spcAft>
              </a:pPr>
              <a:endParaRPr lang="ko-KR" altLang="en-US" sz="1100" b="1" kern="1200">
                <a:solidFill>
                  <a:srgbClr val="000000"/>
                </a:solidFill>
                <a:latin typeface="Arial" pitchFamily="34" charset="0"/>
                <a:ea typeface="굴림" pitchFamily="50" charset="-127"/>
                <a:cs typeface="+mn-cs"/>
              </a:endParaRPr>
            </a:p>
          </p:txBody>
        </p:sp>
        <p:sp>
          <p:nvSpPr>
            <p:cNvPr id="18455" name="Rectangle 33"/>
            <p:cNvSpPr>
              <a:spLocks noChangeArrowheads="1"/>
            </p:cNvSpPr>
            <p:nvPr/>
          </p:nvSpPr>
          <p:spPr bwMode="auto">
            <a:xfrm>
              <a:off x="6048" y="3418"/>
              <a:ext cx="323" cy="191"/>
            </a:xfrm>
            <a:prstGeom prst="rect">
              <a:avLst/>
            </a:prstGeom>
            <a:solidFill>
              <a:srgbClr val="C0C0C0"/>
            </a:solidFill>
            <a:ln w="12700" algn="ctr">
              <a:solidFill>
                <a:schemeClr val="bg2"/>
              </a:solidFill>
              <a:miter lim="800000"/>
              <a:headEnd/>
              <a:tailEnd/>
            </a:ln>
          </p:spPr>
          <p:txBody>
            <a:bodyPr wrap="none" anchor="ctr"/>
            <a:lstStyle/>
            <a:p>
              <a:pPr algn="ctr" rtl="0" eaLnBrk="0" fontAlgn="base" hangingPunct="0">
                <a:spcBef>
                  <a:spcPct val="0"/>
                </a:spcBef>
                <a:spcAft>
                  <a:spcPct val="0"/>
                </a:spcAft>
              </a:pPr>
              <a:r>
                <a:rPr lang="en-US" altLang="ko-KR" sz="1100" b="1" kern="1200">
                  <a:solidFill>
                    <a:srgbClr val="000000"/>
                  </a:solidFill>
                  <a:latin typeface="Arial" pitchFamily="34" charset="0"/>
                  <a:ea typeface="굴림" pitchFamily="50" charset="-127"/>
                  <a:cs typeface="+mn-cs"/>
                </a:rPr>
                <a:t>MCU</a:t>
              </a:r>
            </a:p>
          </p:txBody>
        </p:sp>
        <p:sp>
          <p:nvSpPr>
            <p:cNvPr id="18456" name="Rectangle 34"/>
            <p:cNvSpPr>
              <a:spLocks noChangeArrowheads="1"/>
            </p:cNvSpPr>
            <p:nvPr/>
          </p:nvSpPr>
          <p:spPr bwMode="auto">
            <a:xfrm>
              <a:off x="6396" y="3419"/>
              <a:ext cx="324" cy="191"/>
            </a:xfrm>
            <a:prstGeom prst="rect">
              <a:avLst/>
            </a:prstGeom>
            <a:solidFill>
              <a:srgbClr val="C0C0C0"/>
            </a:solidFill>
            <a:ln w="12700" algn="ctr">
              <a:solidFill>
                <a:schemeClr val="bg2"/>
              </a:solidFill>
              <a:miter lim="800000"/>
              <a:headEnd/>
              <a:tailEnd/>
            </a:ln>
          </p:spPr>
          <p:txBody>
            <a:bodyPr wrap="none" anchor="ctr"/>
            <a:lstStyle/>
            <a:p>
              <a:pPr algn="ctr" rtl="0" eaLnBrk="0" fontAlgn="base" hangingPunct="0">
                <a:spcBef>
                  <a:spcPct val="0"/>
                </a:spcBef>
                <a:spcAft>
                  <a:spcPct val="0"/>
                </a:spcAft>
              </a:pPr>
              <a:r>
                <a:rPr lang="en-US" altLang="ko-KR" sz="1100" b="1" kern="1200">
                  <a:solidFill>
                    <a:srgbClr val="000000"/>
                  </a:solidFill>
                  <a:latin typeface="Arial" pitchFamily="34" charset="0"/>
                  <a:ea typeface="굴림" pitchFamily="50" charset="-127"/>
                  <a:cs typeface="+mn-cs"/>
                </a:rPr>
                <a:t>DSP</a:t>
              </a:r>
            </a:p>
          </p:txBody>
        </p:sp>
        <p:sp>
          <p:nvSpPr>
            <p:cNvPr id="18457" name="Rectangle 35"/>
            <p:cNvSpPr>
              <a:spLocks noChangeArrowheads="1"/>
            </p:cNvSpPr>
            <p:nvPr/>
          </p:nvSpPr>
          <p:spPr bwMode="auto">
            <a:xfrm>
              <a:off x="6768" y="3419"/>
              <a:ext cx="323" cy="191"/>
            </a:xfrm>
            <a:prstGeom prst="rect">
              <a:avLst/>
            </a:prstGeom>
            <a:solidFill>
              <a:srgbClr val="C0C0C0"/>
            </a:solidFill>
            <a:ln w="12700" algn="ctr">
              <a:solidFill>
                <a:schemeClr val="bg2"/>
              </a:solidFill>
              <a:miter lim="800000"/>
              <a:headEnd/>
              <a:tailEnd/>
            </a:ln>
          </p:spPr>
          <p:txBody>
            <a:bodyPr wrap="none" anchor="ctr"/>
            <a:lstStyle/>
            <a:p>
              <a:pPr algn="ctr" rtl="0" eaLnBrk="0" fontAlgn="base" hangingPunct="0">
                <a:spcBef>
                  <a:spcPct val="0"/>
                </a:spcBef>
                <a:spcAft>
                  <a:spcPct val="0"/>
                </a:spcAft>
              </a:pPr>
              <a:r>
                <a:rPr lang="en-US" altLang="ko-KR" sz="1100" b="1" kern="1200">
                  <a:solidFill>
                    <a:srgbClr val="000000"/>
                  </a:solidFill>
                  <a:latin typeface="Arial" pitchFamily="34" charset="0"/>
                  <a:ea typeface="굴림" pitchFamily="50" charset="-127"/>
                  <a:cs typeface="+mn-cs"/>
                </a:rPr>
                <a:t>FPGA</a:t>
              </a:r>
            </a:p>
          </p:txBody>
        </p:sp>
        <p:sp>
          <p:nvSpPr>
            <p:cNvPr id="18458" name="Rectangle 36"/>
            <p:cNvSpPr>
              <a:spLocks noChangeArrowheads="1"/>
            </p:cNvSpPr>
            <p:nvPr/>
          </p:nvSpPr>
          <p:spPr bwMode="auto">
            <a:xfrm>
              <a:off x="7117" y="3419"/>
              <a:ext cx="323" cy="191"/>
            </a:xfrm>
            <a:prstGeom prst="rect">
              <a:avLst/>
            </a:prstGeom>
            <a:solidFill>
              <a:srgbClr val="C0C0C0"/>
            </a:solidFill>
            <a:ln w="12700" algn="ctr">
              <a:solidFill>
                <a:schemeClr val="bg2"/>
              </a:solidFill>
              <a:miter lim="800000"/>
              <a:headEnd/>
              <a:tailEnd/>
            </a:ln>
          </p:spPr>
          <p:txBody>
            <a:bodyPr wrap="none" anchor="ctr"/>
            <a:lstStyle/>
            <a:p>
              <a:pPr algn="ctr" rtl="0" eaLnBrk="0" fontAlgn="base" hangingPunct="0">
                <a:spcBef>
                  <a:spcPct val="0"/>
                </a:spcBef>
                <a:spcAft>
                  <a:spcPct val="0"/>
                </a:spcAft>
              </a:pPr>
              <a:r>
                <a:rPr lang="en-US" altLang="ko-KR" sz="1100" b="1" kern="1200">
                  <a:solidFill>
                    <a:srgbClr val="000000"/>
                  </a:solidFill>
                  <a:latin typeface="Arial" pitchFamily="34" charset="0"/>
                  <a:ea typeface="굴림" pitchFamily="50" charset="-127"/>
                  <a:cs typeface="+mn-cs"/>
                </a:rPr>
                <a:t>ASIC</a:t>
              </a:r>
            </a:p>
          </p:txBody>
        </p:sp>
        <p:sp>
          <p:nvSpPr>
            <p:cNvPr id="18459" name="Rectangle 37"/>
            <p:cNvSpPr>
              <a:spLocks noChangeArrowheads="1"/>
            </p:cNvSpPr>
            <p:nvPr/>
          </p:nvSpPr>
          <p:spPr bwMode="auto">
            <a:xfrm>
              <a:off x="6032" y="3034"/>
              <a:ext cx="702" cy="108"/>
            </a:xfrm>
            <a:prstGeom prst="rect">
              <a:avLst/>
            </a:prstGeom>
            <a:noFill/>
            <a:ln w="9525" algn="ctr">
              <a:noFill/>
              <a:miter lim="800000"/>
              <a:headEnd/>
              <a:tailEnd/>
            </a:ln>
          </p:spPr>
          <p:txBody>
            <a:bodyPr wrap="none" lIns="0" rIns="0" bIns="18288" anchor="b" anchorCtr="1"/>
            <a:lstStyle/>
            <a:p>
              <a:pPr algn="ctr" rtl="0" eaLnBrk="0" fontAlgn="base" hangingPunct="0">
                <a:lnSpc>
                  <a:spcPct val="90000"/>
                </a:lnSpc>
                <a:spcBef>
                  <a:spcPct val="0"/>
                </a:spcBef>
                <a:spcAft>
                  <a:spcPct val="0"/>
                </a:spcAft>
              </a:pPr>
              <a:r>
                <a:rPr lang="en-US" altLang="ko-KR" sz="1100" b="1" kern="1200">
                  <a:solidFill>
                    <a:srgbClr val="265787"/>
                  </a:solidFill>
                  <a:latin typeface="Arial" pitchFamily="34" charset="0"/>
                  <a:ea typeface="굴림" pitchFamily="50" charset="-127"/>
                  <a:cs typeface="Tahoma" pitchFamily="34" charset="0"/>
                </a:rPr>
                <a:t>Embedded </a:t>
              </a:r>
              <a:br>
                <a:rPr lang="en-US" altLang="ko-KR" sz="1100" b="1" kern="1200">
                  <a:solidFill>
                    <a:srgbClr val="265787"/>
                  </a:solidFill>
                  <a:latin typeface="Arial" pitchFamily="34" charset="0"/>
                  <a:ea typeface="굴림" pitchFamily="50" charset="-127"/>
                  <a:cs typeface="Tahoma" pitchFamily="34" charset="0"/>
                </a:rPr>
              </a:br>
              <a:r>
                <a:rPr lang="en-US" altLang="ko-KR" sz="1100" b="1" kern="1200">
                  <a:solidFill>
                    <a:srgbClr val="265787"/>
                  </a:solidFill>
                  <a:latin typeface="Arial" pitchFamily="34" charset="0"/>
                  <a:ea typeface="굴림" pitchFamily="50" charset="-127"/>
                  <a:cs typeface="Tahoma" pitchFamily="34" charset="0"/>
                </a:rPr>
                <a:t>Software</a:t>
              </a:r>
            </a:p>
          </p:txBody>
        </p:sp>
        <p:sp>
          <p:nvSpPr>
            <p:cNvPr id="18460" name="Rectangle 38"/>
            <p:cNvSpPr>
              <a:spLocks noChangeArrowheads="1"/>
            </p:cNvSpPr>
            <p:nvPr/>
          </p:nvSpPr>
          <p:spPr bwMode="auto">
            <a:xfrm>
              <a:off x="6753" y="3034"/>
              <a:ext cx="702" cy="108"/>
            </a:xfrm>
            <a:prstGeom prst="rect">
              <a:avLst/>
            </a:prstGeom>
            <a:noFill/>
            <a:ln w="9525" algn="ctr">
              <a:noFill/>
              <a:miter lim="800000"/>
              <a:headEnd/>
              <a:tailEnd/>
            </a:ln>
          </p:spPr>
          <p:txBody>
            <a:bodyPr wrap="none" lIns="0" rIns="0" bIns="18288" anchor="b" anchorCtr="1"/>
            <a:lstStyle/>
            <a:p>
              <a:pPr algn="ctr" rtl="0" eaLnBrk="0" fontAlgn="base" hangingPunct="0">
                <a:lnSpc>
                  <a:spcPct val="90000"/>
                </a:lnSpc>
                <a:spcBef>
                  <a:spcPct val="0"/>
                </a:spcBef>
                <a:spcAft>
                  <a:spcPct val="0"/>
                </a:spcAft>
              </a:pPr>
              <a:r>
                <a:rPr lang="en-US" altLang="ko-KR" sz="1100" b="1" kern="1200">
                  <a:solidFill>
                    <a:srgbClr val="265787"/>
                  </a:solidFill>
                  <a:latin typeface="Arial" pitchFamily="34" charset="0"/>
                  <a:ea typeface="굴림" pitchFamily="50" charset="-127"/>
                  <a:cs typeface="+mn-cs"/>
                </a:rPr>
                <a:t>Digital </a:t>
              </a:r>
              <a:br>
                <a:rPr lang="en-US" altLang="ko-KR" sz="1100" b="1" kern="1200">
                  <a:solidFill>
                    <a:srgbClr val="265787"/>
                  </a:solidFill>
                  <a:latin typeface="Arial" pitchFamily="34" charset="0"/>
                  <a:ea typeface="굴림" pitchFamily="50" charset="-127"/>
                  <a:cs typeface="+mn-cs"/>
                </a:rPr>
              </a:br>
              <a:r>
                <a:rPr lang="en-US" altLang="ko-KR" sz="1100" b="1" kern="1200">
                  <a:solidFill>
                    <a:srgbClr val="265787"/>
                  </a:solidFill>
                  <a:latin typeface="Arial" pitchFamily="34" charset="0"/>
                  <a:ea typeface="굴림" pitchFamily="50" charset="-127"/>
                  <a:cs typeface="+mn-cs"/>
                </a:rPr>
                <a:t>Electronics</a:t>
              </a:r>
            </a:p>
          </p:txBody>
        </p:sp>
        <p:sp>
          <p:nvSpPr>
            <p:cNvPr id="18461" name="AutoShape 39"/>
            <p:cNvSpPr>
              <a:spLocks noChangeArrowheads="1"/>
            </p:cNvSpPr>
            <p:nvPr/>
          </p:nvSpPr>
          <p:spPr bwMode="auto">
            <a:xfrm>
              <a:off x="6048" y="3152"/>
              <a:ext cx="672" cy="218"/>
            </a:xfrm>
            <a:prstGeom prst="roundRect">
              <a:avLst>
                <a:gd name="adj" fmla="val 10162"/>
              </a:avLst>
            </a:prstGeom>
            <a:solidFill>
              <a:srgbClr val="FADCAA"/>
            </a:solidFill>
            <a:ln w="19050" algn="ctr">
              <a:solidFill>
                <a:schemeClr val="hlink"/>
              </a:solidFill>
              <a:round/>
              <a:headEnd/>
              <a:tailEnd/>
            </a:ln>
          </p:spPr>
          <p:txBody>
            <a:bodyPr lIns="9144" tIns="9144" rIns="9144" bIns="9144" anchor="ctr"/>
            <a:lstStyle/>
            <a:p>
              <a:pPr marL="60325" indent="-60325" algn="ctr" rtl="0" eaLnBrk="0" fontAlgn="base" hangingPunct="0">
                <a:spcBef>
                  <a:spcPct val="0"/>
                </a:spcBef>
                <a:spcAft>
                  <a:spcPct val="0"/>
                </a:spcAft>
              </a:pPr>
              <a:r>
                <a:rPr lang="en-US" altLang="ko-KR" sz="1100" b="1" kern="1200">
                  <a:solidFill>
                    <a:srgbClr val="000000"/>
                  </a:solidFill>
                  <a:latin typeface="Arial" pitchFamily="34" charset="0"/>
                  <a:ea typeface="굴림" pitchFamily="50" charset="-127"/>
                  <a:cs typeface="+mn-cs"/>
                </a:rPr>
                <a:t>C, C++</a:t>
              </a:r>
            </a:p>
          </p:txBody>
        </p:sp>
        <p:sp>
          <p:nvSpPr>
            <p:cNvPr id="18462" name="AutoShape 40"/>
            <p:cNvSpPr>
              <a:spLocks noChangeArrowheads="1"/>
            </p:cNvSpPr>
            <p:nvPr/>
          </p:nvSpPr>
          <p:spPr bwMode="auto">
            <a:xfrm>
              <a:off x="6766" y="3152"/>
              <a:ext cx="674" cy="218"/>
            </a:xfrm>
            <a:prstGeom prst="roundRect">
              <a:avLst>
                <a:gd name="adj" fmla="val 10162"/>
              </a:avLst>
            </a:prstGeom>
            <a:solidFill>
              <a:srgbClr val="FADCAA"/>
            </a:solidFill>
            <a:ln w="19050" algn="ctr">
              <a:solidFill>
                <a:schemeClr val="hlink"/>
              </a:solidFill>
              <a:round/>
              <a:headEnd/>
              <a:tailEnd/>
            </a:ln>
          </p:spPr>
          <p:txBody>
            <a:bodyPr lIns="9144" tIns="9144" rIns="9144" bIns="9144" anchor="ctr"/>
            <a:lstStyle/>
            <a:p>
              <a:pPr marL="60325" indent="-60325" algn="ctr" rtl="0" eaLnBrk="0" fontAlgn="base" hangingPunct="0">
                <a:spcBef>
                  <a:spcPct val="0"/>
                </a:spcBef>
                <a:spcAft>
                  <a:spcPct val="0"/>
                </a:spcAft>
              </a:pPr>
              <a:r>
                <a:rPr lang="en-US" altLang="ko-KR" sz="1100" b="1" kern="1200">
                  <a:solidFill>
                    <a:srgbClr val="000000"/>
                  </a:solidFill>
                  <a:latin typeface="Arial" pitchFamily="34" charset="0"/>
                  <a:ea typeface="굴림" pitchFamily="50" charset="-127"/>
                  <a:cs typeface="+mn-cs"/>
                </a:rPr>
                <a:t>VHDL, Verilog</a:t>
              </a:r>
            </a:p>
          </p:txBody>
        </p:sp>
        <p:sp>
          <p:nvSpPr>
            <p:cNvPr id="18463" name="AutoShape 41"/>
            <p:cNvSpPr>
              <a:spLocks/>
            </p:cNvSpPr>
            <p:nvPr/>
          </p:nvSpPr>
          <p:spPr bwMode="auto">
            <a:xfrm rot="5400000">
              <a:off x="6696" y="2962"/>
              <a:ext cx="96" cy="1392"/>
            </a:xfrm>
            <a:prstGeom prst="rightBrace">
              <a:avLst>
                <a:gd name="adj1" fmla="val 120833"/>
                <a:gd name="adj2" fmla="val 50000"/>
              </a:avLst>
            </a:prstGeom>
            <a:noFill/>
            <a:ln w="19050">
              <a:solidFill>
                <a:srgbClr val="808080"/>
              </a:solidFill>
              <a:round/>
              <a:headEnd/>
              <a:tailEnd/>
            </a:ln>
          </p:spPr>
          <p:txBody>
            <a:bodyPr wrap="none" anchor="ctr"/>
            <a:lstStyle/>
            <a:p>
              <a:pPr algn="ctr" rtl="0" eaLnBrk="0" fontAlgn="base" hangingPunct="0">
                <a:spcBef>
                  <a:spcPct val="0"/>
                </a:spcBef>
                <a:spcAft>
                  <a:spcPct val="0"/>
                </a:spcAft>
              </a:pPr>
              <a:endParaRPr lang="ko-KR" altLang="en-US" sz="900" kern="1200">
                <a:solidFill>
                  <a:srgbClr val="000000"/>
                </a:solidFill>
                <a:latin typeface="Arial" pitchFamily="34" charset="0"/>
                <a:ea typeface="굴림" pitchFamily="50" charset="-127"/>
                <a:cs typeface="+mn-cs"/>
              </a:endParaRPr>
            </a:p>
          </p:txBody>
        </p:sp>
        <p:sp>
          <p:nvSpPr>
            <p:cNvPr id="18464" name="Rectangle 42"/>
            <p:cNvSpPr>
              <a:spLocks noChangeArrowheads="1"/>
            </p:cNvSpPr>
            <p:nvPr/>
          </p:nvSpPr>
          <p:spPr bwMode="auto">
            <a:xfrm>
              <a:off x="5952" y="3888"/>
              <a:ext cx="1584" cy="144"/>
            </a:xfrm>
            <a:prstGeom prst="rect">
              <a:avLst/>
            </a:prstGeom>
            <a:noFill/>
            <a:ln w="9525" algn="ctr">
              <a:noFill/>
              <a:miter lim="800000"/>
              <a:headEnd/>
              <a:tailEnd/>
            </a:ln>
          </p:spPr>
          <p:txBody>
            <a:bodyPr wrap="none" tIns="0" anchorCtr="1"/>
            <a:lstStyle/>
            <a:p>
              <a:pPr algn="ctr" rtl="0" eaLnBrk="0" fontAlgn="base" hangingPunct="0">
                <a:spcBef>
                  <a:spcPct val="0"/>
                </a:spcBef>
                <a:spcAft>
                  <a:spcPct val="0"/>
                </a:spcAft>
              </a:pPr>
              <a:r>
                <a:rPr lang="en-US" altLang="ko-KR" sz="1600" b="1" kern="1200">
                  <a:solidFill>
                    <a:srgbClr val="C48048"/>
                  </a:solidFill>
                  <a:latin typeface="Arial" pitchFamily="34" charset="0"/>
                  <a:ea typeface="굴림" pitchFamily="50" charset="-127"/>
                  <a:cs typeface="+mn-cs"/>
                </a:rPr>
                <a:t>Implement</a:t>
              </a:r>
            </a:p>
          </p:txBody>
        </p:sp>
        <p:sp>
          <p:nvSpPr>
            <p:cNvPr id="18465" name="Rectangle 43"/>
            <p:cNvSpPr>
              <a:spLocks noChangeArrowheads="1"/>
            </p:cNvSpPr>
            <p:nvPr/>
          </p:nvSpPr>
          <p:spPr bwMode="auto">
            <a:xfrm flipV="1">
              <a:off x="6521" y="3729"/>
              <a:ext cx="446" cy="93"/>
            </a:xfrm>
            <a:prstGeom prst="rect">
              <a:avLst/>
            </a:prstGeom>
            <a:noFill/>
            <a:ln w="12700" algn="ctr">
              <a:noFill/>
              <a:miter lim="800000"/>
              <a:headEnd/>
              <a:tailEnd/>
            </a:ln>
          </p:spPr>
          <p:txBody>
            <a:bodyPr rot="10800000" lIns="9144" tIns="9144" rIns="9144" bIns="9144" anchor="b" anchorCtr="1"/>
            <a:lstStyle/>
            <a:p>
              <a:pPr marL="60325" indent="-60325" algn="ctr" rtl="0" fontAlgn="base">
                <a:spcBef>
                  <a:spcPct val="0"/>
                </a:spcBef>
                <a:spcAft>
                  <a:spcPct val="0"/>
                </a:spcAft>
              </a:pPr>
              <a:endParaRPr lang="ko-KR" altLang="en-US" sz="1000" b="1" kern="1200">
                <a:solidFill>
                  <a:srgbClr val="000000"/>
                </a:solidFill>
                <a:latin typeface="Arial" pitchFamily="34" charset="0"/>
                <a:ea typeface="굴림" pitchFamily="50" charset="-127"/>
                <a:cs typeface="+mn-cs"/>
              </a:endParaRPr>
            </a:p>
            <a:p>
              <a:pPr marL="60325" indent="-60325" algn="ctr" rtl="0" fontAlgn="base">
                <a:spcBef>
                  <a:spcPct val="0"/>
                </a:spcBef>
                <a:spcAft>
                  <a:spcPct val="0"/>
                </a:spcAft>
              </a:pPr>
              <a:r>
                <a:rPr lang="en-US" altLang="ko-KR" sz="1000" b="1" kern="1200">
                  <a:solidFill>
                    <a:srgbClr val="000000"/>
                  </a:solidFill>
                  <a:latin typeface="Arial" pitchFamily="34" charset="0"/>
                  <a:ea typeface="굴림" pitchFamily="50" charset="-127"/>
                  <a:cs typeface="+mn-cs"/>
                </a:rPr>
                <a:t>Integration</a:t>
              </a:r>
            </a:p>
          </p:txBody>
        </p:sp>
        <p:sp>
          <p:nvSpPr>
            <p:cNvPr id="18466" name="AutoShape 44"/>
            <p:cNvSpPr>
              <a:spLocks noChangeArrowheads="1"/>
            </p:cNvSpPr>
            <p:nvPr/>
          </p:nvSpPr>
          <p:spPr bwMode="auto">
            <a:xfrm>
              <a:off x="5952" y="1344"/>
              <a:ext cx="1584" cy="1296"/>
            </a:xfrm>
            <a:prstGeom prst="roundRect">
              <a:avLst>
                <a:gd name="adj" fmla="val 16667"/>
              </a:avLst>
            </a:prstGeom>
            <a:gradFill rotWithShape="1">
              <a:gsLst>
                <a:gs pos="0">
                  <a:schemeClr val="bg1"/>
                </a:gs>
                <a:gs pos="100000">
                  <a:srgbClr val="E8CDB6"/>
                </a:gs>
              </a:gsLst>
              <a:lin ang="2700000" scaled="1"/>
            </a:gradFill>
            <a:ln w="28575" algn="ctr">
              <a:solidFill>
                <a:srgbClr val="C48048"/>
              </a:solidFill>
              <a:round/>
              <a:headEnd/>
              <a:tailEnd/>
            </a:ln>
          </p:spPr>
          <p:txBody>
            <a:bodyPr wrap="none" tIns="0" anchor="ctr" anchorCtr="1"/>
            <a:lstStyle/>
            <a:p>
              <a:pPr algn="ctr" rtl="0" eaLnBrk="0" fontAlgn="base" hangingPunct="0">
                <a:spcBef>
                  <a:spcPct val="0"/>
                </a:spcBef>
                <a:spcAft>
                  <a:spcPct val="0"/>
                </a:spcAft>
              </a:pPr>
              <a:endParaRPr lang="ko-KR" altLang="en-US" sz="1100" b="1" kern="1200">
                <a:solidFill>
                  <a:srgbClr val="000000"/>
                </a:solidFill>
                <a:latin typeface="Arial" pitchFamily="34" charset="0"/>
                <a:ea typeface="굴림" pitchFamily="50" charset="-127"/>
                <a:cs typeface="+mn-cs"/>
              </a:endParaRPr>
            </a:p>
          </p:txBody>
        </p:sp>
        <p:sp>
          <p:nvSpPr>
            <p:cNvPr id="18467" name="Rectangle 45"/>
            <p:cNvSpPr>
              <a:spLocks noChangeArrowheads="1"/>
            </p:cNvSpPr>
            <p:nvPr/>
          </p:nvSpPr>
          <p:spPr bwMode="auto">
            <a:xfrm>
              <a:off x="5952" y="1392"/>
              <a:ext cx="1584" cy="144"/>
            </a:xfrm>
            <a:prstGeom prst="rect">
              <a:avLst/>
            </a:prstGeom>
            <a:noFill/>
            <a:ln w="9525" algn="ctr">
              <a:noFill/>
              <a:miter lim="800000"/>
              <a:headEnd/>
              <a:tailEnd/>
            </a:ln>
          </p:spPr>
          <p:txBody>
            <a:bodyPr wrap="none" tIns="0" anchorCtr="1"/>
            <a:lstStyle/>
            <a:p>
              <a:pPr algn="ctr" rtl="0" eaLnBrk="0" fontAlgn="base" hangingPunct="0">
                <a:spcBef>
                  <a:spcPct val="0"/>
                </a:spcBef>
                <a:spcAft>
                  <a:spcPct val="0"/>
                </a:spcAft>
              </a:pPr>
              <a:r>
                <a:rPr lang="en-US" altLang="ko-KR" sz="1600" b="1" kern="1200">
                  <a:solidFill>
                    <a:srgbClr val="C48048"/>
                  </a:solidFill>
                  <a:latin typeface="Arial" pitchFamily="34" charset="0"/>
                  <a:ea typeface="굴림" pitchFamily="50" charset="-127"/>
                  <a:cs typeface="+mn-cs"/>
                </a:rPr>
                <a:t>Design</a:t>
              </a:r>
            </a:p>
          </p:txBody>
        </p:sp>
        <p:pic>
          <p:nvPicPr>
            <p:cNvPr id="18468" name="Picture 46" descr="sf_car2"/>
            <p:cNvPicPr>
              <a:picLocks noChangeAspect="1" noChangeArrowheads="1"/>
            </p:cNvPicPr>
            <p:nvPr/>
          </p:nvPicPr>
          <p:blipFill>
            <a:blip r:embed="rId3" cstate="print">
              <a:lum bright="16000" contrast="2000"/>
            </a:blip>
            <a:srcRect/>
            <a:stretch>
              <a:fillRect/>
            </a:stretch>
          </p:blipFill>
          <p:spPr bwMode="auto">
            <a:xfrm>
              <a:off x="6033" y="1577"/>
              <a:ext cx="1414" cy="967"/>
            </a:xfrm>
            <a:prstGeom prst="rect">
              <a:avLst/>
            </a:prstGeom>
            <a:noFill/>
            <a:ln w="9525">
              <a:noFill/>
              <a:miter lim="800000"/>
              <a:headEnd/>
              <a:tailEnd/>
            </a:ln>
          </p:spPr>
        </p:pic>
        <p:sp>
          <p:nvSpPr>
            <p:cNvPr id="18469" name="Rectangle 47"/>
            <p:cNvSpPr>
              <a:spLocks noChangeArrowheads="1"/>
            </p:cNvSpPr>
            <p:nvPr/>
          </p:nvSpPr>
          <p:spPr bwMode="auto">
            <a:xfrm>
              <a:off x="6038" y="1913"/>
              <a:ext cx="1402" cy="296"/>
            </a:xfrm>
            <a:prstGeom prst="rect">
              <a:avLst/>
            </a:prstGeom>
            <a:solidFill>
              <a:srgbClr val="ECF0F4">
                <a:alpha val="65097"/>
              </a:srgbClr>
            </a:solidFill>
            <a:ln w="19050" algn="ctr">
              <a:solidFill>
                <a:srgbClr val="717E54"/>
              </a:solidFill>
              <a:miter lim="800000"/>
              <a:headEnd/>
              <a:tailEnd/>
            </a:ln>
          </p:spPr>
          <p:txBody>
            <a:bodyPr lIns="9144" tIns="9144" rIns="9144" bIns="9144" anchor="ctr"/>
            <a:lstStyle/>
            <a:p>
              <a:pPr algn="ctr" rtl="0" eaLnBrk="0" fontAlgn="base" hangingPunct="0">
                <a:spcBef>
                  <a:spcPct val="0"/>
                </a:spcBef>
                <a:spcAft>
                  <a:spcPct val="0"/>
                </a:spcAft>
              </a:pPr>
              <a:r>
                <a:rPr lang="en-US" altLang="ko-KR" sz="1100" b="1" kern="1200">
                  <a:solidFill>
                    <a:srgbClr val="000000"/>
                  </a:solidFill>
                  <a:latin typeface="Arial" pitchFamily="34" charset="0"/>
                  <a:ea typeface="굴림" pitchFamily="50" charset="-127"/>
                  <a:cs typeface="+mn-cs"/>
                </a:rPr>
                <a:t>Physical Components </a:t>
              </a:r>
            </a:p>
          </p:txBody>
        </p:sp>
        <p:sp>
          <p:nvSpPr>
            <p:cNvPr id="18470" name="Rectangle 48"/>
            <p:cNvSpPr>
              <a:spLocks noChangeArrowheads="1"/>
            </p:cNvSpPr>
            <p:nvPr/>
          </p:nvSpPr>
          <p:spPr bwMode="auto">
            <a:xfrm>
              <a:off x="6038" y="1584"/>
              <a:ext cx="1402" cy="296"/>
            </a:xfrm>
            <a:prstGeom prst="rect">
              <a:avLst/>
            </a:prstGeom>
            <a:solidFill>
              <a:srgbClr val="ECF0F4">
                <a:alpha val="65097"/>
              </a:srgbClr>
            </a:solidFill>
            <a:ln w="19050" algn="ctr">
              <a:solidFill>
                <a:srgbClr val="717E54"/>
              </a:solidFill>
              <a:miter lim="800000"/>
              <a:headEnd/>
              <a:tailEnd/>
            </a:ln>
          </p:spPr>
          <p:txBody>
            <a:bodyPr lIns="9144" tIns="9144" rIns="9144" bIns="9144" anchor="ctr"/>
            <a:lstStyle/>
            <a:p>
              <a:pPr algn="ctr" rtl="0" eaLnBrk="0" fontAlgn="base" hangingPunct="0">
                <a:spcBef>
                  <a:spcPct val="0"/>
                </a:spcBef>
                <a:spcAft>
                  <a:spcPct val="0"/>
                </a:spcAft>
              </a:pPr>
              <a:r>
                <a:rPr lang="en-US" altLang="ko-KR" sz="1100" b="1" kern="1200">
                  <a:solidFill>
                    <a:srgbClr val="000000"/>
                  </a:solidFill>
                  <a:latin typeface="Arial" pitchFamily="34" charset="0"/>
                  <a:ea typeface="굴림" pitchFamily="50" charset="-127"/>
                  <a:cs typeface="+mn-cs"/>
                </a:rPr>
                <a:t>Environment</a:t>
              </a:r>
            </a:p>
          </p:txBody>
        </p:sp>
        <p:sp>
          <p:nvSpPr>
            <p:cNvPr id="18471" name="Rectangle 49"/>
            <p:cNvSpPr>
              <a:spLocks noChangeArrowheads="1"/>
            </p:cNvSpPr>
            <p:nvPr/>
          </p:nvSpPr>
          <p:spPr bwMode="auto">
            <a:xfrm>
              <a:off x="6038" y="2242"/>
              <a:ext cx="1402" cy="296"/>
            </a:xfrm>
            <a:prstGeom prst="rect">
              <a:avLst/>
            </a:prstGeom>
            <a:solidFill>
              <a:srgbClr val="ECF0F4">
                <a:alpha val="65097"/>
              </a:srgbClr>
            </a:solidFill>
            <a:ln w="19050" algn="ctr">
              <a:solidFill>
                <a:srgbClr val="717E54"/>
              </a:solidFill>
              <a:miter lim="800000"/>
              <a:headEnd/>
              <a:tailEnd/>
            </a:ln>
          </p:spPr>
          <p:txBody>
            <a:bodyPr lIns="9144" tIns="9144" rIns="9144" bIns="9144" anchor="ctr"/>
            <a:lstStyle/>
            <a:p>
              <a:pPr algn="ctr" rtl="0" eaLnBrk="0" fontAlgn="base" hangingPunct="0">
                <a:spcBef>
                  <a:spcPct val="0"/>
                </a:spcBef>
                <a:spcAft>
                  <a:spcPct val="0"/>
                </a:spcAft>
              </a:pPr>
              <a:r>
                <a:rPr lang="en-US" altLang="ko-KR" sz="1100" b="1" kern="1200">
                  <a:solidFill>
                    <a:srgbClr val="000000"/>
                  </a:solidFill>
                  <a:latin typeface="Arial" pitchFamily="34" charset="0"/>
                  <a:ea typeface="굴림" pitchFamily="50" charset="-127"/>
                  <a:cs typeface="+mn-cs"/>
                </a:rPr>
                <a:t>Algorithms</a:t>
              </a:r>
            </a:p>
          </p:txBody>
        </p:sp>
        <p:grpSp>
          <p:nvGrpSpPr>
            <p:cNvPr id="3" name="Group 50"/>
            <p:cNvGrpSpPr>
              <a:grpSpLocks/>
            </p:cNvGrpSpPr>
            <p:nvPr/>
          </p:nvGrpSpPr>
          <p:grpSpPr bwMode="auto">
            <a:xfrm>
              <a:off x="6384" y="2418"/>
              <a:ext cx="288" cy="522"/>
              <a:chOff x="2646" y="2167"/>
              <a:chExt cx="288" cy="522"/>
            </a:xfrm>
          </p:grpSpPr>
          <p:sp>
            <p:nvSpPr>
              <p:cNvPr id="18476" name="Freeform 51"/>
              <p:cNvSpPr>
                <a:spLocks/>
              </p:cNvSpPr>
              <p:nvPr/>
            </p:nvSpPr>
            <p:spPr bwMode="auto">
              <a:xfrm rot="7200000" flipH="1">
                <a:off x="2566" y="2322"/>
                <a:ext cx="447" cy="288"/>
              </a:xfrm>
              <a:custGeom>
                <a:avLst/>
                <a:gdLst>
                  <a:gd name="T0" fmla="*/ 2147483647 w 275"/>
                  <a:gd name="T1" fmla="*/ 48 h 288"/>
                  <a:gd name="T2" fmla="*/ 2147483647 w 275"/>
                  <a:gd name="T3" fmla="*/ 48 h 288"/>
                  <a:gd name="T4" fmla="*/ 2147483647 w 275"/>
                  <a:gd name="T5" fmla="*/ 0 h 288"/>
                  <a:gd name="T6" fmla="*/ 0 w 275"/>
                  <a:gd name="T7" fmla="*/ 144 h 288"/>
                  <a:gd name="T8" fmla="*/ 2147483647 w 275"/>
                  <a:gd name="T9" fmla="*/ 288 h 288"/>
                  <a:gd name="T10" fmla="*/ 2147483647 w 275"/>
                  <a:gd name="T11" fmla="*/ 240 h 288"/>
                  <a:gd name="T12" fmla="*/ 2147483647 w 275"/>
                  <a:gd name="T13" fmla="*/ 240 h 288"/>
                  <a:gd name="T14" fmla="*/ 0 60000 65536"/>
                  <a:gd name="T15" fmla="*/ 0 60000 65536"/>
                  <a:gd name="T16" fmla="*/ 0 60000 65536"/>
                  <a:gd name="T17" fmla="*/ 0 60000 65536"/>
                  <a:gd name="T18" fmla="*/ 0 60000 65536"/>
                  <a:gd name="T19" fmla="*/ 0 60000 65536"/>
                  <a:gd name="T20" fmla="*/ 0 60000 65536"/>
                  <a:gd name="T21" fmla="*/ 0 w 275"/>
                  <a:gd name="T22" fmla="*/ 0 h 288"/>
                  <a:gd name="T23" fmla="*/ 275 w 275"/>
                  <a:gd name="T24" fmla="*/ 288 h 2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75" h="288">
                    <a:moveTo>
                      <a:pt x="275" y="48"/>
                    </a:moveTo>
                    <a:lnTo>
                      <a:pt x="83" y="48"/>
                    </a:lnTo>
                    <a:lnTo>
                      <a:pt x="83" y="0"/>
                    </a:lnTo>
                    <a:lnTo>
                      <a:pt x="0" y="144"/>
                    </a:lnTo>
                    <a:lnTo>
                      <a:pt x="83" y="288"/>
                    </a:lnTo>
                    <a:lnTo>
                      <a:pt x="83" y="240"/>
                    </a:lnTo>
                    <a:lnTo>
                      <a:pt x="275" y="240"/>
                    </a:lnTo>
                  </a:path>
                </a:pathLst>
              </a:custGeom>
              <a:solidFill>
                <a:srgbClr val="717E54"/>
              </a:solidFill>
              <a:ln w="9525">
                <a:solidFill>
                  <a:srgbClr val="ADB9A3"/>
                </a:solidFill>
                <a:round/>
                <a:headEnd/>
                <a:tailEnd/>
              </a:ln>
            </p:spPr>
            <p:txBody>
              <a:bodyPr wrap="none" anchor="ctr"/>
              <a:lstStyle/>
              <a:p>
                <a:pPr algn="ctr" rtl="0" eaLnBrk="0" fontAlgn="base" hangingPunct="0">
                  <a:spcBef>
                    <a:spcPct val="0"/>
                  </a:spcBef>
                  <a:spcAft>
                    <a:spcPct val="0"/>
                  </a:spcAft>
                </a:pPr>
                <a:endParaRPr lang="ko-KR" altLang="en-US" sz="900" kern="1200">
                  <a:solidFill>
                    <a:srgbClr val="000000"/>
                  </a:solidFill>
                  <a:latin typeface="Arial" pitchFamily="34" charset="0"/>
                  <a:ea typeface="굴림" pitchFamily="50" charset="-127"/>
                  <a:cs typeface="+mn-cs"/>
                </a:endParaRPr>
              </a:p>
            </p:txBody>
          </p:sp>
          <p:sp>
            <p:nvSpPr>
              <p:cNvPr id="18477" name="Rectangle 52"/>
              <p:cNvSpPr>
                <a:spLocks noChangeArrowheads="1"/>
              </p:cNvSpPr>
              <p:nvPr/>
            </p:nvSpPr>
            <p:spPr bwMode="auto">
              <a:xfrm rot="-3600000">
                <a:off x="2552" y="2326"/>
                <a:ext cx="510" cy="192"/>
              </a:xfrm>
              <a:prstGeom prst="rect">
                <a:avLst/>
              </a:prstGeom>
              <a:noFill/>
              <a:ln w="9525" algn="ctr">
                <a:noFill/>
                <a:miter lim="800000"/>
                <a:headEnd/>
                <a:tailEnd/>
              </a:ln>
            </p:spPr>
            <p:txBody>
              <a:bodyPr wrap="none" anchor="ctr"/>
              <a:lstStyle/>
              <a:p>
                <a:pPr algn="l" rtl="0" eaLnBrk="0" fontAlgn="base" hangingPunct="0">
                  <a:spcBef>
                    <a:spcPct val="0"/>
                  </a:spcBef>
                  <a:spcAft>
                    <a:spcPct val="0"/>
                  </a:spcAft>
                </a:pPr>
                <a:r>
                  <a:rPr lang="en-US" altLang="ko-KR" sz="900" b="1" kern="1200">
                    <a:solidFill>
                      <a:srgbClr val="FFFFFF"/>
                    </a:solidFill>
                    <a:latin typeface="Arial" pitchFamily="34" charset="0"/>
                    <a:ea typeface="굴림" pitchFamily="50" charset="-127"/>
                    <a:cs typeface="+mn-cs"/>
                  </a:rPr>
                  <a:t>Generate</a:t>
                </a:r>
              </a:p>
            </p:txBody>
          </p:sp>
        </p:grpSp>
        <p:grpSp>
          <p:nvGrpSpPr>
            <p:cNvPr id="4" name="Group 53"/>
            <p:cNvGrpSpPr>
              <a:grpSpLocks/>
            </p:cNvGrpSpPr>
            <p:nvPr/>
          </p:nvGrpSpPr>
          <p:grpSpPr bwMode="auto">
            <a:xfrm flipH="1">
              <a:off x="6816" y="2418"/>
              <a:ext cx="288" cy="522"/>
              <a:chOff x="2646" y="2167"/>
              <a:chExt cx="288" cy="522"/>
            </a:xfrm>
          </p:grpSpPr>
          <p:sp>
            <p:nvSpPr>
              <p:cNvPr id="18474" name="Freeform 54"/>
              <p:cNvSpPr>
                <a:spLocks/>
              </p:cNvSpPr>
              <p:nvPr/>
            </p:nvSpPr>
            <p:spPr bwMode="auto">
              <a:xfrm rot="7200000" flipH="1">
                <a:off x="2566" y="2322"/>
                <a:ext cx="447" cy="288"/>
              </a:xfrm>
              <a:custGeom>
                <a:avLst/>
                <a:gdLst>
                  <a:gd name="T0" fmla="*/ 2147483647 w 275"/>
                  <a:gd name="T1" fmla="*/ 48 h 288"/>
                  <a:gd name="T2" fmla="*/ 2147483647 w 275"/>
                  <a:gd name="T3" fmla="*/ 48 h 288"/>
                  <a:gd name="T4" fmla="*/ 2147483647 w 275"/>
                  <a:gd name="T5" fmla="*/ 0 h 288"/>
                  <a:gd name="T6" fmla="*/ 0 w 275"/>
                  <a:gd name="T7" fmla="*/ 144 h 288"/>
                  <a:gd name="T8" fmla="*/ 2147483647 w 275"/>
                  <a:gd name="T9" fmla="*/ 288 h 288"/>
                  <a:gd name="T10" fmla="*/ 2147483647 w 275"/>
                  <a:gd name="T11" fmla="*/ 240 h 288"/>
                  <a:gd name="T12" fmla="*/ 2147483647 w 275"/>
                  <a:gd name="T13" fmla="*/ 240 h 288"/>
                  <a:gd name="T14" fmla="*/ 0 60000 65536"/>
                  <a:gd name="T15" fmla="*/ 0 60000 65536"/>
                  <a:gd name="T16" fmla="*/ 0 60000 65536"/>
                  <a:gd name="T17" fmla="*/ 0 60000 65536"/>
                  <a:gd name="T18" fmla="*/ 0 60000 65536"/>
                  <a:gd name="T19" fmla="*/ 0 60000 65536"/>
                  <a:gd name="T20" fmla="*/ 0 60000 65536"/>
                  <a:gd name="T21" fmla="*/ 0 w 275"/>
                  <a:gd name="T22" fmla="*/ 0 h 288"/>
                  <a:gd name="T23" fmla="*/ 275 w 275"/>
                  <a:gd name="T24" fmla="*/ 288 h 2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75" h="288">
                    <a:moveTo>
                      <a:pt x="275" y="48"/>
                    </a:moveTo>
                    <a:lnTo>
                      <a:pt x="83" y="48"/>
                    </a:lnTo>
                    <a:lnTo>
                      <a:pt x="83" y="0"/>
                    </a:lnTo>
                    <a:lnTo>
                      <a:pt x="0" y="144"/>
                    </a:lnTo>
                    <a:lnTo>
                      <a:pt x="83" y="288"/>
                    </a:lnTo>
                    <a:lnTo>
                      <a:pt x="83" y="240"/>
                    </a:lnTo>
                    <a:lnTo>
                      <a:pt x="275" y="240"/>
                    </a:lnTo>
                  </a:path>
                </a:pathLst>
              </a:custGeom>
              <a:solidFill>
                <a:srgbClr val="717E54"/>
              </a:solidFill>
              <a:ln w="9525">
                <a:solidFill>
                  <a:srgbClr val="ADB9A3"/>
                </a:solidFill>
                <a:round/>
                <a:headEnd/>
                <a:tailEnd/>
              </a:ln>
            </p:spPr>
            <p:txBody>
              <a:bodyPr wrap="none" anchor="ctr"/>
              <a:lstStyle/>
              <a:p>
                <a:pPr algn="ctr" rtl="0" eaLnBrk="0" fontAlgn="base" hangingPunct="0">
                  <a:spcBef>
                    <a:spcPct val="0"/>
                  </a:spcBef>
                  <a:spcAft>
                    <a:spcPct val="0"/>
                  </a:spcAft>
                </a:pPr>
                <a:endParaRPr lang="ko-KR" altLang="en-US" sz="900" kern="1200">
                  <a:solidFill>
                    <a:srgbClr val="000000"/>
                  </a:solidFill>
                  <a:latin typeface="Arial" pitchFamily="34" charset="0"/>
                  <a:ea typeface="굴림" pitchFamily="50" charset="-127"/>
                  <a:cs typeface="+mn-cs"/>
                </a:endParaRPr>
              </a:p>
            </p:txBody>
          </p:sp>
          <p:sp>
            <p:nvSpPr>
              <p:cNvPr id="18475" name="Rectangle 55"/>
              <p:cNvSpPr>
                <a:spLocks noChangeArrowheads="1"/>
              </p:cNvSpPr>
              <p:nvPr/>
            </p:nvSpPr>
            <p:spPr bwMode="auto">
              <a:xfrm rot="-3600000">
                <a:off x="2552" y="2326"/>
                <a:ext cx="510" cy="192"/>
              </a:xfrm>
              <a:prstGeom prst="rect">
                <a:avLst/>
              </a:prstGeom>
              <a:noFill/>
              <a:ln w="9525" algn="ctr">
                <a:noFill/>
                <a:miter lim="800000"/>
                <a:headEnd/>
                <a:tailEnd/>
              </a:ln>
            </p:spPr>
            <p:txBody>
              <a:bodyPr wrap="none" anchor="ctr"/>
              <a:lstStyle/>
              <a:p>
                <a:pPr algn="r" rtl="0" eaLnBrk="0" fontAlgn="base" hangingPunct="0">
                  <a:spcBef>
                    <a:spcPct val="0"/>
                  </a:spcBef>
                  <a:spcAft>
                    <a:spcPct val="0"/>
                  </a:spcAft>
                </a:pPr>
                <a:r>
                  <a:rPr lang="en-US" altLang="ko-KR" sz="900" b="1" kern="1200">
                    <a:solidFill>
                      <a:srgbClr val="FFFFFF"/>
                    </a:solidFill>
                    <a:latin typeface="Arial" pitchFamily="34" charset="0"/>
                    <a:ea typeface="굴림" pitchFamily="50" charset="-127"/>
                    <a:cs typeface="+mn-cs"/>
                  </a:rPr>
                  <a:t>Generate</a:t>
                </a:r>
              </a:p>
            </p:txBody>
          </p:sp>
        </p:grpSp>
      </p:grpSp>
      <p:sp>
        <p:nvSpPr>
          <p:cNvPr id="18445" name="Rectangle 8"/>
          <p:cNvSpPr>
            <a:spLocks noGrp="1" noChangeArrowheads="1"/>
          </p:cNvSpPr>
          <p:nvPr>
            <p:ph type="title" idx="4294967295"/>
          </p:nvPr>
        </p:nvSpPr>
        <p:spPr/>
        <p:txBody>
          <a:bodyPr/>
          <a:lstStyle/>
          <a:p>
            <a:r>
              <a:rPr lang="en-US" altLang="ko-KR" smtClean="0"/>
              <a:t>Redesigned Workflow</a:t>
            </a:r>
          </a:p>
        </p:txBody>
      </p:sp>
      <p:sp>
        <p:nvSpPr>
          <p:cNvPr id="841760" name="AutoShape 32"/>
          <p:cNvSpPr>
            <a:spLocks noChangeArrowheads="1"/>
          </p:cNvSpPr>
          <p:nvPr/>
        </p:nvSpPr>
        <p:spPr bwMode="auto">
          <a:xfrm>
            <a:off x="1752600" y="5638800"/>
            <a:ext cx="2286000" cy="914400"/>
          </a:xfrm>
          <a:prstGeom prst="roundRect">
            <a:avLst>
              <a:gd name="adj" fmla="val 16667"/>
            </a:avLst>
          </a:prstGeom>
          <a:solidFill>
            <a:schemeClr val="folHlink"/>
          </a:solidFill>
          <a:ln w="25400" algn="ctr">
            <a:solidFill>
              <a:schemeClr val="folHlink"/>
            </a:solidFill>
            <a:round/>
            <a:headEnd/>
            <a:tailEnd/>
          </a:ln>
        </p:spPr>
        <p:txBody>
          <a:bodyPr anchor="ctr" anchorCtr="1"/>
          <a:lstStyle/>
          <a:p>
            <a:pPr algn="ctr" rtl="0" eaLnBrk="0" fontAlgn="base" hangingPunct="0">
              <a:spcBef>
                <a:spcPct val="0"/>
              </a:spcBef>
              <a:spcAft>
                <a:spcPct val="0"/>
              </a:spcAft>
            </a:pPr>
            <a:endParaRPr lang="ko-KR" altLang="en-US" sz="1600" b="1" kern="1200">
              <a:solidFill>
                <a:srgbClr val="FAC378"/>
              </a:solidFill>
              <a:latin typeface="Arial" pitchFamily="34" charset="0"/>
              <a:ea typeface="굴림" pitchFamily="50" charset="-127"/>
              <a:cs typeface="+mn-cs"/>
            </a:endParaRPr>
          </a:p>
        </p:txBody>
      </p:sp>
      <p:sp>
        <p:nvSpPr>
          <p:cNvPr id="841762" name="AutoShape 34"/>
          <p:cNvSpPr>
            <a:spLocks noChangeArrowheads="1"/>
          </p:cNvSpPr>
          <p:nvPr/>
        </p:nvSpPr>
        <p:spPr bwMode="auto">
          <a:xfrm>
            <a:off x="1752600" y="2743200"/>
            <a:ext cx="2286000" cy="914400"/>
          </a:xfrm>
          <a:prstGeom prst="roundRect">
            <a:avLst>
              <a:gd name="adj" fmla="val 16667"/>
            </a:avLst>
          </a:prstGeom>
          <a:solidFill>
            <a:schemeClr val="folHlink"/>
          </a:solidFill>
          <a:ln w="25400" algn="ctr">
            <a:solidFill>
              <a:schemeClr val="folHlink"/>
            </a:solidFill>
            <a:round/>
            <a:headEnd/>
            <a:tailEnd/>
          </a:ln>
        </p:spPr>
        <p:txBody>
          <a:bodyPr anchor="ctr" anchorCtr="1"/>
          <a:lstStyle/>
          <a:p>
            <a:pPr algn="ctr" rtl="0" eaLnBrk="0" fontAlgn="base" hangingPunct="0">
              <a:spcBef>
                <a:spcPct val="0"/>
              </a:spcBef>
              <a:spcAft>
                <a:spcPct val="0"/>
              </a:spcAft>
            </a:pPr>
            <a:endParaRPr lang="ko-KR" altLang="en-US" sz="1600" b="1" kern="1200">
              <a:solidFill>
                <a:srgbClr val="FAC378"/>
              </a:solidFill>
              <a:latin typeface="Arial" pitchFamily="34" charset="0"/>
              <a:ea typeface="굴림" pitchFamily="50" charset="-127"/>
              <a:cs typeface="+mn-cs"/>
            </a:endParaRPr>
          </a:p>
        </p:txBody>
      </p:sp>
      <p:sp>
        <p:nvSpPr>
          <p:cNvPr id="841763" name="AutoShape 35"/>
          <p:cNvSpPr>
            <a:spLocks noChangeArrowheads="1"/>
          </p:cNvSpPr>
          <p:nvPr/>
        </p:nvSpPr>
        <p:spPr bwMode="auto">
          <a:xfrm>
            <a:off x="5562600" y="2057400"/>
            <a:ext cx="2286000" cy="914400"/>
          </a:xfrm>
          <a:prstGeom prst="roundRect">
            <a:avLst>
              <a:gd name="adj" fmla="val 16667"/>
            </a:avLst>
          </a:prstGeom>
          <a:solidFill>
            <a:schemeClr val="folHlink"/>
          </a:solidFill>
          <a:ln w="25400" algn="ctr">
            <a:solidFill>
              <a:schemeClr val="folHlink"/>
            </a:solidFill>
            <a:round/>
            <a:headEnd/>
            <a:tailEnd/>
          </a:ln>
        </p:spPr>
        <p:txBody>
          <a:bodyPr anchor="ctr" anchorCtr="1"/>
          <a:lstStyle/>
          <a:p>
            <a:pPr algn="ctr" rtl="0" eaLnBrk="0" fontAlgn="base" hangingPunct="0">
              <a:spcBef>
                <a:spcPct val="0"/>
              </a:spcBef>
              <a:spcAft>
                <a:spcPct val="0"/>
              </a:spcAft>
            </a:pPr>
            <a:endParaRPr lang="ko-KR" altLang="en-US" sz="1600" b="1" kern="1200">
              <a:solidFill>
                <a:srgbClr val="FAC378"/>
              </a:solidFill>
              <a:latin typeface="Arial" pitchFamily="34" charset="0"/>
              <a:ea typeface="굴림" pitchFamily="50" charset="-127"/>
              <a:cs typeface="+mn-cs"/>
            </a:endParaRPr>
          </a:p>
        </p:txBody>
      </p:sp>
      <p:sp>
        <p:nvSpPr>
          <p:cNvPr id="841764" name="AutoShape 36"/>
          <p:cNvSpPr>
            <a:spLocks noChangeArrowheads="1"/>
          </p:cNvSpPr>
          <p:nvPr/>
        </p:nvSpPr>
        <p:spPr bwMode="auto">
          <a:xfrm>
            <a:off x="1752600" y="5638800"/>
            <a:ext cx="2286000" cy="914400"/>
          </a:xfrm>
          <a:prstGeom prst="roundRect">
            <a:avLst>
              <a:gd name="adj" fmla="val 16667"/>
            </a:avLst>
          </a:prstGeom>
          <a:noFill/>
          <a:ln w="25400" algn="ctr">
            <a:noFill/>
            <a:round/>
            <a:headEnd/>
            <a:tailEnd/>
          </a:ln>
        </p:spPr>
        <p:txBody>
          <a:bodyPr anchor="ctr" anchorCtr="1"/>
          <a:lstStyle/>
          <a:p>
            <a:pPr algn="ctr" rtl="0" eaLnBrk="0" fontAlgn="base" hangingPunct="0">
              <a:spcBef>
                <a:spcPct val="0"/>
              </a:spcBef>
              <a:spcAft>
                <a:spcPct val="0"/>
              </a:spcAft>
            </a:pPr>
            <a:r>
              <a:rPr lang="en-US" altLang="ko-KR" sz="1600" b="1" kern="1200">
                <a:solidFill>
                  <a:srgbClr val="FFFFFF"/>
                </a:solidFill>
                <a:latin typeface="Arial" pitchFamily="34" charset="0"/>
                <a:ea typeface="굴림" pitchFamily="50" charset="-127"/>
                <a:cs typeface="+mn-cs"/>
              </a:rPr>
              <a:t>Implementation </a:t>
            </a:r>
            <a:br>
              <a:rPr lang="en-US" altLang="ko-KR" sz="1600" b="1" kern="1200">
                <a:solidFill>
                  <a:srgbClr val="FFFFFF"/>
                </a:solidFill>
                <a:latin typeface="Arial" pitchFamily="34" charset="0"/>
                <a:ea typeface="굴림" pitchFamily="50" charset="-127"/>
                <a:cs typeface="+mn-cs"/>
              </a:rPr>
            </a:br>
            <a:r>
              <a:rPr lang="en-US" altLang="ko-KR" sz="1600" b="1" kern="1200">
                <a:solidFill>
                  <a:srgbClr val="FFFFFF"/>
                </a:solidFill>
                <a:latin typeface="Arial" pitchFamily="34" charset="0"/>
                <a:ea typeface="굴림" pitchFamily="50" charset="-127"/>
                <a:cs typeface="+mn-cs"/>
              </a:rPr>
              <a:t>with Automatic Code Generation</a:t>
            </a:r>
          </a:p>
        </p:txBody>
      </p:sp>
      <p:sp>
        <p:nvSpPr>
          <p:cNvPr id="841766" name="AutoShape 38"/>
          <p:cNvSpPr>
            <a:spLocks noChangeArrowheads="1"/>
          </p:cNvSpPr>
          <p:nvPr/>
        </p:nvSpPr>
        <p:spPr bwMode="auto">
          <a:xfrm>
            <a:off x="1752600" y="2743200"/>
            <a:ext cx="2286000" cy="914400"/>
          </a:xfrm>
          <a:prstGeom prst="roundRect">
            <a:avLst>
              <a:gd name="adj" fmla="val 16667"/>
            </a:avLst>
          </a:prstGeom>
          <a:noFill/>
          <a:ln w="25400" algn="ctr">
            <a:noFill/>
            <a:round/>
            <a:headEnd/>
            <a:tailEnd/>
          </a:ln>
        </p:spPr>
        <p:txBody>
          <a:bodyPr anchor="ctr" anchorCtr="1"/>
          <a:lstStyle/>
          <a:p>
            <a:pPr algn="ctr" rtl="0" eaLnBrk="0" fontAlgn="base" hangingPunct="0">
              <a:spcBef>
                <a:spcPct val="0"/>
              </a:spcBef>
              <a:spcAft>
                <a:spcPct val="0"/>
              </a:spcAft>
            </a:pPr>
            <a:r>
              <a:rPr lang="en-US" altLang="ko-KR" sz="1600" b="1" kern="1200">
                <a:solidFill>
                  <a:srgbClr val="FFFFFF"/>
                </a:solidFill>
                <a:latin typeface="Arial" pitchFamily="34" charset="0"/>
                <a:ea typeface="굴림" pitchFamily="50" charset="-127"/>
                <a:cs typeface="+mn-cs"/>
              </a:rPr>
              <a:t>Design with Simulation</a:t>
            </a:r>
          </a:p>
        </p:txBody>
      </p:sp>
      <p:sp>
        <p:nvSpPr>
          <p:cNvPr id="841767" name="AutoShape 39"/>
          <p:cNvSpPr>
            <a:spLocks noChangeArrowheads="1"/>
          </p:cNvSpPr>
          <p:nvPr/>
        </p:nvSpPr>
        <p:spPr bwMode="auto">
          <a:xfrm>
            <a:off x="5562600" y="2057400"/>
            <a:ext cx="2286000" cy="914400"/>
          </a:xfrm>
          <a:prstGeom prst="roundRect">
            <a:avLst>
              <a:gd name="adj" fmla="val 16667"/>
            </a:avLst>
          </a:prstGeom>
          <a:noFill/>
          <a:ln w="25400" algn="ctr">
            <a:noFill/>
            <a:round/>
            <a:headEnd/>
            <a:tailEnd/>
          </a:ln>
        </p:spPr>
        <p:txBody>
          <a:bodyPr anchor="ctr" anchorCtr="1"/>
          <a:lstStyle/>
          <a:p>
            <a:pPr algn="ctr" rtl="0" eaLnBrk="0" fontAlgn="base" hangingPunct="0">
              <a:spcBef>
                <a:spcPct val="0"/>
              </a:spcBef>
              <a:spcAft>
                <a:spcPct val="0"/>
              </a:spcAft>
            </a:pPr>
            <a:r>
              <a:rPr lang="en-US" altLang="ko-KR" sz="1600" b="1" kern="1200">
                <a:solidFill>
                  <a:srgbClr val="FFFFFF"/>
                </a:solidFill>
                <a:latin typeface="Arial" pitchFamily="34" charset="0"/>
                <a:ea typeface="굴림" pitchFamily="50" charset="-127"/>
                <a:cs typeface="+mn-cs"/>
              </a:rPr>
              <a:t>Executable Specifications </a:t>
            </a:r>
            <a:br>
              <a:rPr lang="en-US" altLang="ko-KR" sz="1600" b="1" kern="1200">
                <a:solidFill>
                  <a:srgbClr val="FFFFFF"/>
                </a:solidFill>
                <a:latin typeface="Arial" pitchFamily="34" charset="0"/>
                <a:ea typeface="굴림" pitchFamily="50" charset="-127"/>
                <a:cs typeface="+mn-cs"/>
              </a:rPr>
            </a:br>
            <a:r>
              <a:rPr lang="en-US" altLang="ko-KR" sz="1600" b="1" kern="1200">
                <a:solidFill>
                  <a:srgbClr val="FFFFFF"/>
                </a:solidFill>
                <a:latin typeface="Arial" pitchFamily="34" charset="0"/>
                <a:ea typeface="굴림" pitchFamily="50" charset="-127"/>
                <a:cs typeface="+mn-cs"/>
              </a:rPr>
              <a:t>from Models</a:t>
            </a:r>
          </a:p>
        </p:txBody>
      </p:sp>
      <p:sp>
        <p:nvSpPr>
          <p:cNvPr id="841781" name="AutoShape 53"/>
          <p:cNvSpPr>
            <a:spLocks noChangeArrowheads="1"/>
          </p:cNvSpPr>
          <p:nvPr/>
        </p:nvSpPr>
        <p:spPr bwMode="auto">
          <a:xfrm>
            <a:off x="7324725" y="3962400"/>
            <a:ext cx="1666875" cy="914400"/>
          </a:xfrm>
          <a:prstGeom prst="roundRect">
            <a:avLst>
              <a:gd name="adj" fmla="val 16667"/>
            </a:avLst>
          </a:prstGeom>
          <a:solidFill>
            <a:schemeClr val="folHlink"/>
          </a:solidFill>
          <a:ln w="25400" algn="ctr">
            <a:solidFill>
              <a:schemeClr val="folHlink"/>
            </a:solidFill>
            <a:round/>
            <a:headEnd/>
            <a:tailEnd/>
          </a:ln>
        </p:spPr>
        <p:txBody>
          <a:bodyPr anchor="ctr" anchorCtr="1"/>
          <a:lstStyle/>
          <a:p>
            <a:pPr algn="ctr" rtl="0" eaLnBrk="0" fontAlgn="base" hangingPunct="0">
              <a:spcBef>
                <a:spcPct val="0"/>
              </a:spcBef>
              <a:spcAft>
                <a:spcPct val="0"/>
              </a:spcAft>
            </a:pPr>
            <a:endParaRPr lang="ko-KR" altLang="en-US" sz="1600" b="1" kern="1200">
              <a:solidFill>
                <a:srgbClr val="FAC378"/>
              </a:solidFill>
              <a:latin typeface="Arial" pitchFamily="34" charset="0"/>
              <a:ea typeface="굴림" pitchFamily="50" charset="-127"/>
              <a:cs typeface="+mn-cs"/>
            </a:endParaRPr>
          </a:p>
        </p:txBody>
      </p:sp>
      <p:sp>
        <p:nvSpPr>
          <p:cNvPr id="841782" name="AutoShape 54"/>
          <p:cNvSpPr>
            <a:spLocks noChangeArrowheads="1"/>
          </p:cNvSpPr>
          <p:nvPr/>
        </p:nvSpPr>
        <p:spPr bwMode="auto">
          <a:xfrm>
            <a:off x="7324725" y="3962400"/>
            <a:ext cx="1666875" cy="914400"/>
          </a:xfrm>
          <a:prstGeom prst="roundRect">
            <a:avLst>
              <a:gd name="adj" fmla="val 16667"/>
            </a:avLst>
          </a:prstGeom>
          <a:noFill/>
          <a:ln w="25400" algn="ctr">
            <a:noFill/>
            <a:round/>
            <a:headEnd/>
            <a:tailEnd/>
          </a:ln>
        </p:spPr>
        <p:txBody>
          <a:bodyPr anchor="ctr" anchorCtr="1"/>
          <a:lstStyle/>
          <a:p>
            <a:pPr algn="ctr" rtl="0" eaLnBrk="0" fontAlgn="base" hangingPunct="0">
              <a:spcBef>
                <a:spcPct val="0"/>
              </a:spcBef>
              <a:spcAft>
                <a:spcPct val="0"/>
              </a:spcAft>
            </a:pPr>
            <a:r>
              <a:rPr lang="en-US" altLang="ko-KR" sz="1600" b="1" kern="1200">
                <a:solidFill>
                  <a:srgbClr val="FFFFFF"/>
                </a:solidFill>
                <a:latin typeface="Arial" pitchFamily="34" charset="0"/>
                <a:ea typeface="굴림" pitchFamily="50" charset="-127"/>
                <a:cs typeface="+mn-cs"/>
              </a:rPr>
              <a:t>Continuous </a:t>
            </a:r>
            <a:br>
              <a:rPr lang="en-US" altLang="ko-KR" sz="1600" b="1" kern="1200">
                <a:solidFill>
                  <a:srgbClr val="FFFFFF"/>
                </a:solidFill>
                <a:latin typeface="Arial" pitchFamily="34" charset="0"/>
                <a:ea typeface="굴림" pitchFamily="50" charset="-127"/>
                <a:cs typeface="+mn-cs"/>
              </a:rPr>
            </a:br>
            <a:r>
              <a:rPr lang="en-US" altLang="ko-KR" sz="1600" b="1" kern="1200">
                <a:solidFill>
                  <a:srgbClr val="FFFFFF"/>
                </a:solidFill>
                <a:latin typeface="Arial" pitchFamily="34" charset="0"/>
                <a:ea typeface="굴림" pitchFamily="50" charset="-127"/>
                <a:cs typeface="+mn-cs"/>
              </a:rPr>
              <a:t>Test and Verification</a:t>
            </a:r>
          </a:p>
        </p:txBody>
      </p:sp>
    </p:spTree>
    <p:extLst>
      <p:ext uri="{BB962C8B-B14F-4D97-AF65-F5344CB8AC3E}">
        <p14:creationId xmlns:p14="http://schemas.microsoft.com/office/powerpoint/2010/main" val="364289810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841763"/>
                                        </p:tgtEl>
                                        <p:attrNameLst>
                                          <p:attrName>style.visibility</p:attrName>
                                        </p:attrNameLst>
                                      </p:cBhvr>
                                      <p:to>
                                        <p:strVal val="visible"/>
                                      </p:to>
                                    </p:set>
                                    <p:animEffect transition="in" filter="dissolve">
                                      <p:cBhvr>
                                        <p:cTn id="7" dur="500"/>
                                        <p:tgtEl>
                                          <p:spTgt spid="841763"/>
                                        </p:tgtEl>
                                      </p:cBhvr>
                                    </p:animEffect>
                                  </p:childTnLst>
                                </p:cTn>
                              </p:par>
                              <p:par>
                                <p:cTn id="8" presetID="9" presetClass="entr" presetSubtype="0" fill="hold" grpId="0" nodeType="withEffect">
                                  <p:stCondLst>
                                    <p:cond delay="0"/>
                                  </p:stCondLst>
                                  <p:childTnLst>
                                    <p:set>
                                      <p:cBhvr>
                                        <p:cTn id="9" dur="1" fill="hold">
                                          <p:stCondLst>
                                            <p:cond delay="0"/>
                                          </p:stCondLst>
                                        </p:cTn>
                                        <p:tgtEl>
                                          <p:spTgt spid="841767"/>
                                        </p:tgtEl>
                                        <p:attrNameLst>
                                          <p:attrName>style.visibility</p:attrName>
                                        </p:attrNameLst>
                                      </p:cBhvr>
                                      <p:to>
                                        <p:strVal val="visible"/>
                                      </p:to>
                                    </p:set>
                                    <p:animEffect transition="in" filter="dissolve">
                                      <p:cBhvr>
                                        <p:cTn id="10" dur="500"/>
                                        <p:tgtEl>
                                          <p:spTgt spid="841767"/>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841762"/>
                                        </p:tgtEl>
                                        <p:attrNameLst>
                                          <p:attrName>style.visibility</p:attrName>
                                        </p:attrNameLst>
                                      </p:cBhvr>
                                      <p:to>
                                        <p:strVal val="visible"/>
                                      </p:to>
                                    </p:set>
                                    <p:animEffect transition="in" filter="dissolve">
                                      <p:cBhvr>
                                        <p:cTn id="13" dur="500"/>
                                        <p:tgtEl>
                                          <p:spTgt spid="841762"/>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841766"/>
                                        </p:tgtEl>
                                        <p:attrNameLst>
                                          <p:attrName>style.visibility</p:attrName>
                                        </p:attrNameLst>
                                      </p:cBhvr>
                                      <p:to>
                                        <p:strVal val="visible"/>
                                      </p:to>
                                    </p:set>
                                    <p:animEffect transition="in" filter="dissolve">
                                      <p:cBhvr>
                                        <p:cTn id="16" dur="500"/>
                                        <p:tgtEl>
                                          <p:spTgt spid="841766"/>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841781"/>
                                        </p:tgtEl>
                                        <p:attrNameLst>
                                          <p:attrName>style.visibility</p:attrName>
                                        </p:attrNameLst>
                                      </p:cBhvr>
                                      <p:to>
                                        <p:strVal val="visible"/>
                                      </p:to>
                                    </p:set>
                                    <p:animEffect transition="in" filter="dissolve">
                                      <p:cBhvr>
                                        <p:cTn id="19" dur="500"/>
                                        <p:tgtEl>
                                          <p:spTgt spid="841781"/>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841782"/>
                                        </p:tgtEl>
                                        <p:attrNameLst>
                                          <p:attrName>style.visibility</p:attrName>
                                        </p:attrNameLst>
                                      </p:cBhvr>
                                      <p:to>
                                        <p:strVal val="visible"/>
                                      </p:to>
                                    </p:set>
                                    <p:animEffect transition="in" filter="dissolve">
                                      <p:cBhvr>
                                        <p:cTn id="22" dur="500"/>
                                        <p:tgtEl>
                                          <p:spTgt spid="841782"/>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841760"/>
                                        </p:tgtEl>
                                        <p:attrNameLst>
                                          <p:attrName>style.visibility</p:attrName>
                                        </p:attrNameLst>
                                      </p:cBhvr>
                                      <p:to>
                                        <p:strVal val="visible"/>
                                      </p:to>
                                    </p:set>
                                    <p:animEffect transition="in" filter="dissolve">
                                      <p:cBhvr>
                                        <p:cTn id="25" dur="500"/>
                                        <p:tgtEl>
                                          <p:spTgt spid="841760"/>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841764"/>
                                        </p:tgtEl>
                                        <p:attrNameLst>
                                          <p:attrName>style.visibility</p:attrName>
                                        </p:attrNameLst>
                                      </p:cBhvr>
                                      <p:to>
                                        <p:strVal val="visible"/>
                                      </p:to>
                                    </p:set>
                                    <p:animEffect transition="in" filter="dissolve">
                                      <p:cBhvr>
                                        <p:cTn id="28" dur="500"/>
                                        <p:tgtEl>
                                          <p:spTgt spid="8417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1760" grpId="0" animBg="1"/>
      <p:bldP spid="841762" grpId="0" animBg="1"/>
      <p:bldP spid="841763" grpId="0" animBg="1"/>
      <p:bldP spid="841764" grpId="0"/>
      <p:bldP spid="841766" grpId="0"/>
      <p:bldP spid="841767" grpId="0"/>
      <p:bldP spid="841781" grpId="0" animBg="1"/>
      <p:bldP spid="841782"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ctrTitle"/>
          </p:nvPr>
        </p:nvSpPr>
        <p:spPr/>
        <p:txBody>
          <a:bodyPr/>
          <a:lstStyle/>
          <a:p>
            <a:r>
              <a:rPr lang="en-US" altLang="ko-KR" sz="3600" dirty="0" smtClean="0">
                <a:latin typeface="Arial" pitchFamily="34" charset="0"/>
              </a:rPr>
              <a:t>Model Based V&amp;V Workflow for DO-178B/C</a:t>
            </a:r>
            <a:br>
              <a:rPr lang="en-US" altLang="ko-KR" sz="3600" dirty="0" smtClean="0">
                <a:latin typeface="Arial" pitchFamily="34" charset="0"/>
              </a:rPr>
            </a:br>
            <a:endParaRPr lang="en-US" altLang="ko-KR" sz="2400" dirty="0" smtClean="0"/>
          </a:p>
        </p:txBody>
      </p:sp>
      <p:sp>
        <p:nvSpPr>
          <p:cNvPr id="3" name="Subtitle 2"/>
          <p:cNvSpPr>
            <a:spLocks noGrp="1"/>
          </p:cNvSpPr>
          <p:nvPr>
            <p:ph type="subTitle" idx="1"/>
          </p:nvPr>
        </p:nvSpPr>
        <p:spPr/>
        <p:txBody>
          <a:bodyPr/>
          <a:lstStyle/>
          <a:p>
            <a:endParaRPr lang="ko-KR" altLang="en-US"/>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2" name="AutoShape 13"/>
          <p:cNvCxnSpPr>
            <a:cxnSpLocks noChangeShapeType="1"/>
          </p:cNvCxnSpPr>
          <p:nvPr/>
        </p:nvCxnSpPr>
        <p:spPr bwMode="auto">
          <a:xfrm>
            <a:off x="4043763" y="3298614"/>
            <a:ext cx="7764" cy="1123567"/>
          </a:xfrm>
          <a:prstGeom prst="straightConnector1">
            <a:avLst/>
          </a:prstGeom>
          <a:noFill/>
          <a:ln w="25400">
            <a:solidFill>
              <a:schemeClr val="tx1"/>
            </a:solidFill>
            <a:round/>
            <a:headEnd/>
            <a:tailEnd type="triangle" w="med" len="med"/>
          </a:ln>
        </p:spPr>
      </p:cxnSp>
      <p:cxnSp>
        <p:nvCxnSpPr>
          <p:cNvPr id="111" name="AutoShape 9"/>
          <p:cNvCxnSpPr>
            <a:cxnSpLocks noChangeShapeType="1"/>
          </p:cNvCxnSpPr>
          <p:nvPr/>
        </p:nvCxnSpPr>
        <p:spPr bwMode="auto">
          <a:xfrm flipH="1">
            <a:off x="4048802" y="1954551"/>
            <a:ext cx="7158" cy="1026181"/>
          </a:xfrm>
          <a:prstGeom prst="straightConnector1">
            <a:avLst/>
          </a:prstGeom>
          <a:noFill/>
          <a:ln w="25400">
            <a:solidFill>
              <a:schemeClr val="tx1"/>
            </a:solidFill>
            <a:round/>
            <a:headEnd/>
            <a:tailEnd type="triangle" w="med" len="med"/>
          </a:ln>
        </p:spPr>
      </p:cxnSp>
      <p:cxnSp>
        <p:nvCxnSpPr>
          <p:cNvPr id="91" name="AutoShape 7"/>
          <p:cNvCxnSpPr>
            <a:cxnSpLocks noChangeShapeType="1"/>
          </p:cNvCxnSpPr>
          <p:nvPr/>
        </p:nvCxnSpPr>
        <p:spPr bwMode="auto">
          <a:xfrm rot="10800000" flipH="1">
            <a:off x="3431039" y="1640885"/>
            <a:ext cx="627290" cy="188913"/>
          </a:xfrm>
          <a:prstGeom prst="curvedConnector4">
            <a:avLst>
              <a:gd name="adj1" fmla="val -31236"/>
              <a:gd name="adj2" fmla="val 221009"/>
            </a:avLst>
          </a:prstGeom>
          <a:noFill/>
          <a:ln w="25400">
            <a:solidFill>
              <a:srgbClr val="176338"/>
            </a:solidFill>
            <a:prstDash val="sysDot"/>
            <a:round/>
            <a:headEnd/>
            <a:tailEnd type="triangle" w="med" len="med"/>
          </a:ln>
        </p:spPr>
      </p:cxnSp>
      <p:sp>
        <p:nvSpPr>
          <p:cNvPr id="92" name="Text Box 8"/>
          <p:cNvSpPr txBox="1">
            <a:spLocks noChangeArrowheads="1"/>
          </p:cNvSpPr>
          <p:nvPr/>
        </p:nvSpPr>
        <p:spPr bwMode="auto">
          <a:xfrm>
            <a:off x="2603724" y="1186858"/>
            <a:ext cx="810894" cy="297083"/>
          </a:xfrm>
          <a:prstGeom prst="rect">
            <a:avLst/>
          </a:prstGeom>
          <a:noFill/>
          <a:ln w="9525">
            <a:noFill/>
            <a:miter lim="800000"/>
            <a:headEnd/>
            <a:tailEnd/>
          </a:ln>
        </p:spPr>
        <p:txBody>
          <a:bodyPr wrap="none" lIns="80851" tIns="40425" rIns="80851" bIns="40425">
            <a:spAutoFit/>
          </a:bodyPr>
          <a:lstStyle/>
          <a:p>
            <a:r>
              <a:rPr lang="en-US" sz="1400" b="1" u="sng" dirty="0">
                <a:solidFill>
                  <a:srgbClr val="006600"/>
                </a:solidFill>
                <a:latin typeface="Arial Unicode MS" pitchFamily="34" charset="-128"/>
                <a:ea typeface="Arial Unicode MS" pitchFamily="34" charset="-128"/>
                <a:cs typeface="Arial Unicode MS" pitchFamily="34" charset="-128"/>
              </a:rPr>
              <a:t>Validate</a:t>
            </a:r>
          </a:p>
        </p:txBody>
      </p:sp>
      <p:cxnSp>
        <p:nvCxnSpPr>
          <p:cNvPr id="93" name="AutoShape 10"/>
          <p:cNvCxnSpPr>
            <a:cxnSpLocks noChangeShapeType="1"/>
          </p:cNvCxnSpPr>
          <p:nvPr/>
        </p:nvCxnSpPr>
        <p:spPr bwMode="auto">
          <a:xfrm rot="10800000">
            <a:off x="3431039" y="1829797"/>
            <a:ext cx="278947" cy="1339850"/>
          </a:xfrm>
          <a:prstGeom prst="curvedConnector3">
            <a:avLst>
              <a:gd name="adj1" fmla="val 746586"/>
            </a:avLst>
          </a:prstGeom>
          <a:noFill/>
          <a:ln w="25400">
            <a:solidFill>
              <a:schemeClr val="accent2"/>
            </a:solidFill>
            <a:prstDash val="dash"/>
            <a:round/>
            <a:headEnd type="triangle" w="med" len="med"/>
            <a:tailEnd type="triangle" w="med" len="med"/>
          </a:ln>
        </p:spPr>
      </p:cxnSp>
      <p:cxnSp>
        <p:nvCxnSpPr>
          <p:cNvPr id="94" name="AutoShape 11"/>
          <p:cNvCxnSpPr>
            <a:cxnSpLocks noChangeShapeType="1"/>
          </p:cNvCxnSpPr>
          <p:nvPr/>
        </p:nvCxnSpPr>
        <p:spPr bwMode="auto">
          <a:xfrm flipV="1">
            <a:off x="4387622" y="1829797"/>
            <a:ext cx="297996" cy="1339850"/>
          </a:xfrm>
          <a:prstGeom prst="curvedConnector3">
            <a:avLst>
              <a:gd name="adj1" fmla="val 663635"/>
            </a:avLst>
          </a:prstGeom>
          <a:noFill/>
          <a:ln w="25400">
            <a:solidFill>
              <a:schemeClr val="accent4"/>
            </a:solidFill>
            <a:round/>
            <a:headEnd/>
            <a:tailEnd type="triangle" w="med" len="med"/>
          </a:ln>
        </p:spPr>
      </p:cxnSp>
      <p:cxnSp>
        <p:nvCxnSpPr>
          <p:cNvPr id="96" name="AutoShape 14"/>
          <p:cNvCxnSpPr>
            <a:cxnSpLocks noChangeShapeType="1"/>
          </p:cNvCxnSpPr>
          <p:nvPr/>
        </p:nvCxnSpPr>
        <p:spPr bwMode="auto">
          <a:xfrm flipH="1" flipV="1">
            <a:off x="4051521" y="4422185"/>
            <a:ext cx="586469" cy="188913"/>
          </a:xfrm>
          <a:prstGeom prst="curvedConnector4">
            <a:avLst>
              <a:gd name="adj1" fmla="val -33412"/>
              <a:gd name="adj2" fmla="val 221009"/>
            </a:avLst>
          </a:prstGeom>
          <a:noFill/>
          <a:ln w="25400">
            <a:solidFill>
              <a:schemeClr val="tx2"/>
            </a:solidFill>
            <a:prstDash val="sysDot"/>
            <a:round/>
            <a:headEnd/>
            <a:tailEnd type="triangle" w="med" len="med"/>
          </a:ln>
        </p:spPr>
      </p:cxnSp>
      <p:cxnSp>
        <p:nvCxnSpPr>
          <p:cNvPr id="97" name="AutoShape 16"/>
          <p:cNvCxnSpPr>
            <a:cxnSpLocks noChangeShapeType="1"/>
          </p:cNvCxnSpPr>
          <p:nvPr/>
        </p:nvCxnSpPr>
        <p:spPr bwMode="auto">
          <a:xfrm flipH="1" flipV="1">
            <a:off x="4379454" y="3161709"/>
            <a:ext cx="229960" cy="2751138"/>
          </a:xfrm>
          <a:prstGeom prst="curvedConnector3">
            <a:avLst>
              <a:gd name="adj1" fmla="val -797648"/>
            </a:avLst>
          </a:prstGeom>
          <a:noFill/>
          <a:ln w="25400">
            <a:solidFill>
              <a:schemeClr val="accent4"/>
            </a:solidFill>
            <a:round/>
            <a:headEnd/>
            <a:tailEnd type="triangle" w="med" len="med"/>
          </a:ln>
        </p:spPr>
      </p:cxnSp>
      <p:cxnSp>
        <p:nvCxnSpPr>
          <p:cNvPr id="98" name="AutoShape 17"/>
          <p:cNvCxnSpPr>
            <a:cxnSpLocks noChangeShapeType="1"/>
          </p:cNvCxnSpPr>
          <p:nvPr/>
        </p:nvCxnSpPr>
        <p:spPr bwMode="auto">
          <a:xfrm flipV="1">
            <a:off x="4617582" y="1829799"/>
            <a:ext cx="68036" cy="4090988"/>
          </a:xfrm>
          <a:prstGeom prst="curvedConnector3">
            <a:avLst>
              <a:gd name="adj1" fmla="val 6519105"/>
            </a:avLst>
          </a:prstGeom>
          <a:noFill/>
          <a:ln w="25400">
            <a:solidFill>
              <a:schemeClr val="accent4"/>
            </a:solidFill>
            <a:round/>
            <a:headEnd/>
            <a:tailEnd type="triangle" w="med" len="med"/>
          </a:ln>
        </p:spPr>
      </p:cxnSp>
      <p:cxnSp>
        <p:nvCxnSpPr>
          <p:cNvPr id="95" name="AutoShape 12"/>
          <p:cNvCxnSpPr>
            <a:cxnSpLocks noChangeShapeType="1"/>
          </p:cNvCxnSpPr>
          <p:nvPr/>
        </p:nvCxnSpPr>
        <p:spPr bwMode="auto">
          <a:xfrm flipH="1" flipV="1">
            <a:off x="4048803" y="2980735"/>
            <a:ext cx="338819" cy="188913"/>
          </a:xfrm>
          <a:prstGeom prst="curvedConnector4">
            <a:avLst>
              <a:gd name="adj1" fmla="val -57833"/>
              <a:gd name="adj2" fmla="val 221009"/>
            </a:avLst>
          </a:prstGeom>
          <a:noFill/>
          <a:ln w="25400">
            <a:solidFill>
              <a:schemeClr val="tx2"/>
            </a:solidFill>
            <a:prstDash val="sysDot"/>
            <a:round/>
            <a:headEnd/>
            <a:tailEnd type="triangle" w="med" len="med"/>
          </a:ln>
        </p:spPr>
      </p:cxnSp>
      <p:cxnSp>
        <p:nvCxnSpPr>
          <p:cNvPr id="99" name="AutoShape 18"/>
          <p:cNvCxnSpPr>
            <a:cxnSpLocks noChangeShapeType="1"/>
          </p:cNvCxnSpPr>
          <p:nvPr/>
        </p:nvCxnSpPr>
        <p:spPr bwMode="auto">
          <a:xfrm rot="10800000" flipH="1">
            <a:off x="3465053" y="3169647"/>
            <a:ext cx="244929" cy="1441450"/>
          </a:xfrm>
          <a:prstGeom prst="curvedConnector3">
            <a:avLst>
              <a:gd name="adj1" fmla="val -751247"/>
            </a:avLst>
          </a:prstGeom>
          <a:noFill/>
          <a:ln w="25400">
            <a:solidFill>
              <a:schemeClr val="accent2"/>
            </a:solidFill>
            <a:prstDash val="dash"/>
            <a:round/>
            <a:headEnd type="triangle" w="med" len="med"/>
            <a:tailEnd type="triangle" w="med" len="med"/>
          </a:ln>
        </p:spPr>
      </p:cxnSp>
      <p:sp>
        <p:nvSpPr>
          <p:cNvPr id="101" name="Text Box 4"/>
          <p:cNvSpPr txBox="1">
            <a:spLocks noChangeArrowheads="1"/>
          </p:cNvSpPr>
          <p:nvPr/>
        </p:nvSpPr>
        <p:spPr bwMode="auto">
          <a:xfrm>
            <a:off x="1026125" y="3298614"/>
            <a:ext cx="628633" cy="301334"/>
          </a:xfrm>
          <a:prstGeom prst="rect">
            <a:avLst/>
          </a:prstGeom>
          <a:noFill/>
          <a:ln w="9525">
            <a:noFill/>
            <a:miter lim="800000"/>
            <a:headEnd/>
            <a:tailEnd/>
          </a:ln>
        </p:spPr>
        <p:txBody>
          <a:bodyPr wrap="none" lIns="85058" tIns="42530" rIns="85058" bIns="42530">
            <a:spAutoFit/>
          </a:bodyPr>
          <a:lstStyle/>
          <a:p>
            <a:pPr algn="ctr"/>
            <a:r>
              <a:rPr lang="en-US" sz="1400" b="1" u="sng" dirty="0" smtClean="0">
                <a:solidFill>
                  <a:schemeClr val="accent2"/>
                </a:solidFill>
                <a:latin typeface="Arial Unicode MS" pitchFamily="34" charset="-128"/>
                <a:ea typeface="Arial Unicode MS" pitchFamily="34" charset="-128"/>
                <a:cs typeface="Arial Unicode MS" pitchFamily="34" charset="-128"/>
              </a:rPr>
              <a:t>Trace</a:t>
            </a:r>
            <a:endParaRPr lang="en-US" sz="1400" i="1" dirty="0">
              <a:solidFill>
                <a:schemeClr val="accent2"/>
              </a:solidFill>
              <a:latin typeface="Arial Unicode MS" pitchFamily="34" charset="-128"/>
              <a:ea typeface="Arial Unicode MS" pitchFamily="34" charset="-128"/>
              <a:cs typeface="Arial Unicode MS" pitchFamily="34" charset="-128"/>
            </a:endParaRPr>
          </a:p>
        </p:txBody>
      </p:sp>
      <p:sp>
        <p:nvSpPr>
          <p:cNvPr id="102" name="Text Box 28"/>
          <p:cNvSpPr txBox="1">
            <a:spLocks noChangeArrowheads="1"/>
          </p:cNvSpPr>
          <p:nvPr/>
        </p:nvSpPr>
        <p:spPr bwMode="auto">
          <a:xfrm>
            <a:off x="4136111" y="3875293"/>
            <a:ext cx="1237293" cy="297083"/>
          </a:xfrm>
          <a:prstGeom prst="rect">
            <a:avLst/>
          </a:prstGeom>
          <a:noFill/>
          <a:ln w="9525">
            <a:noFill/>
            <a:miter lim="800000"/>
            <a:headEnd/>
            <a:tailEnd/>
          </a:ln>
        </p:spPr>
        <p:txBody>
          <a:bodyPr wrap="none" lIns="80851" tIns="40425" rIns="80851" bIns="40425">
            <a:spAutoFit/>
          </a:bodyPr>
          <a:lstStyle/>
          <a:p>
            <a:pPr algn="ctr"/>
            <a:r>
              <a:rPr lang="en-US" sz="1400" b="1" u="sng" dirty="0" smtClean="0">
                <a:solidFill>
                  <a:schemeClr val="tx2"/>
                </a:solidFill>
                <a:latin typeface="Arial Unicode MS" pitchFamily="34" charset="-128"/>
                <a:ea typeface="Arial Unicode MS" pitchFamily="34" charset="-128"/>
                <a:cs typeface="Arial Unicode MS" pitchFamily="34" charset="-128"/>
              </a:rPr>
              <a:t>Conformance</a:t>
            </a:r>
            <a:endParaRPr lang="en-US" sz="1400" dirty="0">
              <a:solidFill>
                <a:srgbClr val="00CC66"/>
              </a:solidFill>
              <a:latin typeface="Arial" charset="0"/>
              <a:ea typeface="Arial Unicode MS" pitchFamily="34" charset="-128"/>
              <a:cs typeface="Arial Unicode MS" pitchFamily="34" charset="-128"/>
            </a:endParaRPr>
          </a:p>
        </p:txBody>
      </p:sp>
      <p:sp>
        <p:nvSpPr>
          <p:cNvPr id="103" name="Text Box 5"/>
          <p:cNvSpPr txBox="1">
            <a:spLocks noChangeArrowheads="1"/>
          </p:cNvSpPr>
          <p:nvPr/>
        </p:nvSpPr>
        <p:spPr bwMode="auto">
          <a:xfrm>
            <a:off x="936920" y="2039992"/>
            <a:ext cx="807041" cy="297083"/>
          </a:xfrm>
          <a:prstGeom prst="rect">
            <a:avLst/>
          </a:prstGeom>
          <a:noFill/>
          <a:ln w="9525">
            <a:noFill/>
            <a:miter lim="800000"/>
            <a:headEnd/>
            <a:tailEnd/>
          </a:ln>
        </p:spPr>
        <p:txBody>
          <a:bodyPr wrap="square" lIns="80851" tIns="40425" rIns="80851" bIns="40425">
            <a:spAutoFit/>
          </a:bodyPr>
          <a:lstStyle/>
          <a:p>
            <a:pPr algn="ctr"/>
            <a:r>
              <a:rPr lang="en-US" sz="1400" b="1" u="sng" dirty="0" smtClean="0">
                <a:solidFill>
                  <a:schemeClr val="accent2"/>
                </a:solidFill>
                <a:latin typeface="Arial Unicode MS" pitchFamily="34" charset="-128"/>
                <a:ea typeface="Arial Unicode MS" pitchFamily="34" charset="-128"/>
                <a:cs typeface="Arial Unicode MS" pitchFamily="34" charset="-128"/>
              </a:rPr>
              <a:t>Trace</a:t>
            </a:r>
            <a:endParaRPr lang="en-US" sz="1400" dirty="0">
              <a:solidFill>
                <a:schemeClr val="accent2"/>
              </a:solidFill>
              <a:latin typeface="Arial Unicode MS" pitchFamily="34" charset="-128"/>
              <a:ea typeface="Arial Unicode MS" pitchFamily="34" charset="-128"/>
              <a:cs typeface="Arial Unicode MS" pitchFamily="34" charset="-128"/>
            </a:endParaRPr>
          </a:p>
        </p:txBody>
      </p:sp>
      <p:sp>
        <p:nvSpPr>
          <p:cNvPr id="104" name="Text Box 20"/>
          <p:cNvSpPr txBox="1">
            <a:spLocks noChangeArrowheads="1"/>
          </p:cNvSpPr>
          <p:nvPr/>
        </p:nvSpPr>
        <p:spPr bwMode="auto">
          <a:xfrm>
            <a:off x="4307091" y="2337075"/>
            <a:ext cx="1237293" cy="297083"/>
          </a:xfrm>
          <a:prstGeom prst="rect">
            <a:avLst/>
          </a:prstGeom>
          <a:noFill/>
          <a:ln w="9525">
            <a:noFill/>
            <a:miter lim="800000"/>
            <a:headEnd/>
            <a:tailEnd/>
          </a:ln>
        </p:spPr>
        <p:txBody>
          <a:bodyPr wrap="none" lIns="80851" tIns="40425" rIns="80851" bIns="40425">
            <a:spAutoFit/>
          </a:bodyPr>
          <a:lstStyle/>
          <a:p>
            <a:pPr algn="ctr"/>
            <a:r>
              <a:rPr lang="en-US" sz="1400" b="1" u="sng" dirty="0" smtClean="0">
                <a:solidFill>
                  <a:schemeClr val="tx2"/>
                </a:solidFill>
                <a:latin typeface="Arial Unicode MS" pitchFamily="34" charset="-128"/>
                <a:ea typeface="Arial Unicode MS" pitchFamily="34" charset="-128"/>
                <a:cs typeface="Arial Unicode MS" pitchFamily="34" charset="-128"/>
              </a:rPr>
              <a:t>Conformance</a:t>
            </a:r>
            <a:endParaRPr lang="en-US" sz="1400" dirty="0">
              <a:solidFill>
                <a:schemeClr val="tx2"/>
              </a:solidFill>
              <a:latin typeface="Arial Unicode MS" pitchFamily="34" charset="-128"/>
              <a:ea typeface="Arial Unicode MS" pitchFamily="34" charset="-128"/>
              <a:cs typeface="Arial Unicode MS" pitchFamily="34" charset="-128"/>
            </a:endParaRPr>
          </a:p>
        </p:txBody>
      </p:sp>
      <p:sp>
        <p:nvSpPr>
          <p:cNvPr id="105" name="Text Box 27"/>
          <p:cNvSpPr txBox="1">
            <a:spLocks noChangeArrowheads="1"/>
          </p:cNvSpPr>
          <p:nvPr/>
        </p:nvSpPr>
        <p:spPr bwMode="auto">
          <a:xfrm>
            <a:off x="6400800" y="2483491"/>
            <a:ext cx="630236" cy="301334"/>
          </a:xfrm>
          <a:prstGeom prst="rect">
            <a:avLst/>
          </a:prstGeom>
          <a:noFill/>
          <a:ln w="9525">
            <a:noFill/>
            <a:miter lim="800000"/>
            <a:headEnd/>
            <a:tailEnd/>
          </a:ln>
        </p:spPr>
        <p:txBody>
          <a:bodyPr wrap="none" lIns="85058" tIns="42530" rIns="85058" bIns="42530">
            <a:spAutoFit/>
          </a:bodyPr>
          <a:lstStyle/>
          <a:p>
            <a:pPr algn="ctr"/>
            <a:r>
              <a:rPr lang="en-US" sz="1400" b="1" u="sng" dirty="0" smtClean="0">
                <a:solidFill>
                  <a:schemeClr val="accent4"/>
                </a:solidFill>
                <a:latin typeface="Arial Unicode MS" pitchFamily="34" charset="-128"/>
                <a:ea typeface="Arial Unicode MS" pitchFamily="34" charset="-128"/>
                <a:cs typeface="Arial Unicode MS" pitchFamily="34" charset="-128"/>
              </a:rPr>
              <a:t>Verify</a:t>
            </a:r>
            <a:endParaRPr lang="en-US" sz="1400" i="1" dirty="0">
              <a:solidFill>
                <a:schemeClr val="accent1"/>
              </a:solidFill>
              <a:latin typeface="Arial Unicode MS" pitchFamily="34" charset="-128"/>
              <a:ea typeface="Arial Unicode MS" pitchFamily="34" charset="-128"/>
              <a:cs typeface="Arial Unicode MS" pitchFamily="34" charset="-128"/>
            </a:endParaRPr>
          </a:p>
        </p:txBody>
      </p:sp>
      <p:sp>
        <p:nvSpPr>
          <p:cNvPr id="108" name="Text Box 3"/>
          <p:cNvSpPr txBox="1">
            <a:spLocks noChangeArrowheads="1"/>
          </p:cNvSpPr>
          <p:nvPr/>
        </p:nvSpPr>
        <p:spPr bwMode="auto">
          <a:xfrm>
            <a:off x="7772400" y="2036449"/>
            <a:ext cx="621740" cy="297083"/>
          </a:xfrm>
          <a:prstGeom prst="rect">
            <a:avLst/>
          </a:prstGeom>
          <a:noFill/>
          <a:ln w="9525">
            <a:noFill/>
            <a:miter lim="800000"/>
            <a:headEnd/>
            <a:tailEnd/>
          </a:ln>
        </p:spPr>
        <p:txBody>
          <a:bodyPr wrap="none" lIns="80851" tIns="40425" rIns="80851" bIns="40425">
            <a:spAutoFit/>
          </a:bodyPr>
          <a:lstStyle/>
          <a:p>
            <a:pPr algn="ctr"/>
            <a:r>
              <a:rPr lang="en-US" sz="1400" b="1" u="sng" dirty="0" smtClean="0">
                <a:solidFill>
                  <a:schemeClr val="accent4"/>
                </a:solidFill>
                <a:latin typeface="Arial Unicode MS" pitchFamily="34" charset="-128"/>
                <a:ea typeface="Arial Unicode MS" pitchFamily="34" charset="-128"/>
                <a:cs typeface="Arial Unicode MS" pitchFamily="34" charset="-128"/>
              </a:rPr>
              <a:t>Verify</a:t>
            </a:r>
            <a:endParaRPr lang="en-US" sz="1400" i="1" dirty="0">
              <a:solidFill>
                <a:srgbClr val="00CC66"/>
              </a:solidFill>
              <a:latin typeface="Arial" charset="0"/>
              <a:ea typeface="Arial Unicode MS" pitchFamily="34" charset="-128"/>
              <a:cs typeface="Arial Unicode MS" pitchFamily="34" charset="-128"/>
            </a:endParaRPr>
          </a:p>
        </p:txBody>
      </p:sp>
      <p:cxnSp>
        <p:nvCxnSpPr>
          <p:cNvPr id="113" name="AutoShape 15"/>
          <p:cNvCxnSpPr>
            <a:cxnSpLocks noChangeShapeType="1"/>
          </p:cNvCxnSpPr>
          <p:nvPr/>
        </p:nvCxnSpPr>
        <p:spPr bwMode="auto">
          <a:xfrm flipH="1">
            <a:off x="4042003" y="4729328"/>
            <a:ext cx="1558" cy="1002546"/>
          </a:xfrm>
          <a:prstGeom prst="straightConnector1">
            <a:avLst/>
          </a:prstGeom>
          <a:noFill/>
          <a:ln w="25400">
            <a:solidFill>
              <a:schemeClr val="tx1"/>
            </a:solidFill>
            <a:round/>
            <a:headEnd/>
            <a:tailEnd type="triangle" w="med" len="med"/>
          </a:ln>
        </p:spPr>
      </p:cxnSp>
      <p:cxnSp>
        <p:nvCxnSpPr>
          <p:cNvPr id="128" name="AutoShape 16"/>
          <p:cNvCxnSpPr>
            <a:cxnSpLocks noChangeShapeType="1"/>
          </p:cNvCxnSpPr>
          <p:nvPr/>
        </p:nvCxnSpPr>
        <p:spPr bwMode="auto">
          <a:xfrm flipH="1" flipV="1">
            <a:off x="4376382" y="3157767"/>
            <a:ext cx="254000" cy="1430714"/>
          </a:xfrm>
          <a:prstGeom prst="curvedConnector3">
            <a:avLst>
              <a:gd name="adj1" fmla="val -374000"/>
            </a:avLst>
          </a:prstGeom>
          <a:noFill/>
          <a:ln w="25400">
            <a:solidFill>
              <a:schemeClr val="accent4"/>
            </a:solidFill>
            <a:round/>
            <a:headEnd/>
            <a:tailEnd type="triangle" w="med" len="med"/>
          </a:ln>
        </p:spPr>
      </p:cxnSp>
      <p:sp>
        <p:nvSpPr>
          <p:cNvPr id="132" name="Text Box 6"/>
          <p:cNvSpPr txBox="1">
            <a:spLocks noChangeArrowheads="1"/>
          </p:cNvSpPr>
          <p:nvPr/>
        </p:nvSpPr>
        <p:spPr bwMode="auto">
          <a:xfrm>
            <a:off x="5149253" y="4412498"/>
            <a:ext cx="630236" cy="301334"/>
          </a:xfrm>
          <a:prstGeom prst="rect">
            <a:avLst/>
          </a:prstGeom>
          <a:noFill/>
          <a:ln w="9525">
            <a:noFill/>
            <a:miter lim="800000"/>
            <a:headEnd/>
            <a:tailEnd/>
          </a:ln>
        </p:spPr>
        <p:txBody>
          <a:bodyPr wrap="none" lIns="85058" tIns="42530" rIns="85058" bIns="42530">
            <a:spAutoFit/>
          </a:bodyPr>
          <a:lstStyle/>
          <a:p>
            <a:pPr algn="ctr"/>
            <a:r>
              <a:rPr lang="en-US" sz="1400" b="1" u="sng" dirty="0" smtClean="0">
                <a:solidFill>
                  <a:schemeClr val="accent4"/>
                </a:solidFill>
                <a:latin typeface="Arial Unicode MS" pitchFamily="34" charset="-128"/>
                <a:ea typeface="Arial Unicode MS" pitchFamily="34" charset="-128"/>
                <a:cs typeface="Arial Unicode MS" pitchFamily="34" charset="-128"/>
              </a:rPr>
              <a:t>Verify</a:t>
            </a:r>
            <a:endParaRPr lang="en-US" sz="1400" dirty="0">
              <a:solidFill>
                <a:schemeClr val="accent4"/>
              </a:solidFill>
              <a:latin typeface="Arial" charset="0"/>
              <a:ea typeface="Arial Unicode MS" pitchFamily="34" charset="-128"/>
              <a:cs typeface="Arial Unicode MS" pitchFamily="34" charset="-128"/>
            </a:endParaRPr>
          </a:p>
        </p:txBody>
      </p:sp>
      <p:sp>
        <p:nvSpPr>
          <p:cNvPr id="110" name="Text Box 6"/>
          <p:cNvSpPr txBox="1">
            <a:spLocks noChangeArrowheads="1"/>
          </p:cNvSpPr>
          <p:nvPr/>
        </p:nvSpPr>
        <p:spPr bwMode="auto">
          <a:xfrm>
            <a:off x="6629400" y="4460430"/>
            <a:ext cx="630236" cy="301334"/>
          </a:xfrm>
          <a:prstGeom prst="rect">
            <a:avLst/>
          </a:prstGeom>
          <a:noFill/>
          <a:ln w="9525">
            <a:noFill/>
            <a:miter lim="800000"/>
            <a:headEnd/>
            <a:tailEnd/>
          </a:ln>
        </p:spPr>
        <p:txBody>
          <a:bodyPr wrap="none" lIns="85058" tIns="42530" rIns="85058" bIns="42530">
            <a:spAutoFit/>
          </a:bodyPr>
          <a:lstStyle/>
          <a:p>
            <a:pPr algn="ctr"/>
            <a:r>
              <a:rPr lang="en-US" sz="1400" b="1" u="sng" dirty="0" smtClean="0">
                <a:solidFill>
                  <a:schemeClr val="accent4"/>
                </a:solidFill>
                <a:latin typeface="Arial Unicode MS" pitchFamily="34" charset="-128"/>
                <a:ea typeface="Arial Unicode MS" pitchFamily="34" charset="-128"/>
                <a:cs typeface="Arial Unicode MS" pitchFamily="34" charset="-128"/>
              </a:rPr>
              <a:t>Verify</a:t>
            </a:r>
            <a:endParaRPr lang="en-US" sz="1400" dirty="0">
              <a:solidFill>
                <a:srgbClr val="00CC66"/>
              </a:solidFill>
              <a:latin typeface="Arial" charset="0"/>
            </a:endParaRPr>
          </a:p>
        </p:txBody>
      </p:sp>
      <p:sp>
        <p:nvSpPr>
          <p:cNvPr id="39" name="Rectangle 3"/>
          <p:cNvSpPr>
            <a:spLocks noGrp="1" noChangeArrowheads="1"/>
          </p:cNvSpPr>
          <p:nvPr>
            <p:ph type="title"/>
          </p:nvPr>
        </p:nvSpPr>
        <p:spPr>
          <a:xfrm>
            <a:off x="455613" y="381000"/>
            <a:ext cx="8382000" cy="603250"/>
          </a:xfrm>
        </p:spPr>
        <p:txBody>
          <a:bodyPr/>
          <a:lstStyle/>
          <a:p>
            <a:r>
              <a:rPr lang="en-US" dirty="0" smtClean="0"/>
              <a:t>Workflow Example</a:t>
            </a:r>
          </a:p>
        </p:txBody>
      </p:sp>
      <p:sp>
        <p:nvSpPr>
          <p:cNvPr id="36" name="Text Box 23"/>
          <p:cNvSpPr txBox="1">
            <a:spLocks noChangeArrowheads="1"/>
          </p:cNvSpPr>
          <p:nvPr/>
        </p:nvSpPr>
        <p:spPr bwMode="auto">
          <a:xfrm>
            <a:off x="3433158" y="1640885"/>
            <a:ext cx="1252460" cy="313666"/>
          </a:xfrm>
          <a:prstGeom prst="rect">
            <a:avLst/>
          </a:prstGeom>
          <a:solidFill>
            <a:srgbClr val="8DB0FF"/>
          </a:solidFill>
          <a:ln w="9525">
            <a:solidFill>
              <a:schemeClr val="tx1"/>
            </a:solidFill>
            <a:miter lim="800000"/>
            <a:headEnd/>
            <a:tailEnd/>
          </a:ln>
        </p:spPr>
        <p:txBody>
          <a:bodyPr wrap="square" lIns="18288" tIns="36576" rIns="18288" bIns="40425" anchor="ctr" anchorCtr="0">
            <a:noAutofit/>
          </a:bodyPr>
          <a:lstStyle/>
          <a:p>
            <a:pPr algn="ctr"/>
            <a:r>
              <a:rPr lang="en-US" sz="1400" dirty="0">
                <a:latin typeface="Arial Unicode MS" pitchFamily="34" charset="-128"/>
                <a:ea typeface="Arial Unicode MS" pitchFamily="34" charset="-128"/>
                <a:cs typeface="Arial Unicode MS" pitchFamily="34" charset="-128"/>
              </a:rPr>
              <a:t>Requirements</a:t>
            </a:r>
          </a:p>
        </p:txBody>
      </p:sp>
      <p:sp>
        <p:nvSpPr>
          <p:cNvPr id="38" name="Text Box 24"/>
          <p:cNvSpPr txBox="1">
            <a:spLocks noChangeArrowheads="1"/>
          </p:cNvSpPr>
          <p:nvPr/>
        </p:nvSpPr>
        <p:spPr bwMode="auto">
          <a:xfrm>
            <a:off x="3711143" y="2980735"/>
            <a:ext cx="665239" cy="317879"/>
          </a:xfrm>
          <a:prstGeom prst="rect">
            <a:avLst/>
          </a:prstGeom>
          <a:solidFill>
            <a:srgbClr val="8DB0FF"/>
          </a:solidFill>
          <a:ln w="9525">
            <a:solidFill>
              <a:schemeClr val="tx1"/>
            </a:solidFill>
            <a:miter lim="800000"/>
            <a:headEnd/>
            <a:tailEnd/>
          </a:ln>
        </p:spPr>
        <p:txBody>
          <a:bodyPr wrap="square" lIns="18288" tIns="36576" rIns="18288" bIns="40425" anchor="ctr" anchorCtr="0">
            <a:noAutofit/>
          </a:bodyPr>
          <a:lstStyle/>
          <a:p>
            <a:pPr algn="ctr"/>
            <a:r>
              <a:rPr lang="en-US" sz="1400" dirty="0" smtClean="0">
                <a:latin typeface="Arial Unicode MS" pitchFamily="34" charset="-128"/>
                <a:ea typeface="Arial Unicode MS" pitchFamily="34" charset="-128"/>
                <a:cs typeface="Arial Unicode MS" pitchFamily="34" charset="-128"/>
              </a:rPr>
              <a:t>Design</a:t>
            </a:r>
            <a:endParaRPr lang="en-US" sz="1400" dirty="0">
              <a:latin typeface="Arial Unicode MS" pitchFamily="34" charset="-128"/>
              <a:ea typeface="Arial Unicode MS" pitchFamily="34" charset="-128"/>
              <a:cs typeface="Arial Unicode MS" pitchFamily="34" charset="-128"/>
            </a:endParaRPr>
          </a:p>
        </p:txBody>
      </p:sp>
      <p:sp>
        <p:nvSpPr>
          <p:cNvPr id="40" name="Text Box 25"/>
          <p:cNvSpPr txBox="1">
            <a:spLocks noChangeArrowheads="1"/>
          </p:cNvSpPr>
          <p:nvPr/>
        </p:nvSpPr>
        <p:spPr bwMode="auto">
          <a:xfrm>
            <a:off x="3456739" y="4412498"/>
            <a:ext cx="1173643" cy="316830"/>
          </a:xfrm>
          <a:prstGeom prst="rect">
            <a:avLst/>
          </a:prstGeom>
          <a:solidFill>
            <a:srgbClr val="8DB0FF"/>
          </a:solidFill>
          <a:ln w="9525">
            <a:solidFill>
              <a:schemeClr val="tx1"/>
            </a:solidFill>
            <a:miter lim="800000"/>
            <a:headEnd/>
            <a:tailEnd/>
          </a:ln>
        </p:spPr>
        <p:txBody>
          <a:bodyPr wrap="square" lIns="18288" tIns="36576" rIns="18288" bIns="40425" anchor="ctr" anchorCtr="0">
            <a:noAutofit/>
          </a:bodyPr>
          <a:lstStyle/>
          <a:p>
            <a:pPr algn="ctr"/>
            <a:r>
              <a:rPr lang="en-US" sz="1400" dirty="0">
                <a:latin typeface="Arial Unicode MS" pitchFamily="34" charset="-128"/>
                <a:ea typeface="Arial Unicode MS" pitchFamily="34" charset="-128"/>
                <a:cs typeface="Arial Unicode MS" pitchFamily="34" charset="-128"/>
              </a:rPr>
              <a:t>Source Code</a:t>
            </a:r>
          </a:p>
        </p:txBody>
      </p:sp>
      <p:sp>
        <p:nvSpPr>
          <p:cNvPr id="41" name="Text Box 26"/>
          <p:cNvSpPr txBox="1">
            <a:spLocks noChangeArrowheads="1"/>
          </p:cNvSpPr>
          <p:nvPr/>
        </p:nvSpPr>
        <p:spPr bwMode="auto">
          <a:xfrm>
            <a:off x="3484104" y="5731874"/>
            <a:ext cx="1128134" cy="304779"/>
          </a:xfrm>
          <a:prstGeom prst="rect">
            <a:avLst/>
          </a:prstGeom>
          <a:solidFill>
            <a:srgbClr val="8DB0FF"/>
          </a:solidFill>
          <a:ln w="9525">
            <a:solidFill>
              <a:schemeClr val="tx1"/>
            </a:solidFill>
            <a:miter lim="800000"/>
            <a:headEnd/>
            <a:tailEnd/>
          </a:ln>
        </p:spPr>
        <p:txBody>
          <a:bodyPr wrap="square" lIns="18288" tIns="36576" rIns="18288" bIns="40425" anchor="ctr" anchorCtr="0">
            <a:noAutofit/>
          </a:bodyPr>
          <a:lstStyle/>
          <a:p>
            <a:pPr algn="ctr"/>
            <a:r>
              <a:rPr lang="en-US" sz="1400" dirty="0">
                <a:latin typeface="Arial Unicode MS" pitchFamily="34" charset="-128"/>
                <a:ea typeface="Arial Unicode MS" pitchFamily="34" charset="-128"/>
                <a:cs typeface="Arial Unicode MS" pitchFamily="34" charset="-128"/>
              </a:rPr>
              <a:t>Object Code</a:t>
            </a:r>
          </a:p>
        </p:txBody>
      </p:sp>
    </p:spTree>
    <p:extLst>
      <p:ext uri="{BB962C8B-B14F-4D97-AF65-F5344CB8AC3E}">
        <p14:creationId xmlns:p14="http://schemas.microsoft.com/office/powerpoint/2010/main" val="3606937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9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0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1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9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0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96"/>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0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28"/>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32"/>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113"/>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41"/>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97"/>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110"/>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98"/>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10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 grpId="0"/>
      <p:bldP spid="101" grpId="0"/>
      <p:bldP spid="102" grpId="0"/>
      <p:bldP spid="103" grpId="0"/>
      <p:bldP spid="104" grpId="0"/>
      <p:bldP spid="105" grpId="0"/>
      <p:bldP spid="108" grpId="0"/>
      <p:bldP spid="132" grpId="0"/>
      <p:bldP spid="110" grpId="0"/>
      <p:bldP spid="38" grpId="0" animBg="1"/>
      <p:bldP spid="40" grpId="0" animBg="1"/>
      <p:bldP spid="41"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2" name="AutoShape 13"/>
          <p:cNvCxnSpPr>
            <a:cxnSpLocks noChangeShapeType="1"/>
            <a:stCxn id="115" idx="2"/>
          </p:cNvCxnSpPr>
          <p:nvPr/>
        </p:nvCxnSpPr>
        <p:spPr bwMode="auto">
          <a:xfrm>
            <a:off x="4043763" y="3298614"/>
            <a:ext cx="7764" cy="1123567"/>
          </a:xfrm>
          <a:prstGeom prst="straightConnector1">
            <a:avLst/>
          </a:prstGeom>
          <a:noFill/>
          <a:ln w="25400">
            <a:solidFill>
              <a:schemeClr val="tx1"/>
            </a:solidFill>
            <a:round/>
            <a:headEnd/>
            <a:tailEnd type="triangle" w="med" len="med"/>
          </a:ln>
        </p:spPr>
      </p:cxnSp>
      <p:cxnSp>
        <p:nvCxnSpPr>
          <p:cNvPr id="111" name="AutoShape 9"/>
          <p:cNvCxnSpPr>
            <a:cxnSpLocks noChangeShapeType="1"/>
            <a:stCxn id="114" idx="2"/>
          </p:cNvCxnSpPr>
          <p:nvPr/>
        </p:nvCxnSpPr>
        <p:spPr bwMode="auto">
          <a:xfrm flipH="1">
            <a:off x="4048802" y="1954551"/>
            <a:ext cx="10586" cy="1026181"/>
          </a:xfrm>
          <a:prstGeom prst="straightConnector1">
            <a:avLst/>
          </a:prstGeom>
          <a:noFill/>
          <a:ln w="25400">
            <a:solidFill>
              <a:schemeClr val="tx1"/>
            </a:solidFill>
            <a:round/>
            <a:headEnd/>
            <a:tailEnd type="triangle" w="med" len="med"/>
          </a:ln>
        </p:spPr>
      </p:cxnSp>
      <p:cxnSp>
        <p:nvCxnSpPr>
          <p:cNvPr id="91" name="AutoShape 7"/>
          <p:cNvCxnSpPr>
            <a:cxnSpLocks noChangeShapeType="1"/>
          </p:cNvCxnSpPr>
          <p:nvPr/>
        </p:nvCxnSpPr>
        <p:spPr bwMode="auto">
          <a:xfrm rot="10800000" flipH="1">
            <a:off x="3431039" y="1640885"/>
            <a:ext cx="627290" cy="188913"/>
          </a:xfrm>
          <a:prstGeom prst="curvedConnector4">
            <a:avLst>
              <a:gd name="adj1" fmla="val -31236"/>
              <a:gd name="adj2" fmla="val 221009"/>
            </a:avLst>
          </a:prstGeom>
          <a:noFill/>
          <a:ln w="25400">
            <a:solidFill>
              <a:srgbClr val="003300"/>
            </a:solidFill>
            <a:prstDash val="sysDot"/>
            <a:round/>
            <a:headEnd/>
            <a:tailEnd type="triangle" w="med" len="med"/>
          </a:ln>
        </p:spPr>
      </p:cxnSp>
      <p:sp>
        <p:nvSpPr>
          <p:cNvPr id="92" name="Text Box 8"/>
          <p:cNvSpPr txBox="1">
            <a:spLocks noChangeArrowheads="1"/>
          </p:cNvSpPr>
          <p:nvPr/>
        </p:nvSpPr>
        <p:spPr bwMode="auto">
          <a:xfrm>
            <a:off x="2603724" y="1186858"/>
            <a:ext cx="810894" cy="297083"/>
          </a:xfrm>
          <a:prstGeom prst="rect">
            <a:avLst/>
          </a:prstGeom>
          <a:noFill/>
          <a:ln w="9525">
            <a:noFill/>
            <a:miter lim="800000"/>
            <a:headEnd/>
            <a:tailEnd/>
          </a:ln>
        </p:spPr>
        <p:txBody>
          <a:bodyPr wrap="none" lIns="80851" tIns="40425" rIns="80851" bIns="40425">
            <a:spAutoFit/>
          </a:bodyPr>
          <a:lstStyle/>
          <a:p>
            <a:r>
              <a:rPr lang="en-US" sz="1400" b="1" u="sng" dirty="0">
                <a:solidFill>
                  <a:srgbClr val="006600"/>
                </a:solidFill>
                <a:latin typeface="Arial Unicode MS" pitchFamily="34" charset="-128"/>
                <a:ea typeface="Arial Unicode MS" pitchFamily="34" charset="-128"/>
                <a:cs typeface="Arial Unicode MS" pitchFamily="34" charset="-128"/>
              </a:rPr>
              <a:t>Validate</a:t>
            </a:r>
          </a:p>
        </p:txBody>
      </p:sp>
      <p:cxnSp>
        <p:nvCxnSpPr>
          <p:cNvPr id="93" name="AutoShape 10"/>
          <p:cNvCxnSpPr>
            <a:cxnSpLocks noChangeShapeType="1"/>
          </p:cNvCxnSpPr>
          <p:nvPr/>
        </p:nvCxnSpPr>
        <p:spPr bwMode="auto">
          <a:xfrm rot="10800000">
            <a:off x="3431039" y="1829797"/>
            <a:ext cx="278947" cy="1339850"/>
          </a:xfrm>
          <a:prstGeom prst="curvedConnector3">
            <a:avLst>
              <a:gd name="adj1" fmla="val 746586"/>
            </a:avLst>
          </a:prstGeom>
          <a:noFill/>
          <a:ln w="25400">
            <a:solidFill>
              <a:schemeClr val="accent2"/>
            </a:solidFill>
            <a:prstDash val="dash"/>
            <a:round/>
            <a:headEnd type="triangle" w="med" len="med"/>
            <a:tailEnd type="triangle" w="med" len="med"/>
          </a:ln>
        </p:spPr>
      </p:cxnSp>
      <p:cxnSp>
        <p:nvCxnSpPr>
          <p:cNvPr id="94" name="AutoShape 11"/>
          <p:cNvCxnSpPr>
            <a:cxnSpLocks noChangeShapeType="1"/>
          </p:cNvCxnSpPr>
          <p:nvPr/>
        </p:nvCxnSpPr>
        <p:spPr bwMode="auto">
          <a:xfrm flipV="1">
            <a:off x="4387622" y="1829797"/>
            <a:ext cx="297996" cy="1339850"/>
          </a:xfrm>
          <a:prstGeom prst="curvedConnector3">
            <a:avLst>
              <a:gd name="adj1" fmla="val 663635"/>
            </a:avLst>
          </a:prstGeom>
          <a:noFill/>
          <a:ln w="25400">
            <a:solidFill>
              <a:schemeClr val="accent4"/>
            </a:solidFill>
            <a:round/>
            <a:headEnd/>
            <a:tailEnd type="triangle" w="med" len="med"/>
          </a:ln>
        </p:spPr>
      </p:cxnSp>
      <p:cxnSp>
        <p:nvCxnSpPr>
          <p:cNvPr id="96" name="AutoShape 14"/>
          <p:cNvCxnSpPr>
            <a:cxnSpLocks noChangeShapeType="1"/>
          </p:cNvCxnSpPr>
          <p:nvPr/>
        </p:nvCxnSpPr>
        <p:spPr bwMode="auto">
          <a:xfrm flipH="1" flipV="1">
            <a:off x="4051521" y="4422185"/>
            <a:ext cx="586469" cy="188913"/>
          </a:xfrm>
          <a:prstGeom prst="curvedConnector4">
            <a:avLst>
              <a:gd name="adj1" fmla="val -33412"/>
              <a:gd name="adj2" fmla="val 221009"/>
            </a:avLst>
          </a:prstGeom>
          <a:noFill/>
          <a:ln w="25400">
            <a:solidFill>
              <a:schemeClr val="tx2"/>
            </a:solidFill>
            <a:prstDash val="sysDot"/>
            <a:round/>
            <a:headEnd/>
            <a:tailEnd type="triangle" w="med" len="med"/>
          </a:ln>
        </p:spPr>
      </p:cxnSp>
      <p:cxnSp>
        <p:nvCxnSpPr>
          <p:cNvPr id="97" name="AutoShape 16"/>
          <p:cNvCxnSpPr>
            <a:cxnSpLocks noChangeShapeType="1"/>
          </p:cNvCxnSpPr>
          <p:nvPr/>
        </p:nvCxnSpPr>
        <p:spPr bwMode="auto">
          <a:xfrm flipH="1" flipV="1">
            <a:off x="4379454" y="3161709"/>
            <a:ext cx="229960" cy="2751138"/>
          </a:xfrm>
          <a:prstGeom prst="curvedConnector3">
            <a:avLst>
              <a:gd name="adj1" fmla="val -797648"/>
            </a:avLst>
          </a:prstGeom>
          <a:noFill/>
          <a:ln w="25400">
            <a:solidFill>
              <a:schemeClr val="accent4"/>
            </a:solidFill>
            <a:round/>
            <a:headEnd/>
            <a:tailEnd type="triangle" w="med" len="med"/>
          </a:ln>
        </p:spPr>
      </p:cxnSp>
      <p:cxnSp>
        <p:nvCxnSpPr>
          <p:cNvPr id="98" name="AutoShape 17"/>
          <p:cNvCxnSpPr>
            <a:cxnSpLocks noChangeShapeType="1"/>
          </p:cNvCxnSpPr>
          <p:nvPr/>
        </p:nvCxnSpPr>
        <p:spPr bwMode="auto">
          <a:xfrm flipV="1">
            <a:off x="4617582" y="1829799"/>
            <a:ext cx="68036" cy="4090988"/>
          </a:xfrm>
          <a:prstGeom prst="curvedConnector3">
            <a:avLst>
              <a:gd name="adj1" fmla="val 6519105"/>
            </a:avLst>
          </a:prstGeom>
          <a:noFill/>
          <a:ln w="25400">
            <a:solidFill>
              <a:schemeClr val="accent4"/>
            </a:solidFill>
            <a:round/>
            <a:headEnd/>
            <a:tailEnd type="triangle" w="med" len="med"/>
          </a:ln>
        </p:spPr>
      </p:cxnSp>
      <p:cxnSp>
        <p:nvCxnSpPr>
          <p:cNvPr id="95" name="AutoShape 12"/>
          <p:cNvCxnSpPr>
            <a:cxnSpLocks noChangeShapeType="1"/>
          </p:cNvCxnSpPr>
          <p:nvPr/>
        </p:nvCxnSpPr>
        <p:spPr bwMode="auto">
          <a:xfrm flipH="1" flipV="1">
            <a:off x="4048803" y="2980735"/>
            <a:ext cx="338819" cy="188913"/>
          </a:xfrm>
          <a:prstGeom prst="curvedConnector4">
            <a:avLst>
              <a:gd name="adj1" fmla="val -57833"/>
              <a:gd name="adj2" fmla="val 221009"/>
            </a:avLst>
          </a:prstGeom>
          <a:noFill/>
          <a:ln w="25400">
            <a:solidFill>
              <a:schemeClr val="tx2"/>
            </a:solidFill>
            <a:prstDash val="sysDot"/>
            <a:round/>
            <a:headEnd/>
            <a:tailEnd type="triangle" w="med" len="med"/>
          </a:ln>
        </p:spPr>
      </p:cxnSp>
      <p:cxnSp>
        <p:nvCxnSpPr>
          <p:cNvPr id="99" name="AutoShape 18"/>
          <p:cNvCxnSpPr>
            <a:cxnSpLocks noChangeShapeType="1"/>
          </p:cNvCxnSpPr>
          <p:nvPr/>
        </p:nvCxnSpPr>
        <p:spPr bwMode="auto">
          <a:xfrm rot="10800000" flipH="1">
            <a:off x="3465053" y="3169647"/>
            <a:ext cx="244929" cy="1441450"/>
          </a:xfrm>
          <a:prstGeom prst="curvedConnector3">
            <a:avLst>
              <a:gd name="adj1" fmla="val -751247"/>
            </a:avLst>
          </a:prstGeom>
          <a:noFill/>
          <a:ln w="25400">
            <a:solidFill>
              <a:schemeClr val="accent2"/>
            </a:solidFill>
            <a:prstDash val="dash"/>
            <a:round/>
            <a:headEnd type="triangle" w="med" len="med"/>
            <a:tailEnd type="triangle" w="med" len="med"/>
          </a:ln>
        </p:spPr>
      </p:cxnSp>
      <p:sp>
        <p:nvSpPr>
          <p:cNvPr id="100" name="Text Box 21"/>
          <p:cNvSpPr txBox="1">
            <a:spLocks noChangeArrowheads="1"/>
          </p:cNvSpPr>
          <p:nvPr/>
        </p:nvSpPr>
        <p:spPr bwMode="auto">
          <a:xfrm>
            <a:off x="2533021" y="3697607"/>
            <a:ext cx="1565909" cy="297083"/>
          </a:xfrm>
          <a:prstGeom prst="rect">
            <a:avLst/>
          </a:prstGeom>
          <a:noFill/>
          <a:ln w="9525">
            <a:noFill/>
            <a:miter lim="800000"/>
            <a:headEnd/>
            <a:tailEnd/>
          </a:ln>
        </p:spPr>
        <p:txBody>
          <a:bodyPr wrap="none" lIns="80851" tIns="40425" rIns="80851" bIns="40425">
            <a:spAutoFit/>
          </a:bodyPr>
          <a:lstStyle/>
          <a:p>
            <a:pPr algn="ctr"/>
            <a:r>
              <a:rPr lang="en-US" sz="1400" dirty="0">
                <a:latin typeface="Arial Unicode MS" pitchFamily="34" charset="-128"/>
                <a:ea typeface="Arial Unicode MS" pitchFamily="34" charset="-128"/>
                <a:cs typeface="Arial Unicode MS" pitchFamily="34" charset="-128"/>
              </a:rPr>
              <a:t>Embedded Coder</a:t>
            </a:r>
          </a:p>
        </p:txBody>
      </p:sp>
      <p:sp>
        <p:nvSpPr>
          <p:cNvPr id="101" name="Text Box 4"/>
          <p:cNvSpPr txBox="1">
            <a:spLocks noChangeArrowheads="1"/>
          </p:cNvSpPr>
          <p:nvPr/>
        </p:nvSpPr>
        <p:spPr bwMode="auto">
          <a:xfrm>
            <a:off x="-70436" y="2869812"/>
            <a:ext cx="2183546" cy="732221"/>
          </a:xfrm>
          <a:prstGeom prst="rect">
            <a:avLst/>
          </a:prstGeom>
          <a:noFill/>
          <a:ln w="9525">
            <a:noFill/>
            <a:miter lim="800000"/>
            <a:headEnd/>
            <a:tailEnd/>
          </a:ln>
        </p:spPr>
        <p:txBody>
          <a:bodyPr wrap="none" lIns="85058" tIns="42530" rIns="85058" bIns="42530">
            <a:spAutoFit/>
          </a:bodyPr>
          <a:lstStyle/>
          <a:p>
            <a:pPr algn="ctr"/>
            <a:r>
              <a:rPr lang="en-US" sz="1400" b="1" u="sng" dirty="0">
                <a:solidFill>
                  <a:schemeClr val="accent2"/>
                </a:solidFill>
                <a:latin typeface="Arial Unicode MS" pitchFamily="34" charset="-128"/>
                <a:ea typeface="Arial Unicode MS" pitchFamily="34" charset="-128"/>
                <a:cs typeface="Arial Unicode MS" pitchFamily="34" charset="-128"/>
              </a:rPr>
              <a:t>Trace</a:t>
            </a:r>
          </a:p>
          <a:p>
            <a:pPr algn="ctr"/>
            <a:r>
              <a:rPr lang="en-US" sz="1400" dirty="0" smtClean="0">
                <a:solidFill>
                  <a:schemeClr val="accent2"/>
                </a:solidFill>
                <a:latin typeface="Arial Unicode MS" pitchFamily="34" charset="-128"/>
                <a:ea typeface="Arial Unicode MS" pitchFamily="34" charset="-128"/>
                <a:cs typeface="Arial Unicode MS" pitchFamily="34" charset="-128"/>
              </a:rPr>
              <a:t>Embedded Coder</a:t>
            </a:r>
          </a:p>
          <a:p>
            <a:pPr algn="ctr"/>
            <a:r>
              <a:rPr lang="en-US" sz="1400" dirty="0" smtClean="0">
                <a:solidFill>
                  <a:schemeClr val="accent2"/>
                </a:solidFill>
                <a:latin typeface="Arial Unicode MS" pitchFamily="34" charset="-128"/>
                <a:ea typeface="Arial Unicode MS" pitchFamily="34" charset="-128"/>
                <a:cs typeface="Arial Unicode MS" pitchFamily="34" charset="-128"/>
              </a:rPr>
              <a:t>Simulink </a:t>
            </a:r>
            <a:r>
              <a:rPr lang="en-US" sz="1400" dirty="0">
                <a:solidFill>
                  <a:schemeClr val="accent2"/>
                </a:solidFill>
                <a:latin typeface="Arial Unicode MS" pitchFamily="34" charset="-128"/>
                <a:ea typeface="Arial Unicode MS" pitchFamily="34" charset="-128"/>
                <a:cs typeface="Arial Unicode MS" pitchFamily="34" charset="-128"/>
              </a:rPr>
              <a:t>Code </a:t>
            </a:r>
            <a:r>
              <a:rPr lang="en-US" sz="1400" dirty="0" smtClean="0">
                <a:solidFill>
                  <a:schemeClr val="accent2"/>
                </a:solidFill>
                <a:latin typeface="Arial Unicode MS" pitchFamily="34" charset="-128"/>
                <a:ea typeface="Arial Unicode MS" pitchFamily="34" charset="-128"/>
                <a:cs typeface="Arial Unicode MS" pitchFamily="34" charset="-128"/>
              </a:rPr>
              <a:t>Inspector*</a:t>
            </a:r>
            <a:endParaRPr lang="en-US" sz="1400" i="1" dirty="0">
              <a:solidFill>
                <a:schemeClr val="accent2"/>
              </a:solidFill>
              <a:latin typeface="Arial Unicode MS" pitchFamily="34" charset="-128"/>
              <a:ea typeface="Arial Unicode MS" pitchFamily="34" charset="-128"/>
              <a:cs typeface="Arial Unicode MS" pitchFamily="34" charset="-128"/>
            </a:endParaRPr>
          </a:p>
        </p:txBody>
      </p:sp>
      <p:sp>
        <p:nvSpPr>
          <p:cNvPr id="103" name="Text Box 5"/>
          <p:cNvSpPr txBox="1">
            <a:spLocks noChangeArrowheads="1"/>
          </p:cNvSpPr>
          <p:nvPr/>
        </p:nvSpPr>
        <p:spPr bwMode="auto">
          <a:xfrm>
            <a:off x="100168" y="1629264"/>
            <a:ext cx="1839621" cy="727970"/>
          </a:xfrm>
          <a:prstGeom prst="rect">
            <a:avLst/>
          </a:prstGeom>
          <a:noFill/>
          <a:ln w="9525">
            <a:noFill/>
            <a:miter lim="800000"/>
            <a:headEnd/>
            <a:tailEnd/>
          </a:ln>
        </p:spPr>
        <p:txBody>
          <a:bodyPr wrap="square" lIns="80851" tIns="40425" rIns="80851" bIns="40425">
            <a:spAutoFit/>
          </a:bodyPr>
          <a:lstStyle/>
          <a:p>
            <a:pPr algn="ctr"/>
            <a:r>
              <a:rPr lang="en-US" sz="1400" b="1" u="sng" dirty="0">
                <a:solidFill>
                  <a:schemeClr val="accent2"/>
                </a:solidFill>
                <a:latin typeface="Arial Unicode MS" pitchFamily="34" charset="-128"/>
                <a:ea typeface="Arial Unicode MS" pitchFamily="34" charset="-128"/>
                <a:cs typeface="Arial Unicode MS" pitchFamily="34" charset="-128"/>
              </a:rPr>
              <a:t>Trace</a:t>
            </a:r>
            <a:endParaRPr lang="en-US" sz="1400" u="sng" dirty="0">
              <a:solidFill>
                <a:schemeClr val="accent2"/>
              </a:solidFill>
              <a:latin typeface="Arial Unicode MS" pitchFamily="34" charset="-128"/>
              <a:ea typeface="Arial Unicode MS" pitchFamily="34" charset="-128"/>
              <a:cs typeface="Arial Unicode MS" pitchFamily="34" charset="-128"/>
            </a:endParaRPr>
          </a:p>
          <a:p>
            <a:pPr algn="ctr"/>
            <a:r>
              <a:rPr lang="en-US" sz="1400" dirty="0">
                <a:solidFill>
                  <a:schemeClr val="accent2"/>
                </a:solidFill>
                <a:latin typeface="Arial Unicode MS" pitchFamily="34" charset="-128"/>
                <a:ea typeface="Arial Unicode MS" pitchFamily="34" charset="-128"/>
                <a:cs typeface="Arial Unicode MS" pitchFamily="34" charset="-128"/>
              </a:rPr>
              <a:t>SLVNV: </a:t>
            </a:r>
            <a:r>
              <a:rPr lang="en-US" sz="1400" i="1" dirty="0">
                <a:solidFill>
                  <a:schemeClr val="accent2"/>
                </a:solidFill>
                <a:latin typeface="Arial Unicode MS" pitchFamily="34" charset="-128"/>
                <a:ea typeface="Arial Unicode MS" pitchFamily="34" charset="-128"/>
                <a:cs typeface="Arial Unicode MS" pitchFamily="34" charset="-128"/>
              </a:rPr>
              <a:t>RMI</a:t>
            </a:r>
          </a:p>
          <a:p>
            <a:pPr algn="ctr"/>
            <a:r>
              <a:rPr lang="en-US" sz="1400" dirty="0">
                <a:solidFill>
                  <a:schemeClr val="accent2"/>
                </a:solidFill>
                <a:latin typeface="Arial Unicode MS" pitchFamily="34" charset="-128"/>
                <a:ea typeface="Arial Unicode MS" pitchFamily="34" charset="-128"/>
                <a:cs typeface="Arial Unicode MS" pitchFamily="34" charset="-128"/>
              </a:rPr>
              <a:t>SLRG: </a:t>
            </a:r>
            <a:r>
              <a:rPr lang="en-US" sz="1400" i="1" dirty="0">
                <a:solidFill>
                  <a:schemeClr val="accent2"/>
                </a:solidFill>
                <a:latin typeface="Arial Unicode MS" pitchFamily="34" charset="-128"/>
                <a:ea typeface="Arial Unicode MS" pitchFamily="34" charset="-128"/>
                <a:cs typeface="Arial Unicode MS" pitchFamily="34" charset="-128"/>
              </a:rPr>
              <a:t>SDD </a:t>
            </a:r>
            <a:r>
              <a:rPr lang="en-US" sz="1400" dirty="0">
                <a:solidFill>
                  <a:schemeClr val="accent2"/>
                </a:solidFill>
                <a:latin typeface="Arial Unicode MS" pitchFamily="34" charset="-128"/>
                <a:ea typeface="Arial Unicode MS" pitchFamily="34" charset="-128"/>
                <a:cs typeface="Arial Unicode MS" pitchFamily="34" charset="-128"/>
              </a:rPr>
              <a:t>*</a:t>
            </a:r>
          </a:p>
        </p:txBody>
      </p:sp>
      <p:sp>
        <p:nvSpPr>
          <p:cNvPr id="106" name="Text Box 3"/>
          <p:cNvSpPr txBox="1">
            <a:spLocks noChangeArrowheads="1"/>
          </p:cNvSpPr>
          <p:nvPr/>
        </p:nvSpPr>
        <p:spPr bwMode="auto">
          <a:xfrm>
            <a:off x="6821952" y="657421"/>
            <a:ext cx="2333747" cy="297083"/>
          </a:xfrm>
          <a:prstGeom prst="rect">
            <a:avLst/>
          </a:prstGeom>
          <a:noFill/>
          <a:ln w="9525">
            <a:noFill/>
            <a:miter lim="800000"/>
            <a:headEnd/>
            <a:tailEnd/>
          </a:ln>
        </p:spPr>
        <p:txBody>
          <a:bodyPr wrap="none" lIns="80851" tIns="40425" rIns="80851" bIns="40425">
            <a:spAutoFit/>
          </a:bodyPr>
          <a:lstStyle/>
          <a:p>
            <a:pPr algn="ctr"/>
            <a:r>
              <a:rPr lang="en-US" sz="1400" dirty="0">
                <a:solidFill>
                  <a:srgbClr val="000000"/>
                </a:solidFill>
                <a:latin typeface="Arial Unicode MS" pitchFamily="34" charset="-128"/>
                <a:ea typeface="Arial Unicode MS" pitchFamily="34" charset="-128"/>
                <a:cs typeface="Arial Unicode MS" pitchFamily="34" charset="-128"/>
              </a:rPr>
              <a:t>* </a:t>
            </a:r>
            <a:r>
              <a:rPr lang="en-US" sz="1400" dirty="0" smtClean="0">
                <a:solidFill>
                  <a:srgbClr val="000000"/>
                </a:solidFill>
                <a:latin typeface="Arial Unicode MS" pitchFamily="34" charset="-128"/>
                <a:ea typeface="Arial Unicode MS" pitchFamily="34" charset="-128"/>
                <a:cs typeface="Arial Unicode MS" pitchFamily="34" charset="-128"/>
              </a:rPr>
              <a:t>DO-178C </a:t>
            </a:r>
            <a:r>
              <a:rPr lang="en-US" sz="1400" dirty="0">
                <a:solidFill>
                  <a:srgbClr val="000000"/>
                </a:solidFill>
                <a:latin typeface="Arial Unicode MS" pitchFamily="34" charset="-128"/>
                <a:ea typeface="Arial Unicode MS" pitchFamily="34" charset="-128"/>
                <a:cs typeface="Arial Unicode MS" pitchFamily="34" charset="-128"/>
              </a:rPr>
              <a:t>Qualifiable Tool</a:t>
            </a:r>
          </a:p>
        </p:txBody>
      </p:sp>
      <p:sp>
        <p:nvSpPr>
          <p:cNvPr id="109" name="Text Box 22"/>
          <p:cNvSpPr txBox="1">
            <a:spLocks noChangeArrowheads="1"/>
          </p:cNvSpPr>
          <p:nvPr/>
        </p:nvSpPr>
        <p:spPr bwMode="auto">
          <a:xfrm>
            <a:off x="2743200" y="5112240"/>
            <a:ext cx="1229279" cy="297083"/>
          </a:xfrm>
          <a:prstGeom prst="rect">
            <a:avLst/>
          </a:prstGeom>
          <a:solidFill>
            <a:schemeClr val="bg1">
              <a:lumMod val="85000"/>
            </a:schemeClr>
          </a:solidFill>
          <a:ln w="9525">
            <a:noFill/>
            <a:miter lim="800000"/>
            <a:headEnd/>
            <a:tailEnd/>
          </a:ln>
        </p:spPr>
        <p:txBody>
          <a:bodyPr wrap="none" lIns="80851" tIns="40425" rIns="80851" bIns="40425">
            <a:spAutoFit/>
          </a:bodyPr>
          <a:lstStyle/>
          <a:p>
            <a:r>
              <a:rPr lang="en-US" sz="1400" dirty="0">
                <a:solidFill>
                  <a:srgbClr val="FF0000"/>
                </a:solidFill>
                <a:latin typeface="Arial Unicode MS" pitchFamily="34" charset="-128"/>
                <a:ea typeface="Arial Unicode MS" pitchFamily="34" charset="-128"/>
                <a:cs typeface="Arial Unicode MS" pitchFamily="34" charset="-128"/>
              </a:rPr>
              <a:t>Compiler/IDE</a:t>
            </a:r>
            <a:endParaRPr lang="en-US" sz="1400" i="1" dirty="0">
              <a:solidFill>
                <a:srgbClr val="FF0000"/>
              </a:solidFill>
              <a:latin typeface="Arial Unicode MS" pitchFamily="34" charset="-128"/>
              <a:ea typeface="Arial Unicode MS" pitchFamily="34" charset="-128"/>
              <a:cs typeface="Arial Unicode MS" pitchFamily="34" charset="-128"/>
            </a:endParaRPr>
          </a:p>
        </p:txBody>
      </p:sp>
      <p:cxnSp>
        <p:nvCxnSpPr>
          <p:cNvPr id="113" name="AutoShape 15"/>
          <p:cNvCxnSpPr>
            <a:cxnSpLocks noChangeShapeType="1"/>
            <a:stCxn id="116" idx="2"/>
          </p:cNvCxnSpPr>
          <p:nvPr/>
        </p:nvCxnSpPr>
        <p:spPr bwMode="auto">
          <a:xfrm flipH="1">
            <a:off x="4042003" y="4729328"/>
            <a:ext cx="1558" cy="1002546"/>
          </a:xfrm>
          <a:prstGeom prst="straightConnector1">
            <a:avLst/>
          </a:prstGeom>
          <a:noFill/>
          <a:ln w="25400">
            <a:solidFill>
              <a:schemeClr val="tx1"/>
            </a:solidFill>
            <a:round/>
            <a:headEnd/>
            <a:tailEnd type="triangle" w="med" len="med"/>
          </a:ln>
        </p:spPr>
      </p:cxnSp>
      <p:sp>
        <p:nvSpPr>
          <p:cNvPr id="114" name="Text Box 23"/>
          <p:cNvSpPr txBox="1">
            <a:spLocks noChangeArrowheads="1"/>
          </p:cNvSpPr>
          <p:nvPr/>
        </p:nvSpPr>
        <p:spPr bwMode="auto">
          <a:xfrm>
            <a:off x="3433158" y="1640885"/>
            <a:ext cx="1252460" cy="313666"/>
          </a:xfrm>
          <a:prstGeom prst="rect">
            <a:avLst/>
          </a:prstGeom>
          <a:solidFill>
            <a:srgbClr val="8DB0FF"/>
          </a:solidFill>
          <a:ln w="9525">
            <a:solidFill>
              <a:schemeClr val="tx1"/>
            </a:solidFill>
            <a:miter lim="800000"/>
            <a:headEnd/>
            <a:tailEnd/>
          </a:ln>
        </p:spPr>
        <p:txBody>
          <a:bodyPr wrap="square" lIns="18288" tIns="36576" rIns="18288" bIns="40425" anchor="ctr" anchorCtr="0">
            <a:noAutofit/>
          </a:bodyPr>
          <a:lstStyle/>
          <a:p>
            <a:pPr algn="ctr"/>
            <a:r>
              <a:rPr lang="en-US" sz="1400" dirty="0">
                <a:latin typeface="Arial Unicode MS" pitchFamily="34" charset="-128"/>
                <a:ea typeface="Arial Unicode MS" pitchFamily="34" charset="-128"/>
                <a:cs typeface="Arial Unicode MS" pitchFamily="34" charset="-128"/>
              </a:rPr>
              <a:t>Requirements</a:t>
            </a:r>
          </a:p>
        </p:txBody>
      </p:sp>
      <p:sp>
        <p:nvSpPr>
          <p:cNvPr id="115" name="Text Box 24"/>
          <p:cNvSpPr txBox="1">
            <a:spLocks noChangeArrowheads="1"/>
          </p:cNvSpPr>
          <p:nvPr/>
        </p:nvSpPr>
        <p:spPr bwMode="auto">
          <a:xfrm>
            <a:off x="3711143" y="2980735"/>
            <a:ext cx="665239" cy="317879"/>
          </a:xfrm>
          <a:prstGeom prst="rect">
            <a:avLst/>
          </a:prstGeom>
          <a:solidFill>
            <a:srgbClr val="8DB0FF"/>
          </a:solidFill>
          <a:ln w="9525">
            <a:solidFill>
              <a:schemeClr val="tx1"/>
            </a:solidFill>
            <a:miter lim="800000"/>
            <a:headEnd/>
            <a:tailEnd/>
          </a:ln>
        </p:spPr>
        <p:txBody>
          <a:bodyPr wrap="square" lIns="18288" tIns="36576" rIns="18288" bIns="40425" anchor="ctr" anchorCtr="0">
            <a:noAutofit/>
          </a:bodyPr>
          <a:lstStyle/>
          <a:p>
            <a:pPr algn="ctr"/>
            <a:r>
              <a:rPr lang="en-US" sz="1400" dirty="0">
                <a:latin typeface="Arial Unicode MS" pitchFamily="34" charset="-128"/>
                <a:ea typeface="Arial Unicode MS" pitchFamily="34" charset="-128"/>
                <a:cs typeface="Arial Unicode MS" pitchFamily="34" charset="-128"/>
              </a:rPr>
              <a:t>Model</a:t>
            </a:r>
          </a:p>
        </p:txBody>
      </p:sp>
      <p:sp>
        <p:nvSpPr>
          <p:cNvPr id="116" name="Text Box 25"/>
          <p:cNvSpPr txBox="1">
            <a:spLocks noChangeArrowheads="1"/>
          </p:cNvSpPr>
          <p:nvPr/>
        </p:nvSpPr>
        <p:spPr bwMode="auto">
          <a:xfrm>
            <a:off x="3456739" y="4412498"/>
            <a:ext cx="1173643" cy="316830"/>
          </a:xfrm>
          <a:prstGeom prst="rect">
            <a:avLst/>
          </a:prstGeom>
          <a:solidFill>
            <a:srgbClr val="8DB0FF"/>
          </a:solidFill>
          <a:ln w="9525">
            <a:solidFill>
              <a:schemeClr val="tx1"/>
            </a:solidFill>
            <a:miter lim="800000"/>
            <a:headEnd/>
            <a:tailEnd/>
          </a:ln>
        </p:spPr>
        <p:txBody>
          <a:bodyPr wrap="square" lIns="18288" tIns="36576" rIns="18288" bIns="40425" anchor="ctr" anchorCtr="0">
            <a:noAutofit/>
          </a:bodyPr>
          <a:lstStyle/>
          <a:p>
            <a:pPr algn="ctr"/>
            <a:r>
              <a:rPr lang="en-US" sz="1400" dirty="0">
                <a:latin typeface="Arial Unicode MS" pitchFamily="34" charset="-128"/>
                <a:ea typeface="Arial Unicode MS" pitchFamily="34" charset="-128"/>
                <a:cs typeface="Arial Unicode MS" pitchFamily="34" charset="-128"/>
              </a:rPr>
              <a:t>Source Code</a:t>
            </a:r>
          </a:p>
        </p:txBody>
      </p:sp>
      <p:sp>
        <p:nvSpPr>
          <p:cNvPr id="117" name="Text Box 26"/>
          <p:cNvSpPr txBox="1">
            <a:spLocks noChangeArrowheads="1"/>
          </p:cNvSpPr>
          <p:nvPr/>
        </p:nvSpPr>
        <p:spPr bwMode="auto">
          <a:xfrm>
            <a:off x="3484104" y="5731874"/>
            <a:ext cx="1128134" cy="304779"/>
          </a:xfrm>
          <a:prstGeom prst="rect">
            <a:avLst/>
          </a:prstGeom>
          <a:solidFill>
            <a:srgbClr val="8DB0FF"/>
          </a:solidFill>
          <a:ln w="9525">
            <a:solidFill>
              <a:schemeClr val="tx1"/>
            </a:solidFill>
            <a:miter lim="800000"/>
            <a:headEnd/>
            <a:tailEnd/>
          </a:ln>
        </p:spPr>
        <p:txBody>
          <a:bodyPr wrap="square" lIns="18288" tIns="36576" rIns="18288" bIns="40425" anchor="ctr" anchorCtr="0">
            <a:noAutofit/>
          </a:bodyPr>
          <a:lstStyle/>
          <a:p>
            <a:pPr algn="ctr"/>
            <a:r>
              <a:rPr lang="en-US" sz="1400" dirty="0">
                <a:latin typeface="Arial Unicode MS" pitchFamily="34" charset="-128"/>
                <a:ea typeface="Arial Unicode MS" pitchFamily="34" charset="-128"/>
                <a:cs typeface="Arial Unicode MS" pitchFamily="34" charset="-128"/>
              </a:rPr>
              <a:t>Object Code</a:t>
            </a:r>
          </a:p>
        </p:txBody>
      </p:sp>
      <p:sp>
        <p:nvSpPr>
          <p:cNvPr id="118" name="Text Box 19"/>
          <p:cNvSpPr txBox="1">
            <a:spLocks noChangeArrowheads="1"/>
          </p:cNvSpPr>
          <p:nvPr/>
        </p:nvSpPr>
        <p:spPr bwMode="auto">
          <a:xfrm>
            <a:off x="2853624" y="2097999"/>
            <a:ext cx="1251721" cy="727970"/>
          </a:xfrm>
          <a:prstGeom prst="rect">
            <a:avLst/>
          </a:prstGeom>
          <a:noFill/>
          <a:ln w="9525">
            <a:noFill/>
            <a:miter lim="800000"/>
            <a:headEnd/>
            <a:tailEnd/>
          </a:ln>
        </p:spPr>
        <p:txBody>
          <a:bodyPr wrap="none" lIns="80851" tIns="40425" rIns="80851" bIns="40425">
            <a:spAutoFit/>
          </a:bodyPr>
          <a:lstStyle/>
          <a:p>
            <a:pPr algn="ctr"/>
            <a:r>
              <a:rPr lang="en-US" sz="1400" dirty="0">
                <a:latin typeface="Arial Unicode MS" pitchFamily="34" charset="-128"/>
                <a:ea typeface="Arial Unicode MS" pitchFamily="34" charset="-128"/>
                <a:cs typeface="Arial Unicode MS" pitchFamily="34" charset="-128"/>
              </a:rPr>
              <a:t>Simulink</a:t>
            </a:r>
          </a:p>
          <a:p>
            <a:pPr algn="ctr"/>
            <a:r>
              <a:rPr lang="en-US" sz="1400" dirty="0">
                <a:latin typeface="Arial Unicode MS" pitchFamily="34" charset="-128"/>
                <a:ea typeface="Arial Unicode MS" pitchFamily="34" charset="-128"/>
                <a:cs typeface="Arial Unicode MS" pitchFamily="34" charset="-128"/>
              </a:rPr>
              <a:t>Stateflow</a:t>
            </a:r>
          </a:p>
          <a:p>
            <a:pPr algn="ctr"/>
            <a:r>
              <a:rPr lang="en-US" sz="1400" dirty="0">
                <a:latin typeface="Arial Unicode MS" pitchFamily="34" charset="-128"/>
                <a:ea typeface="Arial Unicode MS" pitchFamily="34" charset="-128"/>
                <a:cs typeface="Arial Unicode MS" pitchFamily="34" charset="-128"/>
              </a:rPr>
              <a:t>SLRG: </a:t>
            </a:r>
            <a:r>
              <a:rPr lang="en-US" sz="1400" i="1" dirty="0">
                <a:latin typeface="Arial Unicode MS" pitchFamily="34" charset="-128"/>
                <a:ea typeface="Arial Unicode MS" pitchFamily="34" charset="-128"/>
                <a:cs typeface="Arial Unicode MS" pitchFamily="34" charset="-128"/>
              </a:rPr>
              <a:t>SDD </a:t>
            </a:r>
            <a:r>
              <a:rPr lang="en-US" sz="1400" dirty="0">
                <a:latin typeface="Arial Unicode MS" pitchFamily="34" charset="-128"/>
                <a:ea typeface="Arial Unicode MS" pitchFamily="34" charset="-128"/>
                <a:cs typeface="Arial Unicode MS" pitchFamily="34" charset="-128"/>
              </a:rPr>
              <a:t>*</a:t>
            </a:r>
            <a:endParaRPr lang="en-US" sz="1400" i="1" dirty="0">
              <a:latin typeface="Arial Unicode MS" pitchFamily="34" charset="-128"/>
              <a:ea typeface="Arial Unicode MS" pitchFamily="34" charset="-128"/>
              <a:cs typeface="Arial Unicode MS" pitchFamily="34" charset="-128"/>
            </a:endParaRPr>
          </a:p>
        </p:txBody>
      </p:sp>
      <p:sp>
        <p:nvSpPr>
          <p:cNvPr id="122" name="TextBox 121"/>
          <p:cNvSpPr txBox="1"/>
          <p:nvPr/>
        </p:nvSpPr>
        <p:spPr>
          <a:xfrm>
            <a:off x="-21230" y="4011067"/>
            <a:ext cx="2094711" cy="2846933"/>
          </a:xfrm>
          <a:prstGeom prst="rect">
            <a:avLst/>
          </a:prstGeom>
          <a:noFill/>
        </p:spPr>
        <p:txBody>
          <a:bodyPr wrap="square" lIns="139144" tIns="69572" rIns="139144" bIns="69572" rtlCol="0">
            <a:spAutoFit/>
          </a:bodyPr>
          <a:lstStyle/>
          <a:p>
            <a:r>
              <a:rPr lang="en-US" sz="1100" u="sng" dirty="0">
                <a:latin typeface="Arial Unicode MS" pitchFamily="34" charset="-128"/>
                <a:ea typeface="Arial Unicode MS" pitchFamily="34" charset="-128"/>
                <a:cs typeface="Arial Unicode MS" pitchFamily="34" charset="-128"/>
              </a:rPr>
              <a:t>Abbreviations</a:t>
            </a:r>
          </a:p>
          <a:p>
            <a:r>
              <a:rPr lang="en-US" sz="1100" dirty="0">
                <a:latin typeface="Arial Unicode MS" pitchFamily="34" charset="-128"/>
                <a:ea typeface="Arial Unicode MS" pitchFamily="34" charset="-128"/>
                <a:cs typeface="Arial Unicode MS" pitchFamily="34" charset="-128"/>
              </a:rPr>
              <a:t>SL: Simulink</a:t>
            </a:r>
          </a:p>
          <a:p>
            <a:r>
              <a:rPr lang="en-US" sz="1100" dirty="0">
                <a:latin typeface="Arial Unicode MS" pitchFamily="34" charset="-128"/>
                <a:ea typeface="Arial Unicode MS" pitchFamily="34" charset="-128"/>
                <a:cs typeface="Arial Unicode MS" pitchFamily="34" charset="-128"/>
              </a:rPr>
              <a:t>SLVNV: Simulink Verification and Validation</a:t>
            </a:r>
          </a:p>
          <a:p>
            <a:r>
              <a:rPr lang="en-US" sz="1100" dirty="0">
                <a:latin typeface="Arial Unicode MS" pitchFamily="34" charset="-128"/>
                <a:ea typeface="Arial Unicode MS" pitchFamily="34" charset="-128"/>
                <a:cs typeface="Arial Unicode MS" pitchFamily="34" charset="-128"/>
              </a:rPr>
              <a:t>RMI: Requirements Management Interface</a:t>
            </a:r>
          </a:p>
          <a:p>
            <a:r>
              <a:rPr lang="en-US" sz="1100" dirty="0">
                <a:latin typeface="Arial Unicode MS" pitchFamily="34" charset="-128"/>
                <a:ea typeface="Arial Unicode MS" pitchFamily="34" charset="-128"/>
                <a:cs typeface="Arial Unicode MS" pitchFamily="34" charset="-128"/>
              </a:rPr>
              <a:t>SDD: System Design Description</a:t>
            </a:r>
          </a:p>
          <a:p>
            <a:r>
              <a:rPr lang="en-US" sz="1100" dirty="0">
                <a:latin typeface="Arial Unicode MS" pitchFamily="34" charset="-128"/>
                <a:ea typeface="Arial Unicode MS" pitchFamily="34" charset="-128"/>
                <a:cs typeface="Arial Unicode MS" pitchFamily="34" charset="-128"/>
              </a:rPr>
              <a:t>SLDV: Simulink Design Verifier</a:t>
            </a:r>
          </a:p>
          <a:p>
            <a:r>
              <a:rPr lang="en-US" sz="1100" dirty="0">
                <a:latin typeface="Arial Unicode MS" pitchFamily="34" charset="-128"/>
                <a:ea typeface="Arial Unicode MS" pitchFamily="34" charset="-128"/>
                <a:cs typeface="Arial Unicode MS" pitchFamily="34" charset="-128"/>
              </a:rPr>
              <a:t>SLRG: Simulink Report Generator</a:t>
            </a:r>
          </a:p>
          <a:p>
            <a:r>
              <a:rPr lang="en-US" sz="1100" dirty="0">
                <a:latin typeface="Arial Unicode MS" pitchFamily="34" charset="-128"/>
                <a:ea typeface="Arial Unicode MS" pitchFamily="34" charset="-128"/>
                <a:cs typeface="Arial Unicode MS" pitchFamily="34" charset="-128"/>
              </a:rPr>
              <a:t>PS: Polyspace</a:t>
            </a:r>
          </a:p>
          <a:p>
            <a:r>
              <a:rPr lang="en-US" sz="1100" dirty="0">
                <a:latin typeface="Arial Unicode MS" pitchFamily="34" charset="-128"/>
                <a:ea typeface="Arial Unicode MS" pitchFamily="34" charset="-128"/>
                <a:cs typeface="Arial Unicode MS" pitchFamily="34" charset="-128"/>
              </a:rPr>
              <a:t>RTE: Run-Time Error</a:t>
            </a:r>
          </a:p>
          <a:p>
            <a:r>
              <a:rPr lang="en-US" sz="1100" dirty="0">
                <a:latin typeface="Arial Unicode MS" pitchFamily="34" charset="-128"/>
                <a:ea typeface="Arial Unicode MS" pitchFamily="34" charset="-128"/>
                <a:cs typeface="Arial Unicode MS" pitchFamily="34" charset="-128"/>
              </a:rPr>
              <a:t>EC: Embedded Coder</a:t>
            </a:r>
          </a:p>
          <a:p>
            <a:r>
              <a:rPr lang="en-US" sz="1100" dirty="0">
                <a:latin typeface="Arial Unicode MS" pitchFamily="34" charset="-128"/>
                <a:ea typeface="Arial Unicode MS" pitchFamily="34" charset="-128"/>
                <a:cs typeface="Arial Unicode MS" pitchFamily="34" charset="-128"/>
              </a:rPr>
              <a:t>PIL: Processor-in-the-Loop</a:t>
            </a:r>
          </a:p>
        </p:txBody>
      </p:sp>
      <p:sp>
        <p:nvSpPr>
          <p:cNvPr id="132" name="Text Box 6"/>
          <p:cNvSpPr txBox="1">
            <a:spLocks noChangeArrowheads="1"/>
          </p:cNvSpPr>
          <p:nvPr/>
        </p:nvSpPr>
        <p:spPr bwMode="auto">
          <a:xfrm>
            <a:off x="4800600" y="4412498"/>
            <a:ext cx="1327543" cy="732221"/>
          </a:xfrm>
          <a:prstGeom prst="rect">
            <a:avLst/>
          </a:prstGeom>
          <a:noFill/>
          <a:ln w="9525">
            <a:noFill/>
            <a:miter lim="800000"/>
            <a:headEnd/>
            <a:tailEnd/>
          </a:ln>
        </p:spPr>
        <p:txBody>
          <a:bodyPr wrap="none" lIns="85058" tIns="42530" rIns="85058" bIns="42530">
            <a:spAutoFit/>
          </a:bodyPr>
          <a:lstStyle/>
          <a:p>
            <a:pPr algn="ctr"/>
            <a:r>
              <a:rPr lang="en-US" sz="1400" b="1" u="sng" dirty="0">
                <a:solidFill>
                  <a:schemeClr val="accent4"/>
                </a:solidFill>
                <a:latin typeface="Arial Unicode MS" pitchFamily="34" charset="-128"/>
                <a:ea typeface="Arial Unicode MS" pitchFamily="34" charset="-128"/>
                <a:cs typeface="Arial Unicode MS" pitchFamily="34" charset="-128"/>
              </a:rPr>
              <a:t>Verify</a:t>
            </a:r>
          </a:p>
          <a:p>
            <a:pPr algn="ctr"/>
            <a:r>
              <a:rPr lang="en-US" sz="1400" dirty="0">
                <a:solidFill>
                  <a:schemeClr val="accent4"/>
                </a:solidFill>
                <a:latin typeface="Arial Unicode MS" pitchFamily="34" charset="-128"/>
                <a:ea typeface="Arial Unicode MS" pitchFamily="34" charset="-128"/>
                <a:cs typeface="Arial Unicode MS" pitchFamily="34" charset="-128"/>
              </a:rPr>
              <a:t>Simulink Code</a:t>
            </a:r>
          </a:p>
          <a:p>
            <a:pPr algn="ctr"/>
            <a:r>
              <a:rPr lang="en-US" sz="1400" dirty="0" smtClean="0">
                <a:solidFill>
                  <a:schemeClr val="accent4"/>
                </a:solidFill>
                <a:latin typeface="Arial Unicode MS" pitchFamily="34" charset="-128"/>
                <a:ea typeface="Arial Unicode MS" pitchFamily="34" charset="-128"/>
                <a:cs typeface="Arial Unicode MS" pitchFamily="34" charset="-128"/>
              </a:rPr>
              <a:t>Inspector*</a:t>
            </a:r>
            <a:endParaRPr lang="en-US" sz="1400" dirty="0">
              <a:solidFill>
                <a:schemeClr val="accent4"/>
              </a:solidFill>
              <a:latin typeface="Arial" charset="0"/>
              <a:ea typeface="Arial Unicode MS" pitchFamily="34" charset="-128"/>
              <a:cs typeface="Arial Unicode MS" pitchFamily="34" charset="-128"/>
            </a:endParaRPr>
          </a:p>
        </p:txBody>
      </p:sp>
      <p:sp>
        <p:nvSpPr>
          <p:cNvPr id="39" name="Rectangle 3"/>
          <p:cNvSpPr>
            <a:spLocks noGrp="1" noChangeArrowheads="1"/>
          </p:cNvSpPr>
          <p:nvPr>
            <p:ph type="title"/>
          </p:nvPr>
        </p:nvSpPr>
        <p:spPr>
          <a:xfrm>
            <a:off x="455613" y="381000"/>
            <a:ext cx="8382000" cy="603250"/>
          </a:xfrm>
        </p:spPr>
        <p:txBody>
          <a:bodyPr/>
          <a:lstStyle/>
          <a:p>
            <a:r>
              <a:rPr lang="en-US" dirty="0" smtClean="0"/>
              <a:t>Workflow Example</a:t>
            </a:r>
          </a:p>
        </p:txBody>
      </p:sp>
      <p:sp>
        <p:nvSpPr>
          <p:cNvPr id="44" name="Text Box 4"/>
          <p:cNvSpPr txBox="1">
            <a:spLocks noChangeArrowheads="1"/>
          </p:cNvSpPr>
          <p:nvPr/>
        </p:nvSpPr>
        <p:spPr bwMode="auto">
          <a:xfrm>
            <a:off x="1026125" y="3298614"/>
            <a:ext cx="628633" cy="301334"/>
          </a:xfrm>
          <a:prstGeom prst="rect">
            <a:avLst/>
          </a:prstGeom>
          <a:noFill/>
          <a:ln w="9525">
            <a:noFill/>
            <a:miter lim="800000"/>
            <a:headEnd/>
            <a:tailEnd/>
          </a:ln>
        </p:spPr>
        <p:txBody>
          <a:bodyPr wrap="none" lIns="85058" tIns="42530" rIns="85058" bIns="42530">
            <a:spAutoFit/>
          </a:bodyPr>
          <a:lstStyle/>
          <a:p>
            <a:pPr algn="ctr"/>
            <a:r>
              <a:rPr lang="en-US" sz="1400" b="1" u="sng" dirty="0" smtClean="0">
                <a:solidFill>
                  <a:schemeClr val="accent2"/>
                </a:solidFill>
                <a:latin typeface="Arial Unicode MS" pitchFamily="34" charset="-128"/>
                <a:ea typeface="Arial Unicode MS" pitchFamily="34" charset="-128"/>
                <a:cs typeface="Arial Unicode MS" pitchFamily="34" charset="-128"/>
              </a:rPr>
              <a:t>Trace</a:t>
            </a:r>
            <a:endParaRPr lang="en-US" sz="1400" i="1" dirty="0">
              <a:solidFill>
                <a:schemeClr val="accent2"/>
              </a:solidFill>
              <a:latin typeface="Arial Unicode MS" pitchFamily="34" charset="-128"/>
              <a:ea typeface="Arial Unicode MS" pitchFamily="34" charset="-128"/>
              <a:cs typeface="Arial Unicode MS" pitchFamily="34" charset="-128"/>
            </a:endParaRPr>
          </a:p>
        </p:txBody>
      </p:sp>
      <p:sp>
        <p:nvSpPr>
          <p:cNvPr id="45" name="Text Box 28"/>
          <p:cNvSpPr txBox="1">
            <a:spLocks noChangeArrowheads="1"/>
          </p:cNvSpPr>
          <p:nvPr/>
        </p:nvSpPr>
        <p:spPr bwMode="auto">
          <a:xfrm>
            <a:off x="4136111" y="3875293"/>
            <a:ext cx="1237293" cy="297083"/>
          </a:xfrm>
          <a:prstGeom prst="rect">
            <a:avLst/>
          </a:prstGeom>
          <a:noFill/>
          <a:ln w="9525">
            <a:noFill/>
            <a:miter lim="800000"/>
            <a:headEnd/>
            <a:tailEnd/>
          </a:ln>
        </p:spPr>
        <p:txBody>
          <a:bodyPr wrap="none" lIns="80851" tIns="40425" rIns="80851" bIns="40425">
            <a:spAutoFit/>
          </a:bodyPr>
          <a:lstStyle/>
          <a:p>
            <a:pPr algn="ctr"/>
            <a:r>
              <a:rPr lang="en-US" sz="1400" b="1" u="sng" dirty="0" smtClean="0">
                <a:solidFill>
                  <a:schemeClr val="tx2"/>
                </a:solidFill>
                <a:latin typeface="Arial Unicode MS" pitchFamily="34" charset="-128"/>
                <a:ea typeface="Arial Unicode MS" pitchFamily="34" charset="-128"/>
                <a:cs typeface="Arial Unicode MS" pitchFamily="34" charset="-128"/>
              </a:rPr>
              <a:t>Conformance</a:t>
            </a:r>
            <a:endParaRPr lang="en-US" sz="1400" dirty="0">
              <a:solidFill>
                <a:srgbClr val="00CC66"/>
              </a:solidFill>
              <a:latin typeface="Arial" charset="0"/>
              <a:ea typeface="Arial Unicode MS" pitchFamily="34" charset="-128"/>
              <a:cs typeface="Arial Unicode MS" pitchFamily="34" charset="-128"/>
            </a:endParaRPr>
          </a:p>
        </p:txBody>
      </p:sp>
      <p:sp>
        <p:nvSpPr>
          <p:cNvPr id="46" name="Text Box 5"/>
          <p:cNvSpPr txBox="1">
            <a:spLocks noChangeArrowheads="1"/>
          </p:cNvSpPr>
          <p:nvPr/>
        </p:nvSpPr>
        <p:spPr bwMode="auto">
          <a:xfrm>
            <a:off x="936920" y="2039992"/>
            <a:ext cx="807041" cy="297083"/>
          </a:xfrm>
          <a:prstGeom prst="rect">
            <a:avLst/>
          </a:prstGeom>
          <a:noFill/>
          <a:ln w="9525">
            <a:noFill/>
            <a:miter lim="800000"/>
            <a:headEnd/>
            <a:tailEnd/>
          </a:ln>
        </p:spPr>
        <p:txBody>
          <a:bodyPr wrap="square" lIns="80851" tIns="40425" rIns="80851" bIns="40425">
            <a:spAutoFit/>
          </a:bodyPr>
          <a:lstStyle/>
          <a:p>
            <a:pPr algn="ctr"/>
            <a:r>
              <a:rPr lang="en-US" sz="1400" b="1" u="sng" dirty="0" smtClean="0">
                <a:solidFill>
                  <a:schemeClr val="accent2"/>
                </a:solidFill>
                <a:latin typeface="Arial Unicode MS" pitchFamily="34" charset="-128"/>
                <a:ea typeface="Arial Unicode MS" pitchFamily="34" charset="-128"/>
                <a:cs typeface="Arial Unicode MS" pitchFamily="34" charset="-128"/>
              </a:rPr>
              <a:t>Trace</a:t>
            </a:r>
            <a:endParaRPr lang="en-US" sz="1400" dirty="0">
              <a:solidFill>
                <a:schemeClr val="accent2"/>
              </a:solidFill>
              <a:latin typeface="Arial Unicode MS" pitchFamily="34" charset="-128"/>
              <a:ea typeface="Arial Unicode MS" pitchFamily="34" charset="-128"/>
              <a:cs typeface="Arial Unicode MS" pitchFamily="34" charset="-128"/>
            </a:endParaRPr>
          </a:p>
        </p:txBody>
      </p:sp>
      <p:sp>
        <p:nvSpPr>
          <p:cNvPr id="47" name="Text Box 20"/>
          <p:cNvSpPr txBox="1">
            <a:spLocks noChangeArrowheads="1"/>
          </p:cNvSpPr>
          <p:nvPr/>
        </p:nvSpPr>
        <p:spPr bwMode="auto">
          <a:xfrm>
            <a:off x="4307091" y="2337075"/>
            <a:ext cx="1237293" cy="297083"/>
          </a:xfrm>
          <a:prstGeom prst="rect">
            <a:avLst/>
          </a:prstGeom>
          <a:noFill/>
          <a:ln w="9525">
            <a:noFill/>
            <a:miter lim="800000"/>
            <a:headEnd/>
            <a:tailEnd/>
          </a:ln>
        </p:spPr>
        <p:txBody>
          <a:bodyPr wrap="none" lIns="80851" tIns="40425" rIns="80851" bIns="40425">
            <a:spAutoFit/>
          </a:bodyPr>
          <a:lstStyle/>
          <a:p>
            <a:pPr algn="ctr"/>
            <a:r>
              <a:rPr lang="en-US" sz="1400" b="1" u="sng" dirty="0" smtClean="0">
                <a:solidFill>
                  <a:schemeClr val="tx2"/>
                </a:solidFill>
                <a:latin typeface="Arial Unicode MS" pitchFamily="34" charset="-128"/>
                <a:ea typeface="Arial Unicode MS" pitchFamily="34" charset="-128"/>
                <a:cs typeface="Arial Unicode MS" pitchFamily="34" charset="-128"/>
              </a:rPr>
              <a:t>Conformance</a:t>
            </a:r>
            <a:endParaRPr lang="en-US" sz="1400" dirty="0">
              <a:solidFill>
                <a:schemeClr val="tx2"/>
              </a:solidFill>
              <a:latin typeface="Arial Unicode MS" pitchFamily="34" charset="-128"/>
              <a:ea typeface="Arial Unicode MS" pitchFamily="34" charset="-128"/>
              <a:cs typeface="Arial Unicode MS" pitchFamily="34" charset="-128"/>
            </a:endParaRPr>
          </a:p>
        </p:txBody>
      </p:sp>
      <p:sp>
        <p:nvSpPr>
          <p:cNvPr id="48" name="Text Box 27"/>
          <p:cNvSpPr txBox="1">
            <a:spLocks noChangeArrowheads="1"/>
          </p:cNvSpPr>
          <p:nvPr/>
        </p:nvSpPr>
        <p:spPr bwMode="auto">
          <a:xfrm>
            <a:off x="6400800" y="2483491"/>
            <a:ext cx="630236" cy="301334"/>
          </a:xfrm>
          <a:prstGeom prst="rect">
            <a:avLst/>
          </a:prstGeom>
          <a:noFill/>
          <a:ln w="9525">
            <a:noFill/>
            <a:miter lim="800000"/>
            <a:headEnd/>
            <a:tailEnd/>
          </a:ln>
        </p:spPr>
        <p:txBody>
          <a:bodyPr wrap="none" lIns="85058" tIns="42530" rIns="85058" bIns="42530">
            <a:spAutoFit/>
          </a:bodyPr>
          <a:lstStyle/>
          <a:p>
            <a:pPr algn="ctr"/>
            <a:r>
              <a:rPr lang="en-US" sz="1400" b="1" u="sng" dirty="0" smtClean="0">
                <a:solidFill>
                  <a:schemeClr val="accent4"/>
                </a:solidFill>
                <a:latin typeface="Arial Unicode MS" pitchFamily="34" charset="-128"/>
                <a:ea typeface="Arial Unicode MS" pitchFamily="34" charset="-128"/>
                <a:cs typeface="Arial Unicode MS" pitchFamily="34" charset="-128"/>
              </a:rPr>
              <a:t>Verify</a:t>
            </a:r>
            <a:endParaRPr lang="en-US" sz="1400" i="1" dirty="0">
              <a:solidFill>
                <a:schemeClr val="accent1"/>
              </a:solidFill>
              <a:latin typeface="Arial Unicode MS" pitchFamily="34" charset="-128"/>
              <a:ea typeface="Arial Unicode MS" pitchFamily="34" charset="-128"/>
              <a:cs typeface="Arial Unicode MS" pitchFamily="34" charset="-128"/>
            </a:endParaRPr>
          </a:p>
        </p:txBody>
      </p:sp>
      <p:sp>
        <p:nvSpPr>
          <p:cNvPr id="49" name="Text Box 3"/>
          <p:cNvSpPr txBox="1">
            <a:spLocks noChangeArrowheads="1"/>
          </p:cNvSpPr>
          <p:nvPr/>
        </p:nvSpPr>
        <p:spPr bwMode="auto">
          <a:xfrm>
            <a:off x="7772400" y="2036449"/>
            <a:ext cx="621740" cy="297083"/>
          </a:xfrm>
          <a:prstGeom prst="rect">
            <a:avLst/>
          </a:prstGeom>
          <a:noFill/>
          <a:ln w="9525">
            <a:noFill/>
            <a:miter lim="800000"/>
            <a:headEnd/>
            <a:tailEnd/>
          </a:ln>
        </p:spPr>
        <p:txBody>
          <a:bodyPr wrap="none" lIns="80851" tIns="40425" rIns="80851" bIns="40425">
            <a:spAutoFit/>
          </a:bodyPr>
          <a:lstStyle/>
          <a:p>
            <a:pPr algn="ctr"/>
            <a:r>
              <a:rPr lang="en-US" sz="1400" b="1" u="sng" dirty="0" smtClean="0">
                <a:solidFill>
                  <a:schemeClr val="accent4"/>
                </a:solidFill>
                <a:latin typeface="Arial Unicode MS" pitchFamily="34" charset="-128"/>
                <a:ea typeface="Arial Unicode MS" pitchFamily="34" charset="-128"/>
                <a:cs typeface="Arial Unicode MS" pitchFamily="34" charset="-128"/>
              </a:rPr>
              <a:t>Verify</a:t>
            </a:r>
            <a:endParaRPr lang="en-US" sz="1400" i="1" dirty="0">
              <a:solidFill>
                <a:srgbClr val="00CC66"/>
              </a:solidFill>
              <a:latin typeface="Arial" charset="0"/>
              <a:ea typeface="Arial Unicode MS" pitchFamily="34" charset="-128"/>
              <a:cs typeface="Arial Unicode MS" pitchFamily="34" charset="-128"/>
            </a:endParaRPr>
          </a:p>
        </p:txBody>
      </p:sp>
      <p:sp>
        <p:nvSpPr>
          <p:cNvPr id="50" name="Text Box 6"/>
          <p:cNvSpPr txBox="1">
            <a:spLocks noChangeArrowheads="1"/>
          </p:cNvSpPr>
          <p:nvPr/>
        </p:nvSpPr>
        <p:spPr bwMode="auto">
          <a:xfrm>
            <a:off x="5149253" y="4412498"/>
            <a:ext cx="630236" cy="301334"/>
          </a:xfrm>
          <a:prstGeom prst="rect">
            <a:avLst/>
          </a:prstGeom>
          <a:noFill/>
          <a:ln w="9525">
            <a:noFill/>
            <a:miter lim="800000"/>
            <a:headEnd/>
            <a:tailEnd/>
          </a:ln>
        </p:spPr>
        <p:txBody>
          <a:bodyPr wrap="none" lIns="85058" tIns="42530" rIns="85058" bIns="42530">
            <a:spAutoFit/>
          </a:bodyPr>
          <a:lstStyle/>
          <a:p>
            <a:pPr algn="ctr"/>
            <a:r>
              <a:rPr lang="en-US" sz="1400" b="1" u="sng" dirty="0" smtClean="0">
                <a:solidFill>
                  <a:schemeClr val="accent4"/>
                </a:solidFill>
                <a:latin typeface="Arial Unicode MS" pitchFamily="34" charset="-128"/>
                <a:ea typeface="Arial Unicode MS" pitchFamily="34" charset="-128"/>
                <a:cs typeface="Arial Unicode MS" pitchFamily="34" charset="-128"/>
              </a:rPr>
              <a:t>Verify</a:t>
            </a:r>
            <a:endParaRPr lang="en-US" sz="1400" dirty="0">
              <a:solidFill>
                <a:schemeClr val="accent4"/>
              </a:solidFill>
              <a:latin typeface="Arial" charset="0"/>
              <a:ea typeface="Arial Unicode MS" pitchFamily="34" charset="-128"/>
              <a:cs typeface="Arial Unicode MS" pitchFamily="34" charset="-128"/>
            </a:endParaRPr>
          </a:p>
        </p:txBody>
      </p:sp>
      <p:sp>
        <p:nvSpPr>
          <p:cNvPr id="51" name="Text Box 6"/>
          <p:cNvSpPr txBox="1">
            <a:spLocks noChangeArrowheads="1"/>
          </p:cNvSpPr>
          <p:nvPr/>
        </p:nvSpPr>
        <p:spPr bwMode="auto">
          <a:xfrm>
            <a:off x="6629400" y="4460430"/>
            <a:ext cx="630236" cy="301334"/>
          </a:xfrm>
          <a:prstGeom prst="rect">
            <a:avLst/>
          </a:prstGeom>
          <a:noFill/>
          <a:ln w="9525">
            <a:noFill/>
            <a:miter lim="800000"/>
            <a:headEnd/>
            <a:tailEnd/>
          </a:ln>
        </p:spPr>
        <p:txBody>
          <a:bodyPr wrap="none" lIns="85058" tIns="42530" rIns="85058" bIns="42530">
            <a:spAutoFit/>
          </a:bodyPr>
          <a:lstStyle/>
          <a:p>
            <a:pPr algn="ctr"/>
            <a:r>
              <a:rPr lang="en-US" sz="1400" b="1" u="sng" dirty="0" smtClean="0">
                <a:solidFill>
                  <a:schemeClr val="accent4"/>
                </a:solidFill>
                <a:latin typeface="Arial Unicode MS" pitchFamily="34" charset="-128"/>
                <a:ea typeface="Arial Unicode MS" pitchFamily="34" charset="-128"/>
                <a:cs typeface="Arial Unicode MS" pitchFamily="34" charset="-128"/>
              </a:rPr>
              <a:t>Verify</a:t>
            </a:r>
            <a:endParaRPr lang="en-US" sz="1400" dirty="0">
              <a:solidFill>
                <a:srgbClr val="00CC66"/>
              </a:solidFill>
              <a:latin typeface="Arial" charset="0"/>
            </a:endParaRPr>
          </a:p>
        </p:txBody>
      </p:sp>
      <p:cxnSp>
        <p:nvCxnSpPr>
          <p:cNvPr id="61" name="AutoShape 16"/>
          <p:cNvCxnSpPr>
            <a:cxnSpLocks noChangeShapeType="1"/>
          </p:cNvCxnSpPr>
          <p:nvPr/>
        </p:nvCxnSpPr>
        <p:spPr bwMode="auto">
          <a:xfrm flipH="1" flipV="1">
            <a:off x="4376382" y="3157767"/>
            <a:ext cx="254000" cy="1430714"/>
          </a:xfrm>
          <a:prstGeom prst="curvedConnector3">
            <a:avLst>
              <a:gd name="adj1" fmla="val -374000"/>
            </a:avLst>
          </a:prstGeom>
          <a:noFill/>
          <a:ln w="25400">
            <a:solidFill>
              <a:schemeClr val="accent4"/>
            </a:solidFill>
            <a:round/>
            <a:headEnd/>
            <a:tailEnd type="triangle" w="med" len="med"/>
          </a:ln>
        </p:spPr>
      </p:cxnSp>
      <p:grpSp>
        <p:nvGrpSpPr>
          <p:cNvPr id="43" name="Group 42"/>
          <p:cNvGrpSpPr/>
          <p:nvPr/>
        </p:nvGrpSpPr>
        <p:grpSpPr>
          <a:xfrm>
            <a:off x="6913685" y="926432"/>
            <a:ext cx="2282451" cy="1447800"/>
            <a:chOff x="6861549" y="1371600"/>
            <a:chExt cx="2282451" cy="1447800"/>
          </a:xfrm>
        </p:grpSpPr>
        <p:sp>
          <p:nvSpPr>
            <p:cNvPr id="52" name="Text Box 3"/>
            <p:cNvSpPr txBox="1">
              <a:spLocks noChangeArrowheads="1"/>
            </p:cNvSpPr>
            <p:nvPr/>
          </p:nvSpPr>
          <p:spPr bwMode="auto">
            <a:xfrm>
              <a:off x="6861549" y="1371600"/>
              <a:ext cx="2282451" cy="943414"/>
            </a:xfrm>
            <a:prstGeom prst="rect">
              <a:avLst/>
            </a:prstGeom>
            <a:noFill/>
            <a:ln w="9525">
              <a:noFill/>
              <a:miter lim="800000"/>
              <a:headEnd/>
              <a:tailEnd/>
            </a:ln>
          </p:spPr>
          <p:txBody>
            <a:bodyPr wrap="none" lIns="80851" tIns="40425" rIns="80851" bIns="40425">
              <a:spAutoFit/>
            </a:bodyPr>
            <a:lstStyle/>
            <a:p>
              <a:pPr algn="ctr"/>
              <a:r>
                <a:rPr lang="en-US" sz="1400" b="1" u="sng" dirty="0">
                  <a:solidFill>
                    <a:schemeClr val="accent4"/>
                  </a:solidFill>
                  <a:latin typeface="Arial Unicode MS" pitchFamily="34" charset="-128"/>
                  <a:ea typeface="Arial Unicode MS" pitchFamily="34" charset="-128"/>
                  <a:cs typeface="Arial Unicode MS" pitchFamily="34" charset="-128"/>
                </a:rPr>
                <a:t>Verify</a:t>
              </a:r>
              <a:endParaRPr lang="en-US" sz="1400" u="sng" dirty="0">
                <a:solidFill>
                  <a:schemeClr val="accent4"/>
                </a:solidFill>
                <a:latin typeface="Arial Unicode MS" pitchFamily="34" charset="-128"/>
                <a:ea typeface="Arial Unicode MS" pitchFamily="34" charset="-128"/>
                <a:cs typeface="Arial Unicode MS" pitchFamily="34" charset="-128"/>
              </a:endParaRPr>
            </a:p>
            <a:p>
              <a:pPr algn="ctr"/>
              <a:r>
                <a:rPr lang="en-US" sz="1400" dirty="0">
                  <a:solidFill>
                    <a:schemeClr val="accent4"/>
                  </a:solidFill>
                  <a:latin typeface="Arial Unicode MS" pitchFamily="34" charset="-128"/>
                  <a:ea typeface="Arial Unicode MS" pitchFamily="34" charset="-128"/>
                  <a:cs typeface="Arial Unicode MS" pitchFamily="34" charset="-128"/>
                </a:rPr>
                <a:t>EC: </a:t>
              </a:r>
              <a:r>
                <a:rPr lang="en-US" sz="1400" i="1" dirty="0">
                  <a:solidFill>
                    <a:schemeClr val="accent4"/>
                  </a:solidFill>
                  <a:latin typeface="Arial Unicode MS" pitchFamily="34" charset="-128"/>
                  <a:ea typeface="Arial Unicode MS" pitchFamily="34" charset="-128"/>
                  <a:cs typeface="Arial Unicode MS" pitchFamily="34" charset="-128"/>
                </a:rPr>
                <a:t>PIL</a:t>
              </a:r>
              <a:endParaRPr lang="en-US" sz="1400" dirty="0">
                <a:solidFill>
                  <a:schemeClr val="accent4"/>
                </a:solidFill>
                <a:latin typeface="Arial Unicode MS" pitchFamily="34" charset="-128"/>
                <a:ea typeface="Arial Unicode MS" pitchFamily="34" charset="-128"/>
                <a:cs typeface="Arial Unicode MS" pitchFamily="34" charset="-128"/>
              </a:endParaRPr>
            </a:p>
            <a:p>
              <a:pPr algn="ctr"/>
              <a:r>
                <a:rPr lang="en-US" sz="1400" dirty="0">
                  <a:solidFill>
                    <a:schemeClr val="accent4"/>
                  </a:solidFill>
                  <a:latin typeface="Arial Unicode MS" pitchFamily="34" charset="-128"/>
                  <a:ea typeface="Arial Unicode MS" pitchFamily="34" charset="-128"/>
                  <a:cs typeface="Arial Unicode MS" pitchFamily="34" charset="-128"/>
                </a:rPr>
                <a:t>Simulink Report Generator</a:t>
              </a:r>
            </a:p>
            <a:p>
              <a:pPr algn="ctr"/>
              <a:r>
                <a:rPr lang="en-US" sz="1400" dirty="0" smtClean="0">
                  <a:solidFill>
                    <a:srgbClr val="00B050"/>
                  </a:solidFill>
                  <a:latin typeface="Arial" charset="0"/>
                </a:rPr>
                <a:t>Polyspace</a:t>
              </a:r>
              <a:r>
                <a:rPr lang="en-US" sz="1400" i="1" dirty="0" smtClean="0">
                  <a:solidFill>
                    <a:srgbClr val="00B050"/>
                  </a:solidFill>
                  <a:latin typeface="Arial" charset="0"/>
                </a:rPr>
                <a:t>*</a:t>
              </a:r>
              <a:endParaRPr lang="en-US" sz="1400" i="1" dirty="0">
                <a:solidFill>
                  <a:srgbClr val="00B050"/>
                </a:solidFill>
                <a:latin typeface="Arial" charset="0"/>
                <a:ea typeface="Arial Unicode MS" pitchFamily="34" charset="-128"/>
                <a:cs typeface="Arial Unicode MS" pitchFamily="34" charset="-128"/>
              </a:endParaRPr>
            </a:p>
          </p:txBody>
        </p:sp>
        <p:sp>
          <p:nvSpPr>
            <p:cNvPr id="53" name="Text Box 6"/>
            <p:cNvSpPr txBox="1">
              <a:spLocks noChangeArrowheads="1"/>
            </p:cNvSpPr>
            <p:nvPr/>
          </p:nvSpPr>
          <p:spPr bwMode="auto">
            <a:xfrm>
              <a:off x="7276162" y="2302622"/>
              <a:ext cx="1425326" cy="516778"/>
            </a:xfrm>
            <a:prstGeom prst="rect">
              <a:avLst/>
            </a:prstGeom>
            <a:solidFill>
              <a:schemeClr val="bg1">
                <a:lumMod val="85000"/>
              </a:schemeClr>
            </a:solidFill>
            <a:ln w="9525">
              <a:noFill/>
              <a:miter lim="800000"/>
              <a:headEnd/>
              <a:tailEnd/>
            </a:ln>
          </p:spPr>
          <p:txBody>
            <a:bodyPr wrap="none" lIns="85058" tIns="42530" rIns="85058" bIns="42530">
              <a:spAutoFit/>
            </a:bodyPr>
            <a:lstStyle/>
            <a:p>
              <a:pPr algn="ctr"/>
              <a:r>
                <a:rPr lang="en-US" sz="1400" dirty="0">
                  <a:solidFill>
                    <a:srgbClr val="FF0000"/>
                  </a:solidFill>
                  <a:latin typeface="Arial Unicode MS" pitchFamily="34" charset="-128"/>
                  <a:ea typeface="Arial Unicode MS" pitchFamily="34" charset="-128"/>
                  <a:cs typeface="Arial Unicode MS" pitchFamily="34" charset="-128"/>
                </a:rPr>
                <a:t>Code Coverage</a:t>
              </a:r>
            </a:p>
            <a:p>
              <a:pPr algn="ctr"/>
              <a:r>
                <a:rPr lang="en-US" sz="1400" dirty="0">
                  <a:solidFill>
                    <a:srgbClr val="FF0000"/>
                  </a:solidFill>
                  <a:latin typeface="Arial Unicode MS" pitchFamily="34" charset="-128"/>
                  <a:ea typeface="Arial Unicode MS" pitchFamily="34" charset="-128"/>
                  <a:cs typeface="Arial Unicode MS" pitchFamily="34" charset="-128"/>
                </a:rPr>
                <a:t>Tool</a:t>
              </a:r>
            </a:p>
          </p:txBody>
        </p:sp>
      </p:grpSp>
      <p:sp>
        <p:nvSpPr>
          <p:cNvPr id="54" name="Text Box 28"/>
          <p:cNvSpPr txBox="1">
            <a:spLocks noChangeArrowheads="1"/>
          </p:cNvSpPr>
          <p:nvPr/>
        </p:nvSpPr>
        <p:spPr bwMode="auto">
          <a:xfrm>
            <a:off x="4123681" y="3468676"/>
            <a:ext cx="1237293" cy="727970"/>
          </a:xfrm>
          <a:prstGeom prst="rect">
            <a:avLst/>
          </a:prstGeom>
          <a:noFill/>
          <a:ln w="9525">
            <a:noFill/>
            <a:miter lim="800000"/>
            <a:headEnd/>
            <a:tailEnd/>
          </a:ln>
        </p:spPr>
        <p:txBody>
          <a:bodyPr wrap="none" lIns="80851" tIns="40425" rIns="80851" bIns="40425">
            <a:spAutoFit/>
          </a:bodyPr>
          <a:lstStyle/>
          <a:p>
            <a:pPr algn="ctr"/>
            <a:r>
              <a:rPr lang="en-US" sz="1400" b="1" u="sng" dirty="0">
                <a:solidFill>
                  <a:schemeClr val="tx2"/>
                </a:solidFill>
                <a:latin typeface="Arial Unicode MS" pitchFamily="34" charset="-128"/>
                <a:ea typeface="Arial Unicode MS" pitchFamily="34" charset="-128"/>
                <a:cs typeface="Arial Unicode MS" pitchFamily="34" charset="-128"/>
              </a:rPr>
              <a:t>Conformance</a:t>
            </a:r>
          </a:p>
          <a:p>
            <a:pPr algn="ctr"/>
            <a:r>
              <a:rPr lang="en-US" sz="1400" dirty="0">
                <a:solidFill>
                  <a:schemeClr val="tx2"/>
                </a:solidFill>
                <a:latin typeface="Arial Unicode MS" pitchFamily="34" charset="-128"/>
                <a:ea typeface="Arial Unicode MS" pitchFamily="34" charset="-128"/>
                <a:cs typeface="Arial Unicode MS" pitchFamily="34" charset="-128"/>
              </a:rPr>
              <a:t>PS:</a:t>
            </a:r>
            <a:r>
              <a:rPr lang="en-US" sz="1400" i="1" dirty="0">
                <a:solidFill>
                  <a:schemeClr val="tx2"/>
                </a:solidFill>
                <a:latin typeface="Arial Unicode MS" pitchFamily="34" charset="-128"/>
                <a:ea typeface="Arial Unicode MS" pitchFamily="34" charset="-128"/>
                <a:cs typeface="Arial Unicode MS" pitchFamily="34" charset="-128"/>
              </a:rPr>
              <a:t>MISRA-C</a:t>
            </a:r>
          </a:p>
          <a:p>
            <a:pPr algn="ctr"/>
            <a:r>
              <a:rPr lang="en-US" sz="1400" i="1" dirty="0">
                <a:solidFill>
                  <a:schemeClr val="tx2"/>
                </a:solidFill>
                <a:latin typeface="Arial Unicode MS" pitchFamily="34" charset="-128"/>
                <a:ea typeface="Arial Unicode MS" pitchFamily="34" charset="-128"/>
                <a:cs typeface="Arial Unicode MS" pitchFamily="34" charset="-128"/>
              </a:rPr>
              <a:t>Checks </a:t>
            </a:r>
            <a:r>
              <a:rPr lang="en-US" sz="1400" dirty="0">
                <a:solidFill>
                  <a:schemeClr val="tx2"/>
                </a:solidFill>
                <a:latin typeface="Arial Unicode MS" pitchFamily="34" charset="-128"/>
                <a:ea typeface="Arial Unicode MS" pitchFamily="34" charset="-128"/>
                <a:cs typeface="Arial Unicode MS" pitchFamily="34" charset="-128"/>
              </a:rPr>
              <a:t>*</a:t>
            </a:r>
            <a:endParaRPr lang="en-US" sz="1400" dirty="0">
              <a:solidFill>
                <a:srgbClr val="00CC66"/>
              </a:solidFill>
              <a:latin typeface="Arial" charset="0"/>
              <a:ea typeface="Arial Unicode MS" pitchFamily="34" charset="-128"/>
              <a:cs typeface="Arial Unicode MS" pitchFamily="34" charset="-128"/>
            </a:endParaRPr>
          </a:p>
        </p:txBody>
      </p:sp>
      <p:sp>
        <p:nvSpPr>
          <p:cNvPr id="55" name="Text Box 20"/>
          <p:cNvSpPr txBox="1">
            <a:spLocks noChangeArrowheads="1"/>
          </p:cNvSpPr>
          <p:nvPr/>
        </p:nvSpPr>
        <p:spPr bwMode="auto">
          <a:xfrm>
            <a:off x="4038600" y="2209800"/>
            <a:ext cx="2285657" cy="727970"/>
          </a:xfrm>
          <a:prstGeom prst="rect">
            <a:avLst/>
          </a:prstGeom>
          <a:noFill/>
          <a:ln w="9525">
            <a:noFill/>
            <a:miter lim="800000"/>
            <a:headEnd/>
            <a:tailEnd/>
          </a:ln>
        </p:spPr>
        <p:txBody>
          <a:bodyPr wrap="none" lIns="80851" tIns="40425" rIns="80851" bIns="40425">
            <a:spAutoFit/>
          </a:bodyPr>
          <a:lstStyle/>
          <a:p>
            <a:pPr algn="ctr"/>
            <a:r>
              <a:rPr lang="en-US" sz="1400" b="1" u="sng" dirty="0">
                <a:solidFill>
                  <a:schemeClr val="tx2"/>
                </a:solidFill>
                <a:latin typeface="Arial Unicode MS" pitchFamily="34" charset="-128"/>
                <a:ea typeface="Arial Unicode MS" pitchFamily="34" charset="-128"/>
                <a:cs typeface="Arial Unicode MS" pitchFamily="34" charset="-128"/>
              </a:rPr>
              <a:t>Conformance</a:t>
            </a:r>
          </a:p>
          <a:p>
            <a:pPr algn="ctr"/>
            <a:r>
              <a:rPr lang="en-US" sz="1400" dirty="0">
                <a:solidFill>
                  <a:schemeClr val="tx2"/>
                </a:solidFill>
                <a:latin typeface="Arial Unicode MS" pitchFamily="34" charset="-128"/>
                <a:ea typeface="Arial Unicode MS" pitchFamily="34" charset="-128"/>
                <a:cs typeface="Arial Unicode MS" pitchFamily="34" charset="-128"/>
              </a:rPr>
              <a:t>SLVNV:</a:t>
            </a:r>
            <a:r>
              <a:rPr lang="en-US" sz="1400" i="1" dirty="0">
                <a:solidFill>
                  <a:schemeClr val="tx2"/>
                </a:solidFill>
                <a:latin typeface="Arial Unicode MS" pitchFamily="34" charset="-128"/>
                <a:ea typeface="Arial Unicode MS" pitchFamily="34" charset="-128"/>
                <a:cs typeface="Arial Unicode MS" pitchFamily="34" charset="-128"/>
              </a:rPr>
              <a:t> </a:t>
            </a:r>
            <a:r>
              <a:rPr lang="en-US" sz="1400" i="1" dirty="0" smtClean="0">
                <a:solidFill>
                  <a:schemeClr val="tx2"/>
                </a:solidFill>
                <a:latin typeface="Arial Unicode MS" pitchFamily="34" charset="-128"/>
                <a:ea typeface="Arial Unicode MS" pitchFamily="34" charset="-128"/>
                <a:cs typeface="Arial Unicode MS" pitchFamily="34" charset="-128"/>
              </a:rPr>
              <a:t>DO-178C/DO-331</a:t>
            </a:r>
            <a:endParaRPr lang="en-US" sz="1400" i="1" dirty="0">
              <a:solidFill>
                <a:schemeClr val="tx2"/>
              </a:solidFill>
              <a:latin typeface="Arial Unicode MS" pitchFamily="34" charset="-128"/>
              <a:ea typeface="Arial Unicode MS" pitchFamily="34" charset="-128"/>
              <a:cs typeface="Arial Unicode MS" pitchFamily="34" charset="-128"/>
            </a:endParaRPr>
          </a:p>
          <a:p>
            <a:pPr algn="ctr"/>
            <a:r>
              <a:rPr lang="en-US" sz="1400" i="1" dirty="0">
                <a:solidFill>
                  <a:schemeClr val="tx2"/>
                </a:solidFill>
                <a:latin typeface="Arial Unicode MS" pitchFamily="34" charset="-128"/>
                <a:ea typeface="Arial Unicode MS" pitchFamily="34" charset="-128"/>
                <a:cs typeface="Arial Unicode MS" pitchFamily="34" charset="-128"/>
              </a:rPr>
              <a:t>Checks </a:t>
            </a:r>
            <a:r>
              <a:rPr lang="en-US" sz="1400" dirty="0">
                <a:solidFill>
                  <a:schemeClr val="tx2"/>
                </a:solidFill>
                <a:latin typeface="Arial Unicode MS" pitchFamily="34" charset="-128"/>
                <a:ea typeface="Arial Unicode MS" pitchFamily="34" charset="-128"/>
                <a:cs typeface="Arial Unicode MS" pitchFamily="34" charset="-128"/>
              </a:rPr>
              <a:t>*</a:t>
            </a:r>
          </a:p>
        </p:txBody>
      </p:sp>
      <p:sp>
        <p:nvSpPr>
          <p:cNvPr id="56" name="Text Box 27"/>
          <p:cNvSpPr txBox="1">
            <a:spLocks noChangeArrowheads="1"/>
          </p:cNvSpPr>
          <p:nvPr/>
        </p:nvSpPr>
        <p:spPr bwMode="auto">
          <a:xfrm>
            <a:off x="5860791" y="2216004"/>
            <a:ext cx="2294153" cy="1163109"/>
          </a:xfrm>
          <a:prstGeom prst="rect">
            <a:avLst/>
          </a:prstGeom>
          <a:noFill/>
          <a:ln w="9525">
            <a:noFill/>
            <a:miter lim="800000"/>
            <a:headEnd/>
            <a:tailEnd/>
          </a:ln>
        </p:spPr>
        <p:txBody>
          <a:bodyPr wrap="none" lIns="85058" tIns="42530" rIns="85058" bIns="42530">
            <a:spAutoFit/>
          </a:bodyPr>
          <a:lstStyle/>
          <a:p>
            <a:pPr algn="ctr"/>
            <a:r>
              <a:rPr lang="en-US" sz="1400" b="1" u="sng" dirty="0">
                <a:solidFill>
                  <a:schemeClr val="accent4"/>
                </a:solidFill>
                <a:latin typeface="Arial Unicode MS" pitchFamily="34" charset="-128"/>
                <a:ea typeface="Arial Unicode MS" pitchFamily="34" charset="-128"/>
                <a:cs typeface="Arial Unicode MS" pitchFamily="34" charset="-128"/>
              </a:rPr>
              <a:t>Verify</a:t>
            </a:r>
          </a:p>
          <a:p>
            <a:pPr algn="ctr"/>
            <a:r>
              <a:rPr lang="en-US" sz="1400" dirty="0">
                <a:solidFill>
                  <a:schemeClr val="accent4"/>
                </a:solidFill>
                <a:latin typeface="Arial Unicode MS" pitchFamily="34" charset="-128"/>
                <a:ea typeface="Arial Unicode MS" pitchFamily="34" charset="-128"/>
                <a:cs typeface="Arial Unicode MS" pitchFamily="34" charset="-128"/>
              </a:rPr>
              <a:t>Simulink Report</a:t>
            </a:r>
          </a:p>
          <a:p>
            <a:pPr algn="ctr"/>
            <a:r>
              <a:rPr lang="en-US" sz="1400" dirty="0">
                <a:solidFill>
                  <a:schemeClr val="accent4"/>
                </a:solidFill>
                <a:latin typeface="Arial Unicode MS" pitchFamily="34" charset="-128"/>
                <a:ea typeface="Arial Unicode MS" pitchFamily="34" charset="-128"/>
                <a:cs typeface="Arial Unicode MS" pitchFamily="34" charset="-128"/>
              </a:rPr>
              <a:t>Generator</a:t>
            </a:r>
          </a:p>
          <a:p>
            <a:pPr algn="ctr"/>
            <a:r>
              <a:rPr lang="en-US" sz="1400" dirty="0">
                <a:solidFill>
                  <a:schemeClr val="accent4"/>
                </a:solidFill>
                <a:latin typeface="Arial Unicode MS" pitchFamily="34" charset="-128"/>
                <a:ea typeface="Arial Unicode MS" pitchFamily="34" charset="-128"/>
                <a:cs typeface="Arial Unicode MS" pitchFamily="34" charset="-128"/>
              </a:rPr>
              <a:t>SLVNV: </a:t>
            </a:r>
            <a:r>
              <a:rPr lang="en-US" sz="1400" i="1" dirty="0">
                <a:solidFill>
                  <a:schemeClr val="accent4"/>
                </a:solidFill>
                <a:latin typeface="Arial Unicode MS" pitchFamily="34" charset="-128"/>
                <a:ea typeface="Arial Unicode MS" pitchFamily="34" charset="-128"/>
                <a:cs typeface="Arial Unicode MS" pitchFamily="34" charset="-128"/>
              </a:rPr>
              <a:t>Model Coverage </a:t>
            </a:r>
            <a:r>
              <a:rPr lang="en-US" sz="1400" dirty="0">
                <a:solidFill>
                  <a:schemeClr val="accent4"/>
                </a:solidFill>
                <a:latin typeface="Arial Unicode MS" pitchFamily="34" charset="-128"/>
                <a:ea typeface="Arial Unicode MS" pitchFamily="34" charset="-128"/>
                <a:cs typeface="Arial Unicode MS" pitchFamily="34" charset="-128"/>
              </a:rPr>
              <a:t>*</a:t>
            </a:r>
          </a:p>
          <a:p>
            <a:pPr algn="ctr"/>
            <a:r>
              <a:rPr lang="en-US" sz="1400" dirty="0" smtClean="0">
                <a:solidFill>
                  <a:srgbClr val="00B050"/>
                </a:solidFill>
                <a:latin typeface="Arial Unicode MS" pitchFamily="34" charset="-128"/>
                <a:ea typeface="Arial Unicode MS" pitchFamily="34" charset="-128"/>
                <a:cs typeface="Arial Unicode MS" pitchFamily="34" charset="-128"/>
              </a:rPr>
              <a:t>Simulink Design Verifier</a:t>
            </a:r>
            <a:endParaRPr lang="en-US" sz="1400" i="1" dirty="0">
              <a:solidFill>
                <a:srgbClr val="00B050"/>
              </a:solidFill>
              <a:latin typeface="Arial Unicode MS" pitchFamily="34" charset="-128"/>
              <a:ea typeface="Arial Unicode MS" pitchFamily="34" charset="-128"/>
              <a:cs typeface="Arial Unicode MS" pitchFamily="34" charset="-128"/>
            </a:endParaRPr>
          </a:p>
        </p:txBody>
      </p:sp>
      <p:grpSp>
        <p:nvGrpSpPr>
          <p:cNvPr id="57" name="Group 56"/>
          <p:cNvGrpSpPr/>
          <p:nvPr/>
        </p:nvGrpSpPr>
        <p:grpSpPr>
          <a:xfrm>
            <a:off x="6319653" y="3509790"/>
            <a:ext cx="2290947" cy="1443210"/>
            <a:chOff x="6355080" y="3687663"/>
            <a:chExt cx="2290947" cy="1443210"/>
          </a:xfrm>
        </p:grpSpPr>
        <p:sp>
          <p:nvSpPr>
            <p:cNvPr id="58" name="Text Box 6"/>
            <p:cNvSpPr txBox="1">
              <a:spLocks noChangeArrowheads="1"/>
            </p:cNvSpPr>
            <p:nvPr/>
          </p:nvSpPr>
          <p:spPr bwMode="auto">
            <a:xfrm>
              <a:off x="6355080" y="3687663"/>
              <a:ext cx="2290947" cy="947665"/>
            </a:xfrm>
            <a:prstGeom prst="rect">
              <a:avLst/>
            </a:prstGeom>
            <a:noFill/>
            <a:ln w="9525">
              <a:noFill/>
              <a:miter lim="800000"/>
              <a:headEnd/>
              <a:tailEnd/>
            </a:ln>
          </p:spPr>
          <p:txBody>
            <a:bodyPr wrap="none" lIns="85058" tIns="42530" rIns="85058" bIns="42530">
              <a:spAutoFit/>
            </a:bodyPr>
            <a:lstStyle/>
            <a:p>
              <a:pPr algn="ctr"/>
              <a:r>
                <a:rPr lang="en-US" sz="1400" b="1" u="sng" dirty="0">
                  <a:solidFill>
                    <a:schemeClr val="accent4"/>
                  </a:solidFill>
                  <a:latin typeface="Arial Unicode MS" pitchFamily="34" charset="-128"/>
                  <a:ea typeface="Arial Unicode MS" pitchFamily="34" charset="-128"/>
                  <a:cs typeface="Arial Unicode MS" pitchFamily="34" charset="-128"/>
                </a:rPr>
                <a:t>Verify</a:t>
              </a:r>
            </a:p>
            <a:p>
              <a:pPr algn="ctr"/>
              <a:r>
                <a:rPr lang="en-US" sz="1400" dirty="0">
                  <a:solidFill>
                    <a:schemeClr val="accent4"/>
                  </a:solidFill>
                  <a:latin typeface="Arial Unicode MS" pitchFamily="34" charset="-128"/>
                  <a:ea typeface="Arial Unicode MS" pitchFamily="34" charset="-128"/>
                  <a:cs typeface="Arial Unicode MS" pitchFamily="34" charset="-128"/>
                </a:rPr>
                <a:t>EC: </a:t>
              </a:r>
              <a:r>
                <a:rPr lang="en-US" sz="1400" i="1" dirty="0">
                  <a:solidFill>
                    <a:schemeClr val="accent4"/>
                  </a:solidFill>
                  <a:latin typeface="Arial Unicode MS" pitchFamily="34" charset="-128"/>
                  <a:ea typeface="Arial Unicode MS" pitchFamily="34" charset="-128"/>
                  <a:cs typeface="Arial Unicode MS" pitchFamily="34" charset="-128"/>
                </a:rPr>
                <a:t>PIL</a:t>
              </a:r>
              <a:endParaRPr lang="en-US" sz="1400" dirty="0">
                <a:solidFill>
                  <a:schemeClr val="accent4"/>
                </a:solidFill>
                <a:latin typeface="Arial Unicode MS" pitchFamily="34" charset="-128"/>
                <a:ea typeface="Arial Unicode MS" pitchFamily="34" charset="-128"/>
                <a:cs typeface="Arial Unicode MS" pitchFamily="34" charset="-128"/>
              </a:endParaRPr>
            </a:p>
            <a:p>
              <a:pPr algn="ctr"/>
              <a:r>
                <a:rPr lang="en-US" sz="1400" dirty="0">
                  <a:solidFill>
                    <a:schemeClr val="accent4"/>
                  </a:solidFill>
                  <a:latin typeface="Arial Unicode MS" pitchFamily="34" charset="-128"/>
                  <a:ea typeface="Arial Unicode MS" pitchFamily="34" charset="-128"/>
                  <a:cs typeface="Arial Unicode MS" pitchFamily="34" charset="-128"/>
                </a:rPr>
                <a:t>Simulink Report </a:t>
              </a:r>
              <a:r>
                <a:rPr lang="en-US" sz="1400" dirty="0" smtClean="0">
                  <a:solidFill>
                    <a:schemeClr val="accent4"/>
                  </a:solidFill>
                  <a:latin typeface="Arial Unicode MS" pitchFamily="34" charset="-128"/>
                  <a:ea typeface="Arial Unicode MS" pitchFamily="34" charset="-128"/>
                  <a:cs typeface="Arial Unicode MS" pitchFamily="34" charset="-128"/>
                </a:rPr>
                <a:t>Generator</a:t>
              </a:r>
              <a:endParaRPr lang="en-US" sz="1400" dirty="0">
                <a:solidFill>
                  <a:schemeClr val="accent4"/>
                </a:solidFill>
                <a:latin typeface="Arial Unicode MS" pitchFamily="34" charset="-128"/>
                <a:ea typeface="Arial Unicode MS" pitchFamily="34" charset="-128"/>
                <a:cs typeface="Arial Unicode MS" pitchFamily="34" charset="-128"/>
              </a:endParaRPr>
            </a:p>
            <a:p>
              <a:pPr algn="ctr"/>
              <a:r>
                <a:rPr lang="en-US" sz="1400" dirty="0" smtClean="0">
                  <a:solidFill>
                    <a:srgbClr val="00B050"/>
                  </a:solidFill>
                  <a:latin typeface="Arial" charset="0"/>
                </a:rPr>
                <a:t>Polyspace*</a:t>
              </a:r>
              <a:endParaRPr lang="en-US" sz="1400" dirty="0">
                <a:solidFill>
                  <a:srgbClr val="00B050"/>
                </a:solidFill>
                <a:latin typeface="Arial" charset="0"/>
              </a:endParaRPr>
            </a:p>
          </p:txBody>
        </p:sp>
        <p:sp>
          <p:nvSpPr>
            <p:cNvPr id="59" name="Text Box 6"/>
            <p:cNvSpPr txBox="1">
              <a:spLocks noChangeArrowheads="1"/>
            </p:cNvSpPr>
            <p:nvPr/>
          </p:nvSpPr>
          <p:spPr bwMode="auto">
            <a:xfrm>
              <a:off x="6756400" y="4614095"/>
              <a:ext cx="1425326" cy="516778"/>
            </a:xfrm>
            <a:prstGeom prst="rect">
              <a:avLst/>
            </a:prstGeom>
            <a:solidFill>
              <a:schemeClr val="bg1">
                <a:lumMod val="85000"/>
              </a:schemeClr>
            </a:solidFill>
            <a:ln w="9525">
              <a:noFill/>
              <a:miter lim="800000"/>
              <a:headEnd/>
              <a:tailEnd/>
            </a:ln>
          </p:spPr>
          <p:txBody>
            <a:bodyPr wrap="none" lIns="85058" tIns="42530" rIns="85058" bIns="42530">
              <a:spAutoFit/>
            </a:bodyPr>
            <a:lstStyle/>
            <a:p>
              <a:pPr algn="ctr"/>
              <a:r>
                <a:rPr lang="en-US" sz="1400" dirty="0">
                  <a:solidFill>
                    <a:srgbClr val="FF0000"/>
                  </a:solidFill>
                  <a:latin typeface="Arial Unicode MS" pitchFamily="34" charset="-128"/>
                  <a:ea typeface="Arial Unicode MS" pitchFamily="34" charset="-128"/>
                  <a:cs typeface="Arial Unicode MS" pitchFamily="34" charset="-128"/>
                </a:rPr>
                <a:t>Code Coverage</a:t>
              </a:r>
            </a:p>
            <a:p>
              <a:pPr algn="ctr"/>
              <a:r>
                <a:rPr lang="en-US" sz="1400" dirty="0">
                  <a:solidFill>
                    <a:srgbClr val="FF0000"/>
                  </a:solidFill>
                  <a:latin typeface="Arial Unicode MS" pitchFamily="34" charset="-128"/>
                  <a:ea typeface="Arial Unicode MS" pitchFamily="34" charset="-128"/>
                  <a:cs typeface="Arial Unicode MS" pitchFamily="34" charset="-128"/>
                </a:rPr>
                <a:t>Tool</a:t>
              </a:r>
            </a:p>
          </p:txBody>
        </p:sp>
      </p:grpSp>
    </p:spTree>
    <p:extLst>
      <p:ext uri="{BB962C8B-B14F-4D97-AF65-F5344CB8AC3E}">
        <p14:creationId xmlns:p14="http://schemas.microsoft.com/office/powerpoint/2010/main" val="2529795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46"/>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10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0" nodeType="clickEffect">
                                  <p:stCondLst>
                                    <p:cond delay="0"/>
                                  </p:stCondLst>
                                  <p:childTnLst>
                                    <p:set>
                                      <p:cBhvr>
                                        <p:cTn id="16" dur="1" fill="hold">
                                          <p:stCondLst>
                                            <p:cond delay="0"/>
                                          </p:stCondLst>
                                        </p:cTn>
                                        <p:tgtEl>
                                          <p:spTgt spid="47"/>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5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48"/>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5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0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grpId="0" nodeType="clickEffect">
                                  <p:stCondLst>
                                    <p:cond delay="0"/>
                                  </p:stCondLst>
                                  <p:childTnLst>
                                    <p:set>
                                      <p:cBhvr>
                                        <p:cTn id="32" dur="1" fill="hold">
                                          <p:stCondLst>
                                            <p:cond delay="0"/>
                                          </p:stCondLst>
                                        </p:cTn>
                                        <p:tgtEl>
                                          <p:spTgt spid="44"/>
                                        </p:tgtEl>
                                        <p:attrNameLst>
                                          <p:attrName>style.visibility</p:attrName>
                                        </p:attrNameLst>
                                      </p:cBhvr>
                                      <p:to>
                                        <p:strVal val="hidden"/>
                                      </p:to>
                                    </p:set>
                                  </p:childTnLst>
                                </p:cTn>
                              </p:par>
                              <p:par>
                                <p:cTn id="33" presetID="1" presetClass="entr" presetSubtype="0" fill="hold" grpId="0" nodeType="withEffect">
                                  <p:stCondLst>
                                    <p:cond delay="0"/>
                                  </p:stCondLst>
                                  <p:childTnLst>
                                    <p:set>
                                      <p:cBhvr>
                                        <p:cTn id="34" dur="1" fill="hold">
                                          <p:stCondLst>
                                            <p:cond delay="0"/>
                                          </p:stCondLst>
                                        </p:cTn>
                                        <p:tgtEl>
                                          <p:spTgt spid="10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grpId="0" nodeType="clickEffect">
                                  <p:stCondLst>
                                    <p:cond delay="0"/>
                                  </p:stCondLst>
                                  <p:childTnLst>
                                    <p:set>
                                      <p:cBhvr>
                                        <p:cTn id="38" dur="1" fill="hold">
                                          <p:stCondLst>
                                            <p:cond delay="0"/>
                                          </p:stCondLst>
                                        </p:cTn>
                                        <p:tgtEl>
                                          <p:spTgt spid="45"/>
                                        </p:tgtEl>
                                        <p:attrNameLst>
                                          <p:attrName>style.visibility</p:attrName>
                                        </p:attrNameLst>
                                      </p:cBhvr>
                                      <p:to>
                                        <p:strVal val="hidden"/>
                                      </p:to>
                                    </p:set>
                                  </p:childTnLst>
                                </p:cTn>
                              </p:par>
                              <p:par>
                                <p:cTn id="39" presetID="1" presetClass="entr" presetSubtype="0" fill="hold" grpId="0" nodeType="withEffect">
                                  <p:stCondLst>
                                    <p:cond delay="0"/>
                                  </p:stCondLst>
                                  <p:childTnLst>
                                    <p:set>
                                      <p:cBhvr>
                                        <p:cTn id="40" dur="1" fill="hold">
                                          <p:stCondLst>
                                            <p:cond delay="0"/>
                                          </p:stCondLst>
                                        </p:cTn>
                                        <p:tgtEl>
                                          <p:spTgt spid="5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xit" presetSubtype="0" fill="hold" grpId="0" nodeType="clickEffect">
                                  <p:stCondLst>
                                    <p:cond delay="0"/>
                                  </p:stCondLst>
                                  <p:childTnLst>
                                    <p:set>
                                      <p:cBhvr>
                                        <p:cTn id="44" dur="1" fill="hold">
                                          <p:stCondLst>
                                            <p:cond delay="0"/>
                                          </p:stCondLst>
                                        </p:cTn>
                                        <p:tgtEl>
                                          <p:spTgt spid="50"/>
                                        </p:tgtEl>
                                        <p:attrNameLst>
                                          <p:attrName>style.visibility</p:attrName>
                                        </p:attrNameLst>
                                      </p:cBhvr>
                                      <p:to>
                                        <p:strVal val="hidden"/>
                                      </p:to>
                                    </p:set>
                                  </p:childTnLst>
                                </p:cTn>
                              </p:par>
                              <p:par>
                                <p:cTn id="45" presetID="1" presetClass="entr" presetSubtype="0" fill="hold" grpId="0" nodeType="withEffect">
                                  <p:stCondLst>
                                    <p:cond delay="0"/>
                                  </p:stCondLst>
                                  <p:childTnLst>
                                    <p:set>
                                      <p:cBhvr>
                                        <p:cTn id="46" dur="1" fill="hold">
                                          <p:stCondLst>
                                            <p:cond delay="0"/>
                                          </p:stCondLst>
                                        </p:cTn>
                                        <p:tgtEl>
                                          <p:spTgt spid="13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09"/>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grpId="0" nodeType="clickEffect">
                                  <p:stCondLst>
                                    <p:cond delay="0"/>
                                  </p:stCondLst>
                                  <p:childTnLst>
                                    <p:set>
                                      <p:cBhvr>
                                        <p:cTn id="54" dur="1" fill="hold">
                                          <p:stCondLst>
                                            <p:cond delay="0"/>
                                          </p:stCondLst>
                                        </p:cTn>
                                        <p:tgtEl>
                                          <p:spTgt spid="51"/>
                                        </p:tgtEl>
                                        <p:attrNameLst>
                                          <p:attrName>style.visibility</p:attrName>
                                        </p:attrNameLst>
                                      </p:cBhvr>
                                      <p:to>
                                        <p:strVal val="hidden"/>
                                      </p:to>
                                    </p:set>
                                  </p:childTnLst>
                                </p:cTn>
                              </p:par>
                              <p:par>
                                <p:cTn id="55" presetID="1" presetClass="entr" presetSubtype="0" fill="hold" nodeType="withEffect">
                                  <p:stCondLst>
                                    <p:cond delay="0"/>
                                  </p:stCondLst>
                                  <p:childTnLst>
                                    <p:set>
                                      <p:cBhvr>
                                        <p:cTn id="56" dur="1" fill="hold">
                                          <p:stCondLst>
                                            <p:cond delay="0"/>
                                          </p:stCondLst>
                                        </p:cTn>
                                        <p:tgtEl>
                                          <p:spTgt spid="57"/>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xit" presetSubtype="0" fill="hold" grpId="0" nodeType="clickEffect">
                                  <p:stCondLst>
                                    <p:cond delay="0"/>
                                  </p:stCondLst>
                                  <p:childTnLst>
                                    <p:set>
                                      <p:cBhvr>
                                        <p:cTn id="60" dur="1" fill="hold">
                                          <p:stCondLst>
                                            <p:cond delay="0"/>
                                          </p:stCondLst>
                                        </p:cTn>
                                        <p:tgtEl>
                                          <p:spTgt spid="49"/>
                                        </p:tgtEl>
                                        <p:attrNameLst>
                                          <p:attrName>style.visibility</p:attrName>
                                        </p:attrNameLst>
                                      </p:cBhvr>
                                      <p:to>
                                        <p:strVal val="hidden"/>
                                      </p:to>
                                    </p:set>
                                  </p:childTnLst>
                                </p:cTn>
                              </p:par>
                              <p:par>
                                <p:cTn id="61" presetID="1" presetClass="entr" presetSubtype="0" fill="hold" nodeType="withEffect">
                                  <p:stCondLst>
                                    <p:cond delay="0"/>
                                  </p:stCondLst>
                                  <p:childTnLst>
                                    <p:set>
                                      <p:cBhvr>
                                        <p:cTn id="62"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 grpId="0"/>
      <p:bldP spid="101" grpId="0"/>
      <p:bldP spid="103" grpId="0"/>
      <p:bldP spid="109" grpId="0" animBg="1"/>
      <p:bldP spid="118" grpId="0"/>
      <p:bldP spid="132" grpId="0"/>
      <p:bldP spid="44" grpId="0"/>
      <p:bldP spid="45" grpId="0"/>
      <p:bldP spid="46" grpId="0"/>
      <p:bldP spid="47" grpId="0"/>
      <p:bldP spid="48" grpId="0"/>
      <p:bldP spid="49" grpId="0"/>
      <p:bldP spid="50" grpId="0"/>
      <p:bldP spid="51" grpId="0"/>
      <p:bldP spid="54" grpId="0"/>
      <p:bldP spid="55" grpId="0"/>
      <p:bldP spid="56"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idx="4294967295"/>
          </p:nvPr>
        </p:nvSpPr>
        <p:spPr>
          <a:xfrm>
            <a:off x="1035050" y="2009775"/>
            <a:ext cx="7146925" cy="1139825"/>
          </a:xfrm>
        </p:spPr>
        <p:txBody>
          <a:bodyPr/>
          <a:lstStyle/>
          <a:p>
            <a:r>
              <a:rPr lang="en-US" altLang="ko-KR" sz="3600" dirty="0" smtClean="0">
                <a:latin typeface="Arial" pitchFamily="34" charset="0"/>
              </a:rPr>
              <a:t>Case Study: Autopilot System</a:t>
            </a:r>
            <a:endParaRPr lang="en-US" altLang="ko-KR" dirty="0" smtClean="0"/>
          </a:p>
        </p:txBody>
      </p:sp>
    </p:spTree>
    <p:extLst>
      <p:ext uri="{BB962C8B-B14F-4D97-AF65-F5344CB8AC3E}">
        <p14:creationId xmlns:p14="http://schemas.microsoft.com/office/powerpoint/2010/main" val="286757804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p:cNvSpPr>
            <a:spLocks noGrp="1"/>
          </p:cNvSpPr>
          <p:nvPr>
            <p:ph type="title"/>
          </p:nvPr>
        </p:nvSpPr>
        <p:spPr/>
        <p:txBody>
          <a:bodyPr/>
          <a:lstStyle/>
          <a:p>
            <a:r>
              <a:rPr lang="en-US" smtClean="0"/>
              <a:t>High-Integrity</a:t>
            </a:r>
            <a:r>
              <a:rPr lang="en-US" smtClean="0">
                <a:solidFill>
                  <a:srgbClr val="000099"/>
                </a:solidFill>
              </a:rPr>
              <a:t> </a:t>
            </a:r>
            <a:r>
              <a:rPr lang="en-US" smtClean="0"/>
              <a:t>Applications</a:t>
            </a:r>
          </a:p>
        </p:txBody>
      </p:sp>
      <p:pic>
        <p:nvPicPr>
          <p:cNvPr id="5123" name="Picture 6" descr="engine_mercedes_v6"/>
          <p:cNvPicPr>
            <a:picLocks noChangeAspect="1" noChangeArrowheads="1"/>
          </p:cNvPicPr>
          <p:nvPr/>
        </p:nvPicPr>
        <p:blipFill>
          <a:blip r:embed="rId3" cstate="print"/>
          <a:srcRect/>
          <a:stretch>
            <a:fillRect/>
          </a:stretch>
        </p:blipFill>
        <p:spPr bwMode="auto">
          <a:xfrm>
            <a:off x="1984375" y="1560513"/>
            <a:ext cx="1428750" cy="1362075"/>
          </a:xfrm>
          <a:prstGeom prst="rect">
            <a:avLst/>
          </a:prstGeom>
          <a:noFill/>
          <a:ln w="9525">
            <a:noFill/>
            <a:miter lim="800000"/>
            <a:headEnd/>
            <a:tailEnd/>
          </a:ln>
        </p:spPr>
      </p:pic>
      <p:pic>
        <p:nvPicPr>
          <p:cNvPr id="5124" name="Picture 7" descr="ABS"/>
          <p:cNvPicPr>
            <a:picLocks noChangeAspect="1" noChangeArrowheads="1"/>
          </p:cNvPicPr>
          <p:nvPr/>
        </p:nvPicPr>
        <p:blipFill>
          <a:blip r:embed="rId4" cstate="print"/>
          <a:srcRect/>
          <a:stretch>
            <a:fillRect/>
          </a:stretch>
        </p:blipFill>
        <p:spPr bwMode="auto">
          <a:xfrm>
            <a:off x="74613" y="2057400"/>
            <a:ext cx="2058987" cy="1336675"/>
          </a:xfrm>
          <a:prstGeom prst="rect">
            <a:avLst/>
          </a:prstGeom>
          <a:noFill/>
          <a:ln w="9525">
            <a:noFill/>
            <a:miter lim="800000"/>
            <a:headEnd/>
            <a:tailEnd/>
          </a:ln>
        </p:spPr>
      </p:pic>
      <p:pic>
        <p:nvPicPr>
          <p:cNvPr id="5125" name="Picture 8" descr="a_fz2"/>
          <p:cNvPicPr>
            <a:picLocks noChangeAspect="1" noChangeArrowheads="1"/>
          </p:cNvPicPr>
          <p:nvPr/>
        </p:nvPicPr>
        <p:blipFill>
          <a:blip r:embed="rId5" cstate="print"/>
          <a:srcRect/>
          <a:stretch>
            <a:fillRect/>
          </a:stretch>
        </p:blipFill>
        <p:spPr bwMode="auto">
          <a:xfrm>
            <a:off x="1219200" y="2895600"/>
            <a:ext cx="2058988" cy="1384300"/>
          </a:xfrm>
          <a:prstGeom prst="rect">
            <a:avLst/>
          </a:prstGeom>
          <a:noFill/>
          <a:ln w="9525">
            <a:noFill/>
            <a:miter lim="800000"/>
            <a:headEnd/>
            <a:tailEnd/>
          </a:ln>
        </p:spPr>
      </p:pic>
      <p:sp>
        <p:nvSpPr>
          <p:cNvPr id="5126" name="Line 13"/>
          <p:cNvSpPr>
            <a:spLocks noChangeShapeType="1"/>
          </p:cNvSpPr>
          <p:nvPr/>
        </p:nvSpPr>
        <p:spPr bwMode="auto">
          <a:xfrm flipV="1">
            <a:off x="2295525" y="4365625"/>
            <a:ext cx="1371600" cy="847725"/>
          </a:xfrm>
          <a:prstGeom prst="line">
            <a:avLst/>
          </a:prstGeom>
          <a:noFill/>
          <a:ln w="12700">
            <a:solidFill>
              <a:schemeClr val="tx1"/>
            </a:solidFill>
            <a:round/>
            <a:headEnd/>
            <a:tailEnd/>
          </a:ln>
        </p:spPr>
        <p:txBody>
          <a:bodyPr lIns="0" tIns="0" rIns="0" bIns="0" anchor="ctr">
            <a:spAutoFit/>
          </a:bodyPr>
          <a:lstStyle/>
          <a:p>
            <a:endParaRPr lang="en-US"/>
          </a:p>
        </p:txBody>
      </p:sp>
      <p:sp>
        <p:nvSpPr>
          <p:cNvPr id="5127" name="Rectangle 22"/>
          <p:cNvSpPr>
            <a:spLocks noChangeArrowheads="1"/>
          </p:cNvSpPr>
          <p:nvPr/>
        </p:nvSpPr>
        <p:spPr bwMode="auto">
          <a:xfrm>
            <a:off x="53975" y="5864225"/>
            <a:ext cx="3343275" cy="307975"/>
          </a:xfrm>
          <a:prstGeom prst="rect">
            <a:avLst/>
          </a:prstGeom>
          <a:noFill/>
          <a:ln w="12700" algn="ctr">
            <a:noFill/>
            <a:miter lim="800000"/>
            <a:headEnd/>
            <a:tailEnd/>
          </a:ln>
        </p:spPr>
        <p:txBody>
          <a:bodyPr lIns="0" tIns="0" rIns="0" bIns="0">
            <a:spAutoFit/>
          </a:bodyPr>
          <a:lstStyle/>
          <a:p>
            <a:pPr eaLnBrk="0" hangingPunct="0">
              <a:spcBef>
                <a:spcPct val="20000"/>
              </a:spcBef>
              <a:buClr>
                <a:srgbClr val="215383"/>
              </a:buClr>
              <a:buFont typeface="Wingdings" pitchFamily="2" charset="2"/>
              <a:buNone/>
            </a:pPr>
            <a:r>
              <a:rPr lang="en-US" sz="1000" dirty="0">
                <a:solidFill>
                  <a:srgbClr val="000000"/>
                </a:solidFill>
                <a:latin typeface="Calibri" pitchFamily="34" charset="0"/>
              </a:rPr>
              <a:t>Definition: cf. </a:t>
            </a:r>
            <a:r>
              <a:rPr lang="en-US" sz="1000" dirty="0" err="1">
                <a:solidFill>
                  <a:srgbClr val="000000"/>
                </a:solidFill>
                <a:latin typeface="Calibri" pitchFamily="34" charset="0"/>
              </a:rPr>
              <a:t>Buncefield</a:t>
            </a:r>
            <a:r>
              <a:rPr lang="en-US" sz="1000" dirty="0">
                <a:solidFill>
                  <a:srgbClr val="000000"/>
                </a:solidFill>
                <a:latin typeface="Calibri" pitchFamily="34" charset="0"/>
              </a:rPr>
              <a:t> Investigation Glossary </a:t>
            </a:r>
            <a:r>
              <a:rPr lang="en-US" sz="1000" dirty="0">
                <a:solidFill>
                  <a:srgbClr val="000000"/>
                </a:solidFill>
                <a:latin typeface="Calibri" pitchFamily="34" charset="0"/>
                <a:hlinkClick r:id="rId6"/>
              </a:rPr>
              <a:t>http://www.buncefieldinvestigation.gov.uk/glossary.htm</a:t>
            </a:r>
            <a:r>
              <a:rPr lang="en-US" sz="1000" dirty="0">
                <a:solidFill>
                  <a:srgbClr val="000000"/>
                </a:solidFill>
                <a:latin typeface="Calibri" pitchFamily="34" charset="0"/>
              </a:rPr>
              <a:t> </a:t>
            </a:r>
          </a:p>
        </p:txBody>
      </p:sp>
      <p:sp>
        <p:nvSpPr>
          <p:cNvPr id="11" name="Rectangle 10"/>
          <p:cNvSpPr/>
          <p:nvPr/>
        </p:nvSpPr>
        <p:spPr bwMode="auto">
          <a:xfrm>
            <a:off x="3657600" y="2617788"/>
            <a:ext cx="3200400" cy="2160587"/>
          </a:xfrm>
          <a:prstGeom prst="rect">
            <a:avLst/>
          </a:prstGeom>
          <a:solidFill>
            <a:schemeClr val="bg1">
              <a:lumMod val="75000"/>
            </a:schemeClr>
          </a:solidFill>
          <a:ln w="9525" cap="flat" cmpd="sng" algn="ctr">
            <a:noFill/>
            <a:prstDash val="solid"/>
            <a:round/>
            <a:headEnd type="none" w="med" len="med"/>
            <a:tailEnd type="none" w="med" len="med"/>
          </a:ln>
          <a:effectLst/>
        </p:spPr>
        <p:txBody>
          <a:bodyPr/>
          <a:lstStyle/>
          <a:p>
            <a:pPr eaLnBrk="0" hangingPunct="0">
              <a:spcBef>
                <a:spcPct val="20000"/>
              </a:spcBef>
              <a:buClr>
                <a:srgbClr val="215383"/>
              </a:buClr>
              <a:buFont typeface="Wingdings" pitchFamily="2" charset="2"/>
              <a:buChar char="§"/>
            </a:pPr>
            <a:endParaRPr lang="en-US">
              <a:solidFill>
                <a:srgbClr val="000000"/>
              </a:solidFill>
              <a:latin typeface="Arial" pitchFamily="34" charset="0"/>
            </a:endParaRPr>
          </a:p>
        </p:txBody>
      </p:sp>
      <p:sp>
        <p:nvSpPr>
          <p:cNvPr id="12" name="Content Placeholder 2"/>
          <p:cNvSpPr txBox="1">
            <a:spLocks/>
          </p:cNvSpPr>
          <p:nvPr/>
        </p:nvSpPr>
        <p:spPr>
          <a:xfrm>
            <a:off x="3468688" y="2725738"/>
            <a:ext cx="3433762" cy="2859087"/>
          </a:xfrm>
          <a:prstGeom prst="rect">
            <a:avLst/>
          </a:prstGeom>
        </p:spPr>
        <p:txBody>
          <a:bodyPr>
            <a:normAutofit/>
          </a:bodyPr>
          <a:lstStyle/>
          <a:p>
            <a:pPr marL="342900" indent="-342900">
              <a:spcBef>
                <a:spcPct val="20000"/>
              </a:spcBef>
              <a:buClr>
                <a:srgbClr val="1D4165"/>
              </a:buClr>
              <a:buSzPct val="75000"/>
              <a:buFont typeface="Wingdings" pitchFamily="2" charset="2"/>
              <a:buNone/>
            </a:pPr>
            <a:r>
              <a:rPr lang="en-US" sz="2000" dirty="0">
                <a:latin typeface="Calibri" pitchFamily="34" charset="0"/>
                <a:cs typeface="Arial" pitchFamily="34" charset="0"/>
              </a:rPr>
              <a:t>	Software-based systems that are designed and maintained so that they have a high probability </a:t>
            </a:r>
            <a:br>
              <a:rPr lang="en-US" sz="2000" dirty="0">
                <a:latin typeface="Calibri" pitchFamily="34" charset="0"/>
                <a:cs typeface="Arial" pitchFamily="34" charset="0"/>
              </a:rPr>
            </a:br>
            <a:r>
              <a:rPr lang="en-US" sz="2000" dirty="0">
                <a:latin typeface="Calibri" pitchFamily="34" charset="0"/>
                <a:cs typeface="Arial" pitchFamily="34" charset="0"/>
              </a:rPr>
              <a:t>of carrying out their intended function </a:t>
            </a:r>
          </a:p>
          <a:p>
            <a:pPr marL="342900" indent="-342900">
              <a:spcBef>
                <a:spcPct val="20000"/>
              </a:spcBef>
              <a:buClr>
                <a:srgbClr val="1D4165"/>
              </a:buClr>
              <a:buSzPct val="75000"/>
              <a:buFont typeface="Wingdings" pitchFamily="2" charset="2"/>
              <a:buChar char="§"/>
            </a:pPr>
            <a:endParaRPr lang="en-US" sz="2000" dirty="0">
              <a:cs typeface="Arial" pitchFamily="34" charset="0"/>
            </a:endParaRPr>
          </a:p>
        </p:txBody>
      </p:sp>
      <p:pic>
        <p:nvPicPr>
          <p:cNvPr id="5130" name="Picture 12" descr="aok_300dpi.jpg"/>
          <p:cNvPicPr>
            <a:picLocks noChangeAspect="1"/>
          </p:cNvPicPr>
          <p:nvPr/>
        </p:nvPicPr>
        <p:blipFill>
          <a:blip r:embed="rId7" cstate="print"/>
          <a:srcRect/>
          <a:stretch>
            <a:fillRect/>
          </a:stretch>
        </p:blipFill>
        <p:spPr bwMode="auto">
          <a:xfrm>
            <a:off x="584200" y="4600575"/>
            <a:ext cx="1714500" cy="1114425"/>
          </a:xfrm>
          <a:prstGeom prst="rect">
            <a:avLst/>
          </a:prstGeom>
          <a:noFill/>
          <a:ln w="9525">
            <a:noFill/>
            <a:miter lim="800000"/>
            <a:headEnd/>
            <a:tailEnd/>
          </a:ln>
        </p:spPr>
      </p:pic>
      <p:pic>
        <p:nvPicPr>
          <p:cNvPr id="5131" name="Picture 13" descr="citation_approach_2a.jpg"/>
          <p:cNvPicPr>
            <a:picLocks noChangeAspect="1"/>
          </p:cNvPicPr>
          <p:nvPr/>
        </p:nvPicPr>
        <p:blipFill>
          <a:blip r:embed="rId8" cstate="print"/>
          <a:srcRect/>
          <a:stretch>
            <a:fillRect/>
          </a:stretch>
        </p:blipFill>
        <p:spPr bwMode="auto">
          <a:xfrm>
            <a:off x="7269163" y="2400300"/>
            <a:ext cx="1714500" cy="1152525"/>
          </a:xfrm>
          <a:prstGeom prst="rect">
            <a:avLst/>
          </a:prstGeom>
          <a:noFill/>
          <a:ln w="9525">
            <a:noFill/>
            <a:miter lim="800000"/>
            <a:headEnd/>
            <a:tailEnd/>
          </a:ln>
        </p:spPr>
      </p:pic>
      <p:pic>
        <p:nvPicPr>
          <p:cNvPr id="5132" name="Picture 2"/>
          <p:cNvPicPr>
            <a:picLocks noChangeAspect="1" noChangeArrowheads="1"/>
          </p:cNvPicPr>
          <p:nvPr/>
        </p:nvPicPr>
        <p:blipFill>
          <a:blip r:embed="rId9" cstate="print"/>
          <a:srcRect/>
          <a:stretch>
            <a:fillRect/>
          </a:stretch>
        </p:blipFill>
        <p:spPr bwMode="auto">
          <a:xfrm>
            <a:off x="6381750" y="700088"/>
            <a:ext cx="1847850" cy="1819275"/>
          </a:xfrm>
          <a:prstGeom prst="rect">
            <a:avLst/>
          </a:prstGeom>
          <a:noFill/>
          <a:ln w="9525">
            <a:noFill/>
            <a:miter lim="800000"/>
            <a:headEnd/>
            <a:tailEnd/>
          </a:ln>
        </p:spPr>
      </p:pic>
      <p:pic>
        <p:nvPicPr>
          <p:cNvPr id="5133" name="Picture 4" descr="alstrom_w_10642"/>
          <p:cNvPicPr>
            <a:picLocks noChangeAspect="1" noChangeArrowheads="1"/>
          </p:cNvPicPr>
          <p:nvPr/>
        </p:nvPicPr>
        <p:blipFill>
          <a:blip r:embed="rId10" cstate="print"/>
          <a:srcRect/>
          <a:stretch>
            <a:fillRect/>
          </a:stretch>
        </p:blipFill>
        <p:spPr bwMode="auto">
          <a:xfrm>
            <a:off x="7018338" y="4545013"/>
            <a:ext cx="1966912" cy="1547812"/>
          </a:xfrm>
          <a:prstGeom prst="rect">
            <a:avLst/>
          </a:prstGeom>
          <a:noFill/>
          <a:ln w="9525">
            <a:solidFill>
              <a:schemeClr val="tx1"/>
            </a:solidFill>
            <a:miter lim="800000"/>
            <a:headEnd/>
            <a:tailEnd/>
          </a:ln>
        </p:spPr>
      </p:pic>
      <p:pic>
        <p:nvPicPr>
          <p:cNvPr id="5134" name="Picture 10"/>
          <p:cNvPicPr>
            <a:picLocks noChangeAspect="1" noChangeArrowheads="1"/>
          </p:cNvPicPr>
          <p:nvPr/>
        </p:nvPicPr>
        <p:blipFill>
          <a:blip r:embed="rId11" cstate="print"/>
          <a:srcRect/>
          <a:stretch>
            <a:fillRect/>
          </a:stretch>
        </p:blipFill>
        <p:spPr bwMode="auto">
          <a:xfrm>
            <a:off x="3430588" y="5397500"/>
            <a:ext cx="1971675" cy="1460500"/>
          </a:xfrm>
          <a:prstGeom prst="rect">
            <a:avLst/>
          </a:prstGeom>
          <a:noFill/>
          <a:ln w="9525">
            <a:solidFill>
              <a:schemeClr val="tx1"/>
            </a:solidFill>
            <a:miter lim="800000"/>
            <a:headEnd/>
            <a:tailEnd/>
          </a:ln>
        </p:spPr>
      </p:pic>
      <p:pic>
        <p:nvPicPr>
          <p:cNvPr id="5135" name="Picture 17" descr="dscn0604.jpg"/>
          <p:cNvPicPr>
            <a:picLocks noChangeAspect="1"/>
          </p:cNvPicPr>
          <p:nvPr/>
        </p:nvPicPr>
        <p:blipFill>
          <a:blip r:embed="rId12" cstate="print"/>
          <a:srcRect/>
          <a:stretch>
            <a:fillRect/>
          </a:stretch>
        </p:blipFill>
        <p:spPr bwMode="auto">
          <a:xfrm>
            <a:off x="6170613" y="5257800"/>
            <a:ext cx="1714500" cy="1285875"/>
          </a:xfrm>
          <a:prstGeom prst="rect">
            <a:avLst/>
          </a:prstGeom>
          <a:noFill/>
          <a:ln w="9525">
            <a:noFill/>
            <a:miter lim="800000"/>
            <a:headEnd/>
            <a:tailEnd/>
          </a:ln>
        </p:spPr>
      </p:pic>
      <p:sp>
        <p:nvSpPr>
          <p:cNvPr id="5136" name="Line 15"/>
          <p:cNvSpPr>
            <a:spLocks noChangeShapeType="1"/>
          </p:cNvSpPr>
          <p:nvPr/>
        </p:nvSpPr>
        <p:spPr bwMode="auto">
          <a:xfrm flipH="1" flipV="1">
            <a:off x="6007100" y="4518025"/>
            <a:ext cx="1003300" cy="501650"/>
          </a:xfrm>
          <a:prstGeom prst="line">
            <a:avLst/>
          </a:prstGeom>
          <a:noFill/>
          <a:ln w="12700">
            <a:solidFill>
              <a:schemeClr val="tx1"/>
            </a:solidFill>
            <a:round/>
            <a:headEnd/>
            <a:tailEnd/>
          </a:ln>
        </p:spPr>
        <p:txBody>
          <a:bodyPr lIns="0" tIns="0" rIns="0" bIns="0" anchor="ctr">
            <a:spAutoFit/>
          </a:bodyPr>
          <a:lstStyle/>
          <a:p>
            <a:endParaRPr lang="en-US"/>
          </a:p>
        </p:txBody>
      </p:sp>
      <p:cxnSp>
        <p:nvCxnSpPr>
          <p:cNvPr id="5137" name="Straight Connector 19"/>
          <p:cNvCxnSpPr>
            <a:cxnSpLocks noChangeShapeType="1"/>
          </p:cNvCxnSpPr>
          <p:nvPr/>
        </p:nvCxnSpPr>
        <p:spPr bwMode="auto">
          <a:xfrm flipV="1">
            <a:off x="3278188" y="3586163"/>
            <a:ext cx="504825" cy="1587"/>
          </a:xfrm>
          <a:prstGeom prst="line">
            <a:avLst/>
          </a:prstGeom>
          <a:noFill/>
          <a:ln w="9525" algn="ctr">
            <a:solidFill>
              <a:schemeClr val="tx1"/>
            </a:solidFill>
            <a:round/>
            <a:headEnd/>
            <a:tailEnd/>
          </a:ln>
        </p:spPr>
      </p:cxnSp>
      <p:sp>
        <p:nvSpPr>
          <p:cNvPr id="5138" name="Line 13"/>
          <p:cNvSpPr>
            <a:spLocks noChangeShapeType="1"/>
          </p:cNvSpPr>
          <p:nvPr/>
        </p:nvSpPr>
        <p:spPr bwMode="auto">
          <a:xfrm flipV="1">
            <a:off x="6769100" y="3141663"/>
            <a:ext cx="492125" cy="0"/>
          </a:xfrm>
          <a:prstGeom prst="line">
            <a:avLst/>
          </a:prstGeom>
          <a:noFill/>
          <a:ln w="12700">
            <a:solidFill>
              <a:schemeClr val="tx1"/>
            </a:solidFill>
            <a:round/>
            <a:headEnd/>
            <a:tailEnd/>
          </a:ln>
        </p:spPr>
        <p:txBody>
          <a:bodyPr lIns="0" tIns="0" rIns="0" bIns="0" anchor="ctr">
            <a:spAutoFit/>
          </a:bodyPr>
          <a:lstStyle/>
          <a:p>
            <a:endParaRPr lang="en-US"/>
          </a:p>
        </p:txBody>
      </p:sp>
      <p:cxnSp>
        <p:nvCxnSpPr>
          <p:cNvPr id="5139" name="Straight Connector 21"/>
          <p:cNvCxnSpPr>
            <a:cxnSpLocks noChangeShapeType="1"/>
          </p:cNvCxnSpPr>
          <p:nvPr/>
        </p:nvCxnSpPr>
        <p:spPr bwMode="auto">
          <a:xfrm rot="5400000">
            <a:off x="4243388" y="4827587"/>
            <a:ext cx="736600" cy="403225"/>
          </a:xfrm>
          <a:prstGeom prst="line">
            <a:avLst/>
          </a:prstGeom>
          <a:noFill/>
          <a:ln w="9525" algn="ctr">
            <a:solidFill>
              <a:schemeClr val="tx1"/>
            </a:solidFill>
            <a:round/>
            <a:headEnd/>
            <a:tailEnd/>
          </a:ln>
        </p:spPr>
      </p:cxnSp>
      <p:sp>
        <p:nvSpPr>
          <p:cNvPr id="5140" name="Oval 22"/>
          <p:cNvSpPr>
            <a:spLocks noChangeArrowheads="1"/>
          </p:cNvSpPr>
          <p:nvPr/>
        </p:nvSpPr>
        <p:spPr bwMode="auto">
          <a:xfrm>
            <a:off x="0" y="1376363"/>
            <a:ext cx="225425" cy="87312"/>
          </a:xfrm>
          <a:prstGeom prst="ellipse">
            <a:avLst/>
          </a:prstGeom>
          <a:noFill/>
          <a:ln w="9525" algn="ctr">
            <a:noFill/>
            <a:round/>
            <a:headEnd/>
            <a:tailEnd/>
          </a:ln>
        </p:spPr>
        <p:txBody>
          <a:bodyPr/>
          <a:lstStyle/>
          <a:p>
            <a:pPr eaLnBrk="0" hangingPunct="0">
              <a:spcBef>
                <a:spcPct val="20000"/>
              </a:spcBef>
              <a:buClr>
                <a:srgbClr val="215383"/>
              </a:buClr>
              <a:buFont typeface="Wingdings" pitchFamily="2" charset="2"/>
              <a:buChar char="§"/>
            </a:pPr>
            <a:endParaRPr lang="de-DE">
              <a:solidFill>
                <a:srgbClr val="000000"/>
              </a:solidFill>
            </a:endParaRPr>
          </a:p>
        </p:txBody>
      </p:sp>
      <p:sp>
        <p:nvSpPr>
          <p:cNvPr id="5141" name="Oval 23"/>
          <p:cNvSpPr>
            <a:spLocks noChangeArrowheads="1"/>
          </p:cNvSpPr>
          <p:nvPr/>
        </p:nvSpPr>
        <p:spPr bwMode="auto">
          <a:xfrm>
            <a:off x="0" y="1689100"/>
            <a:ext cx="3506788" cy="2763838"/>
          </a:xfrm>
          <a:prstGeom prst="ellipse">
            <a:avLst/>
          </a:prstGeom>
          <a:noFill/>
          <a:ln w="9525" algn="ctr">
            <a:noFill/>
            <a:round/>
            <a:headEnd/>
            <a:tailEnd/>
          </a:ln>
        </p:spPr>
        <p:txBody>
          <a:bodyPr/>
          <a:lstStyle/>
          <a:p>
            <a:pPr eaLnBrk="0" hangingPunct="0">
              <a:spcBef>
                <a:spcPct val="20000"/>
              </a:spcBef>
              <a:buClr>
                <a:srgbClr val="215383"/>
              </a:buClr>
              <a:buFont typeface="Wingdings" pitchFamily="2" charset="2"/>
              <a:buChar char="§"/>
            </a:pPr>
            <a:endParaRPr lang="de-DE">
              <a:solidFill>
                <a:srgbClr val="000000"/>
              </a:solidFill>
            </a:endParaRPr>
          </a:p>
        </p:txBody>
      </p:sp>
    </p:spTree>
    <p:extLst>
      <p:ext uri="{BB962C8B-B14F-4D97-AF65-F5344CB8AC3E}">
        <p14:creationId xmlns:p14="http://schemas.microsoft.com/office/powerpoint/2010/main" val="153044536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p:txBody>
          <a:bodyPr/>
          <a:lstStyle/>
          <a:p>
            <a:r>
              <a:rPr lang="en-US" altLang="ko-KR" dirty="0" smtClean="0"/>
              <a:t>Defining the System </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536" y="1988839"/>
            <a:ext cx="8235780" cy="40214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5772990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a:xfrm>
            <a:off x="569913" y="1833563"/>
            <a:ext cx="8162925" cy="1016000"/>
          </a:xfrm>
        </p:spPr>
        <p:txBody>
          <a:bodyPr/>
          <a:lstStyle/>
          <a:p>
            <a:r>
              <a:rPr lang="en-US" altLang="ko-KR" sz="3600" dirty="0" smtClean="0"/>
              <a:t>1) Design with Requirement</a:t>
            </a:r>
          </a:p>
        </p:txBody>
      </p:sp>
    </p:spTree>
    <p:extLst>
      <p:ext uri="{BB962C8B-B14F-4D97-AF65-F5344CB8AC3E}">
        <p14:creationId xmlns:p14="http://schemas.microsoft.com/office/powerpoint/2010/main" val="88730823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2" name="AutoShape 13"/>
          <p:cNvCxnSpPr>
            <a:cxnSpLocks noChangeShapeType="1"/>
            <a:stCxn id="115" idx="2"/>
          </p:cNvCxnSpPr>
          <p:nvPr/>
        </p:nvCxnSpPr>
        <p:spPr bwMode="auto">
          <a:xfrm>
            <a:off x="4043763" y="3298614"/>
            <a:ext cx="7764" cy="1123567"/>
          </a:xfrm>
          <a:prstGeom prst="straightConnector1">
            <a:avLst/>
          </a:prstGeom>
          <a:noFill/>
          <a:ln w="25400">
            <a:solidFill>
              <a:schemeClr val="tx1"/>
            </a:solidFill>
            <a:round/>
            <a:headEnd/>
            <a:tailEnd type="triangle" w="med" len="med"/>
          </a:ln>
        </p:spPr>
      </p:cxnSp>
      <p:cxnSp>
        <p:nvCxnSpPr>
          <p:cNvPr id="111" name="AutoShape 9"/>
          <p:cNvCxnSpPr>
            <a:cxnSpLocks noChangeShapeType="1"/>
            <a:stCxn id="114" idx="2"/>
          </p:cNvCxnSpPr>
          <p:nvPr/>
        </p:nvCxnSpPr>
        <p:spPr bwMode="auto">
          <a:xfrm flipH="1">
            <a:off x="4048802" y="1954551"/>
            <a:ext cx="10586" cy="1026181"/>
          </a:xfrm>
          <a:prstGeom prst="straightConnector1">
            <a:avLst/>
          </a:prstGeom>
          <a:noFill/>
          <a:ln w="25400">
            <a:solidFill>
              <a:schemeClr val="tx1"/>
            </a:solidFill>
            <a:round/>
            <a:headEnd/>
            <a:tailEnd type="triangle" w="med" len="med"/>
          </a:ln>
        </p:spPr>
      </p:cxnSp>
      <p:cxnSp>
        <p:nvCxnSpPr>
          <p:cNvPr id="91" name="AutoShape 7"/>
          <p:cNvCxnSpPr>
            <a:cxnSpLocks noChangeShapeType="1"/>
          </p:cNvCxnSpPr>
          <p:nvPr/>
        </p:nvCxnSpPr>
        <p:spPr bwMode="auto">
          <a:xfrm rot="10800000" flipH="1">
            <a:off x="3431039" y="1640885"/>
            <a:ext cx="627290" cy="188913"/>
          </a:xfrm>
          <a:prstGeom prst="curvedConnector4">
            <a:avLst>
              <a:gd name="adj1" fmla="val -31236"/>
              <a:gd name="adj2" fmla="val 221009"/>
            </a:avLst>
          </a:prstGeom>
          <a:noFill/>
          <a:ln w="25400">
            <a:solidFill>
              <a:srgbClr val="003300"/>
            </a:solidFill>
            <a:prstDash val="sysDot"/>
            <a:round/>
            <a:headEnd/>
            <a:tailEnd type="triangle" w="med" len="med"/>
          </a:ln>
        </p:spPr>
      </p:cxnSp>
      <p:sp>
        <p:nvSpPr>
          <p:cNvPr id="92" name="Text Box 8"/>
          <p:cNvSpPr txBox="1">
            <a:spLocks noChangeArrowheads="1"/>
          </p:cNvSpPr>
          <p:nvPr/>
        </p:nvSpPr>
        <p:spPr bwMode="auto">
          <a:xfrm>
            <a:off x="2603724" y="1186858"/>
            <a:ext cx="810894" cy="297083"/>
          </a:xfrm>
          <a:prstGeom prst="rect">
            <a:avLst/>
          </a:prstGeom>
          <a:noFill/>
          <a:ln w="9525">
            <a:noFill/>
            <a:miter lim="800000"/>
            <a:headEnd/>
            <a:tailEnd/>
          </a:ln>
        </p:spPr>
        <p:txBody>
          <a:bodyPr wrap="none" lIns="80851" tIns="40425" rIns="80851" bIns="40425">
            <a:spAutoFit/>
          </a:bodyPr>
          <a:lstStyle/>
          <a:p>
            <a:r>
              <a:rPr lang="en-US" sz="1400" b="1" u="sng" dirty="0">
                <a:solidFill>
                  <a:srgbClr val="006600"/>
                </a:solidFill>
                <a:latin typeface="Arial Unicode MS" pitchFamily="34" charset="-128"/>
                <a:ea typeface="Arial Unicode MS" pitchFamily="34" charset="-128"/>
                <a:cs typeface="Arial Unicode MS" pitchFamily="34" charset="-128"/>
              </a:rPr>
              <a:t>Validate</a:t>
            </a:r>
          </a:p>
        </p:txBody>
      </p:sp>
      <p:cxnSp>
        <p:nvCxnSpPr>
          <p:cNvPr id="93" name="AutoShape 10"/>
          <p:cNvCxnSpPr>
            <a:cxnSpLocks noChangeShapeType="1"/>
          </p:cNvCxnSpPr>
          <p:nvPr/>
        </p:nvCxnSpPr>
        <p:spPr bwMode="auto">
          <a:xfrm rot="10800000">
            <a:off x="3431039" y="1829797"/>
            <a:ext cx="278947" cy="1339850"/>
          </a:xfrm>
          <a:prstGeom prst="curvedConnector3">
            <a:avLst>
              <a:gd name="adj1" fmla="val 746586"/>
            </a:avLst>
          </a:prstGeom>
          <a:noFill/>
          <a:ln w="25400">
            <a:solidFill>
              <a:schemeClr val="accent2"/>
            </a:solidFill>
            <a:prstDash val="dash"/>
            <a:round/>
            <a:headEnd type="triangle" w="med" len="med"/>
            <a:tailEnd type="triangle" w="med" len="med"/>
          </a:ln>
        </p:spPr>
      </p:cxnSp>
      <p:cxnSp>
        <p:nvCxnSpPr>
          <p:cNvPr id="94" name="AutoShape 11"/>
          <p:cNvCxnSpPr>
            <a:cxnSpLocks noChangeShapeType="1"/>
          </p:cNvCxnSpPr>
          <p:nvPr/>
        </p:nvCxnSpPr>
        <p:spPr bwMode="auto">
          <a:xfrm flipV="1">
            <a:off x="4387622" y="1829797"/>
            <a:ext cx="297996" cy="1339850"/>
          </a:xfrm>
          <a:prstGeom prst="curvedConnector3">
            <a:avLst>
              <a:gd name="adj1" fmla="val 663635"/>
            </a:avLst>
          </a:prstGeom>
          <a:noFill/>
          <a:ln w="25400">
            <a:solidFill>
              <a:schemeClr val="accent4"/>
            </a:solidFill>
            <a:round/>
            <a:headEnd/>
            <a:tailEnd type="triangle" w="med" len="med"/>
          </a:ln>
        </p:spPr>
      </p:cxnSp>
      <p:cxnSp>
        <p:nvCxnSpPr>
          <p:cNvPr id="96" name="AutoShape 14"/>
          <p:cNvCxnSpPr>
            <a:cxnSpLocks noChangeShapeType="1"/>
          </p:cNvCxnSpPr>
          <p:nvPr/>
        </p:nvCxnSpPr>
        <p:spPr bwMode="auto">
          <a:xfrm flipH="1" flipV="1">
            <a:off x="4051521" y="4422185"/>
            <a:ext cx="586469" cy="188913"/>
          </a:xfrm>
          <a:prstGeom prst="curvedConnector4">
            <a:avLst>
              <a:gd name="adj1" fmla="val -33412"/>
              <a:gd name="adj2" fmla="val 221009"/>
            </a:avLst>
          </a:prstGeom>
          <a:noFill/>
          <a:ln w="25400">
            <a:solidFill>
              <a:schemeClr val="tx2"/>
            </a:solidFill>
            <a:prstDash val="sysDot"/>
            <a:round/>
            <a:headEnd/>
            <a:tailEnd type="triangle" w="med" len="med"/>
          </a:ln>
        </p:spPr>
      </p:cxnSp>
      <p:cxnSp>
        <p:nvCxnSpPr>
          <p:cNvPr id="97" name="AutoShape 16"/>
          <p:cNvCxnSpPr>
            <a:cxnSpLocks noChangeShapeType="1"/>
          </p:cNvCxnSpPr>
          <p:nvPr/>
        </p:nvCxnSpPr>
        <p:spPr bwMode="auto">
          <a:xfrm flipH="1" flipV="1">
            <a:off x="4379454" y="3161709"/>
            <a:ext cx="229960" cy="2751138"/>
          </a:xfrm>
          <a:prstGeom prst="curvedConnector3">
            <a:avLst>
              <a:gd name="adj1" fmla="val -797648"/>
            </a:avLst>
          </a:prstGeom>
          <a:noFill/>
          <a:ln w="25400">
            <a:solidFill>
              <a:schemeClr val="accent4"/>
            </a:solidFill>
            <a:round/>
            <a:headEnd/>
            <a:tailEnd type="triangle" w="med" len="med"/>
          </a:ln>
        </p:spPr>
      </p:cxnSp>
      <p:cxnSp>
        <p:nvCxnSpPr>
          <p:cNvPr id="98" name="AutoShape 17"/>
          <p:cNvCxnSpPr>
            <a:cxnSpLocks noChangeShapeType="1"/>
          </p:cNvCxnSpPr>
          <p:nvPr/>
        </p:nvCxnSpPr>
        <p:spPr bwMode="auto">
          <a:xfrm flipV="1">
            <a:off x="4617582" y="1829799"/>
            <a:ext cx="68036" cy="4090988"/>
          </a:xfrm>
          <a:prstGeom prst="curvedConnector3">
            <a:avLst>
              <a:gd name="adj1" fmla="val 6519105"/>
            </a:avLst>
          </a:prstGeom>
          <a:noFill/>
          <a:ln w="25400">
            <a:solidFill>
              <a:schemeClr val="accent4"/>
            </a:solidFill>
            <a:round/>
            <a:headEnd/>
            <a:tailEnd type="triangle" w="med" len="med"/>
          </a:ln>
        </p:spPr>
      </p:cxnSp>
      <p:cxnSp>
        <p:nvCxnSpPr>
          <p:cNvPr id="95" name="AutoShape 12"/>
          <p:cNvCxnSpPr>
            <a:cxnSpLocks noChangeShapeType="1"/>
          </p:cNvCxnSpPr>
          <p:nvPr/>
        </p:nvCxnSpPr>
        <p:spPr bwMode="auto">
          <a:xfrm flipH="1" flipV="1">
            <a:off x="4048803" y="2980735"/>
            <a:ext cx="338819" cy="188913"/>
          </a:xfrm>
          <a:prstGeom prst="curvedConnector4">
            <a:avLst>
              <a:gd name="adj1" fmla="val -57833"/>
              <a:gd name="adj2" fmla="val 221009"/>
            </a:avLst>
          </a:prstGeom>
          <a:noFill/>
          <a:ln w="25400">
            <a:solidFill>
              <a:schemeClr val="tx2"/>
            </a:solidFill>
            <a:prstDash val="sysDot"/>
            <a:round/>
            <a:headEnd/>
            <a:tailEnd type="triangle" w="med" len="med"/>
          </a:ln>
        </p:spPr>
      </p:cxnSp>
      <p:cxnSp>
        <p:nvCxnSpPr>
          <p:cNvPr id="99" name="AutoShape 18"/>
          <p:cNvCxnSpPr>
            <a:cxnSpLocks noChangeShapeType="1"/>
          </p:cNvCxnSpPr>
          <p:nvPr/>
        </p:nvCxnSpPr>
        <p:spPr bwMode="auto">
          <a:xfrm rot="10800000" flipH="1">
            <a:off x="3465053" y="3169647"/>
            <a:ext cx="244929" cy="1441450"/>
          </a:xfrm>
          <a:prstGeom prst="curvedConnector3">
            <a:avLst>
              <a:gd name="adj1" fmla="val -751247"/>
            </a:avLst>
          </a:prstGeom>
          <a:noFill/>
          <a:ln w="25400">
            <a:solidFill>
              <a:schemeClr val="accent2"/>
            </a:solidFill>
            <a:prstDash val="dash"/>
            <a:round/>
            <a:headEnd type="triangle" w="med" len="med"/>
            <a:tailEnd type="triangle" w="med" len="med"/>
          </a:ln>
        </p:spPr>
      </p:cxnSp>
      <p:sp>
        <p:nvSpPr>
          <p:cNvPr id="106" name="Text Box 3"/>
          <p:cNvSpPr txBox="1">
            <a:spLocks noChangeArrowheads="1"/>
          </p:cNvSpPr>
          <p:nvPr/>
        </p:nvSpPr>
        <p:spPr bwMode="auto">
          <a:xfrm>
            <a:off x="6821952" y="657421"/>
            <a:ext cx="2333747" cy="297083"/>
          </a:xfrm>
          <a:prstGeom prst="rect">
            <a:avLst/>
          </a:prstGeom>
          <a:noFill/>
          <a:ln w="9525">
            <a:noFill/>
            <a:miter lim="800000"/>
            <a:headEnd/>
            <a:tailEnd/>
          </a:ln>
        </p:spPr>
        <p:txBody>
          <a:bodyPr wrap="none" lIns="80851" tIns="40425" rIns="80851" bIns="40425">
            <a:spAutoFit/>
          </a:bodyPr>
          <a:lstStyle/>
          <a:p>
            <a:pPr algn="ctr"/>
            <a:r>
              <a:rPr lang="en-US" sz="1400" dirty="0">
                <a:solidFill>
                  <a:srgbClr val="000000"/>
                </a:solidFill>
                <a:latin typeface="Arial Unicode MS" pitchFamily="34" charset="-128"/>
                <a:ea typeface="Arial Unicode MS" pitchFamily="34" charset="-128"/>
                <a:cs typeface="Arial Unicode MS" pitchFamily="34" charset="-128"/>
              </a:rPr>
              <a:t>* </a:t>
            </a:r>
            <a:r>
              <a:rPr lang="en-US" sz="1400" dirty="0" smtClean="0">
                <a:solidFill>
                  <a:srgbClr val="000000"/>
                </a:solidFill>
                <a:latin typeface="Arial Unicode MS" pitchFamily="34" charset="-128"/>
                <a:ea typeface="Arial Unicode MS" pitchFamily="34" charset="-128"/>
                <a:cs typeface="Arial Unicode MS" pitchFamily="34" charset="-128"/>
              </a:rPr>
              <a:t>DO-178C </a:t>
            </a:r>
            <a:r>
              <a:rPr lang="en-US" sz="1400" dirty="0">
                <a:solidFill>
                  <a:srgbClr val="000000"/>
                </a:solidFill>
                <a:latin typeface="Arial Unicode MS" pitchFamily="34" charset="-128"/>
                <a:ea typeface="Arial Unicode MS" pitchFamily="34" charset="-128"/>
                <a:cs typeface="Arial Unicode MS" pitchFamily="34" charset="-128"/>
              </a:rPr>
              <a:t>Qualifiable Tool</a:t>
            </a:r>
          </a:p>
        </p:txBody>
      </p:sp>
      <p:cxnSp>
        <p:nvCxnSpPr>
          <p:cNvPr id="113" name="AutoShape 15"/>
          <p:cNvCxnSpPr>
            <a:cxnSpLocks noChangeShapeType="1"/>
            <a:stCxn id="116" idx="2"/>
          </p:cNvCxnSpPr>
          <p:nvPr/>
        </p:nvCxnSpPr>
        <p:spPr bwMode="auto">
          <a:xfrm flipH="1">
            <a:off x="4042003" y="4729328"/>
            <a:ext cx="1558" cy="1002546"/>
          </a:xfrm>
          <a:prstGeom prst="straightConnector1">
            <a:avLst/>
          </a:prstGeom>
          <a:noFill/>
          <a:ln w="25400">
            <a:solidFill>
              <a:schemeClr val="tx1"/>
            </a:solidFill>
            <a:round/>
            <a:headEnd/>
            <a:tailEnd type="triangle" w="med" len="med"/>
          </a:ln>
        </p:spPr>
      </p:cxnSp>
      <p:sp>
        <p:nvSpPr>
          <p:cNvPr id="114" name="Text Box 23"/>
          <p:cNvSpPr txBox="1">
            <a:spLocks noChangeArrowheads="1"/>
          </p:cNvSpPr>
          <p:nvPr/>
        </p:nvSpPr>
        <p:spPr bwMode="auto">
          <a:xfrm>
            <a:off x="3433158" y="1640885"/>
            <a:ext cx="1252460" cy="313666"/>
          </a:xfrm>
          <a:prstGeom prst="rect">
            <a:avLst/>
          </a:prstGeom>
          <a:solidFill>
            <a:srgbClr val="8DB0FF"/>
          </a:solidFill>
          <a:ln w="9525">
            <a:solidFill>
              <a:schemeClr val="tx1"/>
            </a:solidFill>
            <a:miter lim="800000"/>
            <a:headEnd/>
            <a:tailEnd/>
          </a:ln>
        </p:spPr>
        <p:txBody>
          <a:bodyPr wrap="square" lIns="18288" tIns="36576" rIns="18288" bIns="40425" anchor="ctr" anchorCtr="0">
            <a:noAutofit/>
          </a:bodyPr>
          <a:lstStyle/>
          <a:p>
            <a:pPr algn="ctr"/>
            <a:r>
              <a:rPr lang="en-US" sz="1400" dirty="0">
                <a:latin typeface="Arial Unicode MS" pitchFamily="34" charset="-128"/>
                <a:ea typeface="Arial Unicode MS" pitchFamily="34" charset="-128"/>
                <a:cs typeface="Arial Unicode MS" pitchFamily="34" charset="-128"/>
              </a:rPr>
              <a:t>Requirements</a:t>
            </a:r>
          </a:p>
        </p:txBody>
      </p:sp>
      <p:sp>
        <p:nvSpPr>
          <p:cNvPr id="115" name="Text Box 24"/>
          <p:cNvSpPr txBox="1">
            <a:spLocks noChangeArrowheads="1"/>
          </p:cNvSpPr>
          <p:nvPr/>
        </p:nvSpPr>
        <p:spPr bwMode="auto">
          <a:xfrm>
            <a:off x="3711143" y="2980735"/>
            <a:ext cx="665239" cy="317879"/>
          </a:xfrm>
          <a:prstGeom prst="rect">
            <a:avLst/>
          </a:prstGeom>
          <a:solidFill>
            <a:srgbClr val="8DB0FF"/>
          </a:solidFill>
          <a:ln w="9525">
            <a:solidFill>
              <a:schemeClr val="tx1"/>
            </a:solidFill>
            <a:miter lim="800000"/>
            <a:headEnd/>
            <a:tailEnd/>
          </a:ln>
        </p:spPr>
        <p:txBody>
          <a:bodyPr wrap="square" lIns="18288" tIns="36576" rIns="18288" bIns="40425" anchor="ctr" anchorCtr="0">
            <a:noAutofit/>
          </a:bodyPr>
          <a:lstStyle/>
          <a:p>
            <a:pPr algn="ctr"/>
            <a:r>
              <a:rPr lang="en-US" sz="1400" dirty="0">
                <a:latin typeface="Arial Unicode MS" pitchFamily="34" charset="-128"/>
                <a:ea typeface="Arial Unicode MS" pitchFamily="34" charset="-128"/>
                <a:cs typeface="Arial Unicode MS" pitchFamily="34" charset="-128"/>
              </a:rPr>
              <a:t>Model</a:t>
            </a:r>
          </a:p>
        </p:txBody>
      </p:sp>
      <p:sp>
        <p:nvSpPr>
          <p:cNvPr id="116" name="Text Box 25"/>
          <p:cNvSpPr txBox="1">
            <a:spLocks noChangeArrowheads="1"/>
          </p:cNvSpPr>
          <p:nvPr/>
        </p:nvSpPr>
        <p:spPr bwMode="auto">
          <a:xfrm>
            <a:off x="3456739" y="4412498"/>
            <a:ext cx="1173643" cy="316830"/>
          </a:xfrm>
          <a:prstGeom prst="rect">
            <a:avLst/>
          </a:prstGeom>
          <a:solidFill>
            <a:srgbClr val="8DB0FF"/>
          </a:solidFill>
          <a:ln w="9525">
            <a:solidFill>
              <a:schemeClr val="tx1"/>
            </a:solidFill>
            <a:miter lim="800000"/>
            <a:headEnd/>
            <a:tailEnd/>
          </a:ln>
        </p:spPr>
        <p:txBody>
          <a:bodyPr wrap="square" lIns="18288" tIns="36576" rIns="18288" bIns="40425" anchor="ctr" anchorCtr="0">
            <a:noAutofit/>
          </a:bodyPr>
          <a:lstStyle/>
          <a:p>
            <a:pPr algn="ctr"/>
            <a:r>
              <a:rPr lang="en-US" sz="1400" dirty="0">
                <a:latin typeface="Arial Unicode MS" pitchFamily="34" charset="-128"/>
                <a:ea typeface="Arial Unicode MS" pitchFamily="34" charset="-128"/>
                <a:cs typeface="Arial Unicode MS" pitchFamily="34" charset="-128"/>
              </a:rPr>
              <a:t>Source Code</a:t>
            </a:r>
          </a:p>
        </p:txBody>
      </p:sp>
      <p:sp>
        <p:nvSpPr>
          <p:cNvPr id="117" name="Text Box 26"/>
          <p:cNvSpPr txBox="1">
            <a:spLocks noChangeArrowheads="1"/>
          </p:cNvSpPr>
          <p:nvPr/>
        </p:nvSpPr>
        <p:spPr bwMode="auto">
          <a:xfrm>
            <a:off x="3484104" y="5731874"/>
            <a:ext cx="1128134" cy="304779"/>
          </a:xfrm>
          <a:prstGeom prst="rect">
            <a:avLst/>
          </a:prstGeom>
          <a:solidFill>
            <a:srgbClr val="8DB0FF"/>
          </a:solidFill>
          <a:ln w="9525">
            <a:solidFill>
              <a:schemeClr val="tx1"/>
            </a:solidFill>
            <a:miter lim="800000"/>
            <a:headEnd/>
            <a:tailEnd/>
          </a:ln>
        </p:spPr>
        <p:txBody>
          <a:bodyPr wrap="square" lIns="18288" tIns="36576" rIns="18288" bIns="40425" anchor="ctr" anchorCtr="0">
            <a:noAutofit/>
          </a:bodyPr>
          <a:lstStyle/>
          <a:p>
            <a:pPr algn="ctr"/>
            <a:r>
              <a:rPr lang="en-US" sz="1400" dirty="0">
                <a:latin typeface="Arial Unicode MS" pitchFamily="34" charset="-128"/>
                <a:ea typeface="Arial Unicode MS" pitchFamily="34" charset="-128"/>
                <a:cs typeface="Arial Unicode MS" pitchFamily="34" charset="-128"/>
              </a:rPr>
              <a:t>Object Code</a:t>
            </a:r>
          </a:p>
        </p:txBody>
      </p:sp>
      <p:sp>
        <p:nvSpPr>
          <p:cNvPr id="118" name="Text Box 19"/>
          <p:cNvSpPr txBox="1">
            <a:spLocks noChangeArrowheads="1"/>
          </p:cNvSpPr>
          <p:nvPr/>
        </p:nvSpPr>
        <p:spPr bwMode="auto">
          <a:xfrm>
            <a:off x="2853624" y="2097999"/>
            <a:ext cx="1251721" cy="727970"/>
          </a:xfrm>
          <a:prstGeom prst="rect">
            <a:avLst/>
          </a:prstGeom>
          <a:noFill/>
          <a:ln w="9525">
            <a:noFill/>
            <a:miter lim="800000"/>
            <a:headEnd/>
            <a:tailEnd/>
          </a:ln>
        </p:spPr>
        <p:txBody>
          <a:bodyPr wrap="none" lIns="80851" tIns="40425" rIns="80851" bIns="40425">
            <a:spAutoFit/>
          </a:bodyPr>
          <a:lstStyle/>
          <a:p>
            <a:pPr algn="ctr"/>
            <a:r>
              <a:rPr lang="en-US" sz="1400" dirty="0">
                <a:latin typeface="Arial Unicode MS" pitchFamily="34" charset="-128"/>
                <a:ea typeface="Arial Unicode MS" pitchFamily="34" charset="-128"/>
                <a:cs typeface="Arial Unicode MS" pitchFamily="34" charset="-128"/>
              </a:rPr>
              <a:t>Simulink</a:t>
            </a:r>
          </a:p>
          <a:p>
            <a:pPr algn="ctr"/>
            <a:r>
              <a:rPr lang="en-US" sz="1400" dirty="0">
                <a:latin typeface="Arial Unicode MS" pitchFamily="34" charset="-128"/>
                <a:ea typeface="Arial Unicode MS" pitchFamily="34" charset="-128"/>
                <a:cs typeface="Arial Unicode MS" pitchFamily="34" charset="-128"/>
              </a:rPr>
              <a:t>Stateflow</a:t>
            </a:r>
          </a:p>
          <a:p>
            <a:pPr algn="ctr"/>
            <a:r>
              <a:rPr lang="en-US" sz="1400" dirty="0">
                <a:latin typeface="Arial Unicode MS" pitchFamily="34" charset="-128"/>
                <a:ea typeface="Arial Unicode MS" pitchFamily="34" charset="-128"/>
                <a:cs typeface="Arial Unicode MS" pitchFamily="34" charset="-128"/>
              </a:rPr>
              <a:t>SLRG: </a:t>
            </a:r>
            <a:r>
              <a:rPr lang="en-US" sz="1400" i="1" dirty="0">
                <a:latin typeface="Arial Unicode MS" pitchFamily="34" charset="-128"/>
                <a:ea typeface="Arial Unicode MS" pitchFamily="34" charset="-128"/>
                <a:cs typeface="Arial Unicode MS" pitchFamily="34" charset="-128"/>
              </a:rPr>
              <a:t>SDD </a:t>
            </a:r>
            <a:r>
              <a:rPr lang="en-US" sz="1400" dirty="0">
                <a:latin typeface="Arial Unicode MS" pitchFamily="34" charset="-128"/>
                <a:ea typeface="Arial Unicode MS" pitchFamily="34" charset="-128"/>
                <a:cs typeface="Arial Unicode MS" pitchFamily="34" charset="-128"/>
              </a:rPr>
              <a:t>*</a:t>
            </a:r>
            <a:endParaRPr lang="en-US" sz="1400" i="1" dirty="0">
              <a:latin typeface="Arial Unicode MS" pitchFamily="34" charset="-128"/>
              <a:ea typeface="Arial Unicode MS" pitchFamily="34" charset="-128"/>
              <a:cs typeface="Arial Unicode MS" pitchFamily="34" charset="-128"/>
            </a:endParaRPr>
          </a:p>
        </p:txBody>
      </p:sp>
      <p:sp>
        <p:nvSpPr>
          <p:cNvPr id="122" name="TextBox 121"/>
          <p:cNvSpPr txBox="1"/>
          <p:nvPr/>
        </p:nvSpPr>
        <p:spPr>
          <a:xfrm>
            <a:off x="-21230" y="4011067"/>
            <a:ext cx="2094711" cy="2846933"/>
          </a:xfrm>
          <a:prstGeom prst="rect">
            <a:avLst/>
          </a:prstGeom>
          <a:noFill/>
        </p:spPr>
        <p:txBody>
          <a:bodyPr wrap="square" lIns="139144" tIns="69572" rIns="139144" bIns="69572" rtlCol="0">
            <a:spAutoFit/>
          </a:bodyPr>
          <a:lstStyle/>
          <a:p>
            <a:r>
              <a:rPr lang="en-US" sz="1100" u="sng" dirty="0">
                <a:latin typeface="Arial Unicode MS" pitchFamily="34" charset="-128"/>
                <a:ea typeface="Arial Unicode MS" pitchFamily="34" charset="-128"/>
                <a:cs typeface="Arial Unicode MS" pitchFamily="34" charset="-128"/>
              </a:rPr>
              <a:t>Abbreviations</a:t>
            </a:r>
          </a:p>
          <a:p>
            <a:r>
              <a:rPr lang="en-US" sz="1100" dirty="0">
                <a:latin typeface="Arial Unicode MS" pitchFamily="34" charset="-128"/>
                <a:ea typeface="Arial Unicode MS" pitchFamily="34" charset="-128"/>
                <a:cs typeface="Arial Unicode MS" pitchFamily="34" charset="-128"/>
              </a:rPr>
              <a:t>SL: Simulink</a:t>
            </a:r>
          </a:p>
          <a:p>
            <a:r>
              <a:rPr lang="en-US" sz="1100" dirty="0">
                <a:latin typeface="Arial Unicode MS" pitchFamily="34" charset="-128"/>
                <a:ea typeface="Arial Unicode MS" pitchFamily="34" charset="-128"/>
                <a:cs typeface="Arial Unicode MS" pitchFamily="34" charset="-128"/>
              </a:rPr>
              <a:t>SLVNV: Simulink Verification and Validation</a:t>
            </a:r>
          </a:p>
          <a:p>
            <a:r>
              <a:rPr lang="en-US" sz="1100" dirty="0">
                <a:latin typeface="Arial Unicode MS" pitchFamily="34" charset="-128"/>
                <a:ea typeface="Arial Unicode MS" pitchFamily="34" charset="-128"/>
                <a:cs typeface="Arial Unicode MS" pitchFamily="34" charset="-128"/>
              </a:rPr>
              <a:t>RMI: Requirements Management Interface</a:t>
            </a:r>
          </a:p>
          <a:p>
            <a:r>
              <a:rPr lang="en-US" sz="1100" dirty="0">
                <a:latin typeface="Arial Unicode MS" pitchFamily="34" charset="-128"/>
                <a:ea typeface="Arial Unicode MS" pitchFamily="34" charset="-128"/>
                <a:cs typeface="Arial Unicode MS" pitchFamily="34" charset="-128"/>
              </a:rPr>
              <a:t>SDD: System Design Description</a:t>
            </a:r>
          </a:p>
          <a:p>
            <a:r>
              <a:rPr lang="en-US" sz="1100" dirty="0">
                <a:latin typeface="Arial Unicode MS" pitchFamily="34" charset="-128"/>
                <a:ea typeface="Arial Unicode MS" pitchFamily="34" charset="-128"/>
                <a:cs typeface="Arial Unicode MS" pitchFamily="34" charset="-128"/>
              </a:rPr>
              <a:t>SLDV: Simulink Design Verifier</a:t>
            </a:r>
          </a:p>
          <a:p>
            <a:r>
              <a:rPr lang="en-US" sz="1100" dirty="0">
                <a:latin typeface="Arial Unicode MS" pitchFamily="34" charset="-128"/>
                <a:ea typeface="Arial Unicode MS" pitchFamily="34" charset="-128"/>
                <a:cs typeface="Arial Unicode MS" pitchFamily="34" charset="-128"/>
              </a:rPr>
              <a:t>SLRG: Simulink Report Generator</a:t>
            </a:r>
          </a:p>
          <a:p>
            <a:r>
              <a:rPr lang="en-US" sz="1100" dirty="0">
                <a:latin typeface="Arial Unicode MS" pitchFamily="34" charset="-128"/>
                <a:ea typeface="Arial Unicode MS" pitchFamily="34" charset="-128"/>
                <a:cs typeface="Arial Unicode MS" pitchFamily="34" charset="-128"/>
              </a:rPr>
              <a:t>PS: Polyspace</a:t>
            </a:r>
          </a:p>
          <a:p>
            <a:r>
              <a:rPr lang="en-US" sz="1100" dirty="0">
                <a:latin typeface="Arial Unicode MS" pitchFamily="34" charset="-128"/>
                <a:ea typeface="Arial Unicode MS" pitchFamily="34" charset="-128"/>
                <a:cs typeface="Arial Unicode MS" pitchFamily="34" charset="-128"/>
              </a:rPr>
              <a:t>RTE: Run-Time Error</a:t>
            </a:r>
          </a:p>
          <a:p>
            <a:r>
              <a:rPr lang="en-US" sz="1100" dirty="0">
                <a:latin typeface="Arial Unicode MS" pitchFamily="34" charset="-128"/>
                <a:ea typeface="Arial Unicode MS" pitchFamily="34" charset="-128"/>
                <a:cs typeface="Arial Unicode MS" pitchFamily="34" charset="-128"/>
              </a:rPr>
              <a:t>EC: Embedded Coder</a:t>
            </a:r>
          </a:p>
          <a:p>
            <a:r>
              <a:rPr lang="en-US" sz="1100" dirty="0">
                <a:latin typeface="Arial Unicode MS" pitchFamily="34" charset="-128"/>
                <a:ea typeface="Arial Unicode MS" pitchFamily="34" charset="-128"/>
                <a:cs typeface="Arial Unicode MS" pitchFamily="34" charset="-128"/>
              </a:rPr>
              <a:t>PIL: Processor-in-the-Loop</a:t>
            </a:r>
          </a:p>
        </p:txBody>
      </p:sp>
      <p:sp>
        <p:nvSpPr>
          <p:cNvPr id="39" name="Rectangle 3"/>
          <p:cNvSpPr>
            <a:spLocks noGrp="1" noChangeArrowheads="1"/>
          </p:cNvSpPr>
          <p:nvPr>
            <p:ph type="title"/>
          </p:nvPr>
        </p:nvSpPr>
        <p:spPr>
          <a:xfrm>
            <a:off x="455613" y="381000"/>
            <a:ext cx="8382000" cy="603250"/>
          </a:xfrm>
        </p:spPr>
        <p:txBody>
          <a:bodyPr/>
          <a:lstStyle/>
          <a:p>
            <a:r>
              <a:rPr lang="en-US" dirty="0" smtClean="0"/>
              <a:t>Workflow Example</a:t>
            </a:r>
          </a:p>
        </p:txBody>
      </p:sp>
      <p:sp>
        <p:nvSpPr>
          <p:cNvPr id="44" name="Text Box 4"/>
          <p:cNvSpPr txBox="1">
            <a:spLocks noChangeArrowheads="1"/>
          </p:cNvSpPr>
          <p:nvPr/>
        </p:nvSpPr>
        <p:spPr bwMode="auto">
          <a:xfrm>
            <a:off x="1026125" y="3298614"/>
            <a:ext cx="628633" cy="301334"/>
          </a:xfrm>
          <a:prstGeom prst="rect">
            <a:avLst/>
          </a:prstGeom>
          <a:noFill/>
          <a:ln w="9525">
            <a:noFill/>
            <a:miter lim="800000"/>
            <a:headEnd/>
            <a:tailEnd/>
          </a:ln>
        </p:spPr>
        <p:txBody>
          <a:bodyPr wrap="none" lIns="85058" tIns="42530" rIns="85058" bIns="42530">
            <a:spAutoFit/>
          </a:bodyPr>
          <a:lstStyle/>
          <a:p>
            <a:pPr algn="ctr"/>
            <a:r>
              <a:rPr lang="en-US" sz="1400" b="1" u="sng" dirty="0" smtClean="0">
                <a:solidFill>
                  <a:schemeClr val="accent2"/>
                </a:solidFill>
                <a:latin typeface="Arial Unicode MS" pitchFamily="34" charset="-128"/>
                <a:ea typeface="Arial Unicode MS" pitchFamily="34" charset="-128"/>
                <a:cs typeface="Arial Unicode MS" pitchFamily="34" charset="-128"/>
              </a:rPr>
              <a:t>Trace</a:t>
            </a:r>
            <a:endParaRPr lang="en-US" sz="1400" i="1" dirty="0">
              <a:solidFill>
                <a:schemeClr val="accent2"/>
              </a:solidFill>
              <a:latin typeface="Arial Unicode MS" pitchFamily="34" charset="-128"/>
              <a:ea typeface="Arial Unicode MS" pitchFamily="34" charset="-128"/>
              <a:cs typeface="Arial Unicode MS" pitchFamily="34" charset="-128"/>
            </a:endParaRPr>
          </a:p>
        </p:txBody>
      </p:sp>
      <p:sp>
        <p:nvSpPr>
          <p:cNvPr id="45" name="Text Box 28"/>
          <p:cNvSpPr txBox="1">
            <a:spLocks noChangeArrowheads="1"/>
          </p:cNvSpPr>
          <p:nvPr/>
        </p:nvSpPr>
        <p:spPr bwMode="auto">
          <a:xfrm>
            <a:off x="4136111" y="3875293"/>
            <a:ext cx="1237293" cy="297083"/>
          </a:xfrm>
          <a:prstGeom prst="rect">
            <a:avLst/>
          </a:prstGeom>
          <a:noFill/>
          <a:ln w="9525">
            <a:noFill/>
            <a:miter lim="800000"/>
            <a:headEnd/>
            <a:tailEnd/>
          </a:ln>
        </p:spPr>
        <p:txBody>
          <a:bodyPr wrap="none" lIns="80851" tIns="40425" rIns="80851" bIns="40425">
            <a:spAutoFit/>
          </a:bodyPr>
          <a:lstStyle/>
          <a:p>
            <a:pPr algn="ctr"/>
            <a:r>
              <a:rPr lang="en-US" sz="1400" b="1" u="sng" dirty="0" smtClean="0">
                <a:solidFill>
                  <a:schemeClr val="tx2"/>
                </a:solidFill>
                <a:latin typeface="Arial Unicode MS" pitchFamily="34" charset="-128"/>
                <a:ea typeface="Arial Unicode MS" pitchFamily="34" charset="-128"/>
                <a:cs typeface="Arial Unicode MS" pitchFamily="34" charset="-128"/>
              </a:rPr>
              <a:t>Conformance</a:t>
            </a:r>
            <a:endParaRPr lang="en-US" sz="1400" dirty="0">
              <a:solidFill>
                <a:srgbClr val="00CC66"/>
              </a:solidFill>
              <a:latin typeface="Arial" charset="0"/>
              <a:ea typeface="Arial Unicode MS" pitchFamily="34" charset="-128"/>
              <a:cs typeface="Arial Unicode MS" pitchFamily="34" charset="-128"/>
            </a:endParaRPr>
          </a:p>
        </p:txBody>
      </p:sp>
      <p:sp>
        <p:nvSpPr>
          <p:cNvPr id="46" name="Text Box 5"/>
          <p:cNvSpPr txBox="1">
            <a:spLocks noChangeArrowheads="1"/>
          </p:cNvSpPr>
          <p:nvPr/>
        </p:nvSpPr>
        <p:spPr bwMode="auto">
          <a:xfrm>
            <a:off x="936920" y="2039992"/>
            <a:ext cx="807041" cy="297083"/>
          </a:xfrm>
          <a:prstGeom prst="rect">
            <a:avLst/>
          </a:prstGeom>
          <a:noFill/>
          <a:ln w="9525">
            <a:noFill/>
            <a:miter lim="800000"/>
            <a:headEnd/>
            <a:tailEnd/>
          </a:ln>
        </p:spPr>
        <p:txBody>
          <a:bodyPr wrap="square" lIns="80851" tIns="40425" rIns="80851" bIns="40425">
            <a:spAutoFit/>
          </a:bodyPr>
          <a:lstStyle/>
          <a:p>
            <a:pPr algn="ctr"/>
            <a:r>
              <a:rPr lang="en-US" sz="1400" b="1" u="sng" dirty="0" smtClean="0">
                <a:solidFill>
                  <a:schemeClr val="accent2"/>
                </a:solidFill>
                <a:latin typeface="Arial Unicode MS" pitchFamily="34" charset="-128"/>
                <a:ea typeface="Arial Unicode MS" pitchFamily="34" charset="-128"/>
                <a:cs typeface="Arial Unicode MS" pitchFamily="34" charset="-128"/>
              </a:rPr>
              <a:t>Trace</a:t>
            </a:r>
            <a:endParaRPr lang="en-US" sz="1400" dirty="0">
              <a:solidFill>
                <a:schemeClr val="accent2"/>
              </a:solidFill>
              <a:latin typeface="Arial Unicode MS" pitchFamily="34" charset="-128"/>
              <a:ea typeface="Arial Unicode MS" pitchFamily="34" charset="-128"/>
              <a:cs typeface="Arial Unicode MS" pitchFamily="34" charset="-128"/>
            </a:endParaRPr>
          </a:p>
        </p:txBody>
      </p:sp>
      <p:sp>
        <p:nvSpPr>
          <p:cNvPr id="47" name="Text Box 20"/>
          <p:cNvSpPr txBox="1">
            <a:spLocks noChangeArrowheads="1"/>
          </p:cNvSpPr>
          <p:nvPr/>
        </p:nvSpPr>
        <p:spPr bwMode="auto">
          <a:xfrm>
            <a:off x="4307091" y="2337075"/>
            <a:ext cx="1237293" cy="297083"/>
          </a:xfrm>
          <a:prstGeom prst="rect">
            <a:avLst/>
          </a:prstGeom>
          <a:noFill/>
          <a:ln w="9525">
            <a:noFill/>
            <a:miter lim="800000"/>
            <a:headEnd/>
            <a:tailEnd/>
          </a:ln>
        </p:spPr>
        <p:txBody>
          <a:bodyPr wrap="none" lIns="80851" tIns="40425" rIns="80851" bIns="40425">
            <a:spAutoFit/>
          </a:bodyPr>
          <a:lstStyle/>
          <a:p>
            <a:pPr algn="ctr"/>
            <a:r>
              <a:rPr lang="en-US" sz="1400" b="1" u="sng" dirty="0" smtClean="0">
                <a:solidFill>
                  <a:schemeClr val="tx2"/>
                </a:solidFill>
                <a:latin typeface="Arial Unicode MS" pitchFamily="34" charset="-128"/>
                <a:ea typeface="Arial Unicode MS" pitchFamily="34" charset="-128"/>
                <a:cs typeface="Arial Unicode MS" pitchFamily="34" charset="-128"/>
              </a:rPr>
              <a:t>Conformance</a:t>
            </a:r>
            <a:endParaRPr lang="en-US" sz="1400" dirty="0">
              <a:solidFill>
                <a:schemeClr val="tx2"/>
              </a:solidFill>
              <a:latin typeface="Arial Unicode MS" pitchFamily="34" charset="-128"/>
              <a:ea typeface="Arial Unicode MS" pitchFamily="34" charset="-128"/>
              <a:cs typeface="Arial Unicode MS" pitchFamily="34" charset="-128"/>
            </a:endParaRPr>
          </a:p>
        </p:txBody>
      </p:sp>
      <p:sp>
        <p:nvSpPr>
          <p:cNvPr id="48" name="Text Box 27"/>
          <p:cNvSpPr txBox="1">
            <a:spLocks noChangeArrowheads="1"/>
          </p:cNvSpPr>
          <p:nvPr/>
        </p:nvSpPr>
        <p:spPr bwMode="auto">
          <a:xfrm>
            <a:off x="6400800" y="2483491"/>
            <a:ext cx="630236" cy="301334"/>
          </a:xfrm>
          <a:prstGeom prst="rect">
            <a:avLst/>
          </a:prstGeom>
          <a:noFill/>
          <a:ln w="9525">
            <a:noFill/>
            <a:miter lim="800000"/>
            <a:headEnd/>
            <a:tailEnd/>
          </a:ln>
        </p:spPr>
        <p:txBody>
          <a:bodyPr wrap="none" lIns="85058" tIns="42530" rIns="85058" bIns="42530">
            <a:spAutoFit/>
          </a:bodyPr>
          <a:lstStyle/>
          <a:p>
            <a:pPr algn="ctr"/>
            <a:r>
              <a:rPr lang="en-US" sz="1400" b="1" u="sng" dirty="0" smtClean="0">
                <a:solidFill>
                  <a:schemeClr val="accent4"/>
                </a:solidFill>
                <a:latin typeface="Arial Unicode MS" pitchFamily="34" charset="-128"/>
                <a:ea typeface="Arial Unicode MS" pitchFamily="34" charset="-128"/>
                <a:cs typeface="Arial Unicode MS" pitchFamily="34" charset="-128"/>
              </a:rPr>
              <a:t>Verify</a:t>
            </a:r>
            <a:endParaRPr lang="en-US" sz="1400" i="1" dirty="0">
              <a:solidFill>
                <a:schemeClr val="accent1"/>
              </a:solidFill>
              <a:latin typeface="Arial Unicode MS" pitchFamily="34" charset="-128"/>
              <a:ea typeface="Arial Unicode MS" pitchFamily="34" charset="-128"/>
              <a:cs typeface="Arial Unicode MS" pitchFamily="34" charset="-128"/>
            </a:endParaRPr>
          </a:p>
        </p:txBody>
      </p:sp>
      <p:sp>
        <p:nvSpPr>
          <p:cNvPr id="49" name="Text Box 3"/>
          <p:cNvSpPr txBox="1">
            <a:spLocks noChangeArrowheads="1"/>
          </p:cNvSpPr>
          <p:nvPr/>
        </p:nvSpPr>
        <p:spPr bwMode="auto">
          <a:xfrm>
            <a:off x="7772400" y="2036449"/>
            <a:ext cx="621740" cy="297083"/>
          </a:xfrm>
          <a:prstGeom prst="rect">
            <a:avLst/>
          </a:prstGeom>
          <a:noFill/>
          <a:ln w="9525">
            <a:noFill/>
            <a:miter lim="800000"/>
            <a:headEnd/>
            <a:tailEnd/>
          </a:ln>
        </p:spPr>
        <p:txBody>
          <a:bodyPr wrap="none" lIns="80851" tIns="40425" rIns="80851" bIns="40425">
            <a:spAutoFit/>
          </a:bodyPr>
          <a:lstStyle/>
          <a:p>
            <a:pPr algn="ctr"/>
            <a:r>
              <a:rPr lang="en-US" sz="1400" b="1" u="sng" dirty="0" smtClean="0">
                <a:solidFill>
                  <a:schemeClr val="accent4"/>
                </a:solidFill>
                <a:latin typeface="Arial Unicode MS" pitchFamily="34" charset="-128"/>
                <a:ea typeface="Arial Unicode MS" pitchFamily="34" charset="-128"/>
                <a:cs typeface="Arial Unicode MS" pitchFamily="34" charset="-128"/>
              </a:rPr>
              <a:t>Verify</a:t>
            </a:r>
            <a:endParaRPr lang="en-US" sz="1400" i="1" dirty="0">
              <a:solidFill>
                <a:srgbClr val="00CC66"/>
              </a:solidFill>
              <a:latin typeface="Arial" charset="0"/>
              <a:ea typeface="Arial Unicode MS" pitchFamily="34" charset="-128"/>
              <a:cs typeface="Arial Unicode MS" pitchFamily="34" charset="-128"/>
            </a:endParaRPr>
          </a:p>
        </p:txBody>
      </p:sp>
      <p:sp>
        <p:nvSpPr>
          <p:cNvPr id="50" name="Text Box 6"/>
          <p:cNvSpPr txBox="1">
            <a:spLocks noChangeArrowheads="1"/>
          </p:cNvSpPr>
          <p:nvPr/>
        </p:nvSpPr>
        <p:spPr bwMode="auto">
          <a:xfrm>
            <a:off x="5149253" y="4412498"/>
            <a:ext cx="630236" cy="301334"/>
          </a:xfrm>
          <a:prstGeom prst="rect">
            <a:avLst/>
          </a:prstGeom>
          <a:noFill/>
          <a:ln w="9525">
            <a:noFill/>
            <a:miter lim="800000"/>
            <a:headEnd/>
            <a:tailEnd/>
          </a:ln>
        </p:spPr>
        <p:txBody>
          <a:bodyPr wrap="none" lIns="85058" tIns="42530" rIns="85058" bIns="42530">
            <a:spAutoFit/>
          </a:bodyPr>
          <a:lstStyle/>
          <a:p>
            <a:pPr algn="ctr"/>
            <a:r>
              <a:rPr lang="en-US" sz="1400" b="1" u="sng" dirty="0" smtClean="0">
                <a:solidFill>
                  <a:schemeClr val="accent4"/>
                </a:solidFill>
                <a:latin typeface="Arial Unicode MS" pitchFamily="34" charset="-128"/>
                <a:ea typeface="Arial Unicode MS" pitchFamily="34" charset="-128"/>
                <a:cs typeface="Arial Unicode MS" pitchFamily="34" charset="-128"/>
              </a:rPr>
              <a:t>Verify</a:t>
            </a:r>
            <a:endParaRPr lang="en-US" sz="1400" dirty="0">
              <a:solidFill>
                <a:schemeClr val="accent4"/>
              </a:solidFill>
              <a:latin typeface="Arial" charset="0"/>
              <a:ea typeface="Arial Unicode MS" pitchFamily="34" charset="-128"/>
              <a:cs typeface="Arial Unicode MS" pitchFamily="34" charset="-128"/>
            </a:endParaRPr>
          </a:p>
        </p:txBody>
      </p:sp>
      <p:sp>
        <p:nvSpPr>
          <p:cNvPr id="51" name="Text Box 6"/>
          <p:cNvSpPr txBox="1">
            <a:spLocks noChangeArrowheads="1"/>
          </p:cNvSpPr>
          <p:nvPr/>
        </p:nvSpPr>
        <p:spPr bwMode="auto">
          <a:xfrm>
            <a:off x="6629400" y="4460430"/>
            <a:ext cx="630236" cy="301334"/>
          </a:xfrm>
          <a:prstGeom prst="rect">
            <a:avLst/>
          </a:prstGeom>
          <a:noFill/>
          <a:ln w="9525">
            <a:noFill/>
            <a:miter lim="800000"/>
            <a:headEnd/>
            <a:tailEnd/>
          </a:ln>
        </p:spPr>
        <p:txBody>
          <a:bodyPr wrap="none" lIns="85058" tIns="42530" rIns="85058" bIns="42530">
            <a:spAutoFit/>
          </a:bodyPr>
          <a:lstStyle/>
          <a:p>
            <a:pPr algn="ctr"/>
            <a:r>
              <a:rPr lang="en-US" sz="1400" b="1" u="sng" dirty="0" smtClean="0">
                <a:solidFill>
                  <a:schemeClr val="accent4"/>
                </a:solidFill>
                <a:latin typeface="Arial Unicode MS" pitchFamily="34" charset="-128"/>
                <a:ea typeface="Arial Unicode MS" pitchFamily="34" charset="-128"/>
                <a:cs typeface="Arial Unicode MS" pitchFamily="34" charset="-128"/>
              </a:rPr>
              <a:t>Verify</a:t>
            </a:r>
            <a:endParaRPr lang="en-US" sz="1400" dirty="0">
              <a:solidFill>
                <a:srgbClr val="00CC66"/>
              </a:solidFill>
              <a:latin typeface="Arial" charset="0"/>
            </a:endParaRPr>
          </a:p>
        </p:txBody>
      </p:sp>
      <p:cxnSp>
        <p:nvCxnSpPr>
          <p:cNvPr id="61" name="AutoShape 16"/>
          <p:cNvCxnSpPr>
            <a:cxnSpLocks noChangeShapeType="1"/>
          </p:cNvCxnSpPr>
          <p:nvPr/>
        </p:nvCxnSpPr>
        <p:spPr bwMode="auto">
          <a:xfrm flipH="1" flipV="1">
            <a:off x="4376382" y="3157767"/>
            <a:ext cx="254000" cy="1430714"/>
          </a:xfrm>
          <a:prstGeom prst="curvedConnector3">
            <a:avLst>
              <a:gd name="adj1" fmla="val -374000"/>
            </a:avLst>
          </a:prstGeom>
          <a:noFill/>
          <a:ln w="25400">
            <a:solidFill>
              <a:schemeClr val="accent4"/>
            </a:solidFill>
            <a:round/>
            <a:headEnd/>
            <a:tailEnd type="triangle" w="med" len="med"/>
          </a:ln>
        </p:spPr>
      </p:cxnSp>
    </p:spTree>
    <p:extLst>
      <p:ext uri="{BB962C8B-B14F-4D97-AF65-F5344CB8AC3E}">
        <p14:creationId xmlns:p14="http://schemas.microsoft.com/office/powerpoint/2010/main" val="3205964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8"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4"/>
          <p:cNvSpPr>
            <a:spLocks noGrp="1" noChangeArrowheads="1"/>
          </p:cNvSpPr>
          <p:nvPr>
            <p:ph type="title"/>
          </p:nvPr>
        </p:nvSpPr>
        <p:spPr/>
        <p:txBody>
          <a:bodyPr/>
          <a:lstStyle/>
          <a:p>
            <a:r>
              <a:rPr lang="en-US" altLang="ko-KR" dirty="0" smtClean="0"/>
              <a:t>Requirement Specification</a:t>
            </a: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1624" y="1333216"/>
            <a:ext cx="6226720" cy="502183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1895977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7"/>
          <p:cNvGrpSpPr>
            <a:grpSpLocks/>
          </p:cNvGrpSpPr>
          <p:nvPr/>
        </p:nvGrpSpPr>
        <p:grpSpPr bwMode="auto">
          <a:xfrm>
            <a:off x="704850" y="4192588"/>
            <a:ext cx="2524125" cy="2133600"/>
            <a:chOff x="1078" y="2533"/>
            <a:chExt cx="1590" cy="1344"/>
          </a:xfrm>
        </p:grpSpPr>
        <p:sp>
          <p:nvSpPr>
            <p:cNvPr id="135" name="AutoShape 38"/>
            <p:cNvSpPr>
              <a:spLocks noChangeArrowheads="1"/>
            </p:cNvSpPr>
            <p:nvPr/>
          </p:nvSpPr>
          <p:spPr bwMode="auto">
            <a:xfrm>
              <a:off x="1078" y="2533"/>
              <a:ext cx="1584" cy="1344"/>
            </a:xfrm>
            <a:prstGeom prst="roundRect">
              <a:avLst>
                <a:gd name="adj" fmla="val 16667"/>
              </a:avLst>
            </a:prstGeom>
            <a:solidFill>
              <a:srgbClr val="CDD7E1"/>
            </a:solidFill>
            <a:ln w="9525" algn="ctr">
              <a:solidFill>
                <a:srgbClr val="32466E"/>
              </a:solidFill>
              <a:round/>
              <a:headEnd/>
              <a:tailEnd/>
            </a:ln>
          </p:spPr>
          <p:txBody>
            <a:bodyPr wrap="none" bIns="0" anchor="b" anchorCtr="1"/>
            <a:lstStyle/>
            <a:p>
              <a:pPr algn="ctr" eaLnBrk="0" latinLnBrk="0" hangingPunct="0"/>
              <a:endParaRPr kumimoji="0" lang="ko-KR" altLang="en-US" sz="1500" b="1">
                <a:solidFill>
                  <a:srgbClr val="32466E"/>
                </a:solidFill>
                <a:latin typeface="Arial" pitchFamily="34" charset="0"/>
              </a:endParaRPr>
            </a:p>
          </p:txBody>
        </p:sp>
        <p:grpSp>
          <p:nvGrpSpPr>
            <p:cNvPr id="3" name="Group 39"/>
            <p:cNvGrpSpPr>
              <a:grpSpLocks/>
            </p:cNvGrpSpPr>
            <p:nvPr/>
          </p:nvGrpSpPr>
          <p:grpSpPr bwMode="auto">
            <a:xfrm>
              <a:off x="1143" y="2823"/>
              <a:ext cx="702" cy="576"/>
              <a:chOff x="1885" y="2831"/>
              <a:chExt cx="702" cy="576"/>
            </a:xfrm>
          </p:grpSpPr>
          <p:sp>
            <p:nvSpPr>
              <p:cNvPr id="145" name="Rectangle 40"/>
              <p:cNvSpPr>
                <a:spLocks noChangeArrowheads="1"/>
              </p:cNvSpPr>
              <p:nvPr/>
            </p:nvSpPr>
            <p:spPr bwMode="auto">
              <a:xfrm>
                <a:off x="1900" y="3216"/>
                <a:ext cx="323" cy="191"/>
              </a:xfrm>
              <a:prstGeom prst="rect">
                <a:avLst/>
              </a:prstGeom>
              <a:solidFill>
                <a:srgbClr val="C0C0C0"/>
              </a:solidFill>
              <a:ln w="12700" algn="ctr">
                <a:solidFill>
                  <a:schemeClr val="bg2"/>
                </a:solidFill>
                <a:miter lim="800000"/>
                <a:headEnd/>
                <a:tailEnd/>
              </a:ln>
            </p:spPr>
            <p:txBody>
              <a:bodyPr wrap="none" anchor="ctr"/>
              <a:lstStyle/>
              <a:p>
                <a:pPr algn="ctr" eaLnBrk="0" latinLnBrk="0" hangingPunct="0"/>
                <a:r>
                  <a:rPr kumimoji="0" lang="en-US" altLang="ko-KR" sz="1100" b="1">
                    <a:solidFill>
                      <a:srgbClr val="000000"/>
                    </a:solidFill>
                    <a:latin typeface="Arial" pitchFamily="34" charset="0"/>
                  </a:rPr>
                  <a:t>FPGA</a:t>
                </a:r>
              </a:p>
            </p:txBody>
          </p:sp>
          <p:sp>
            <p:nvSpPr>
              <p:cNvPr id="146" name="Rectangle 41"/>
              <p:cNvSpPr>
                <a:spLocks noChangeArrowheads="1"/>
              </p:cNvSpPr>
              <p:nvPr/>
            </p:nvSpPr>
            <p:spPr bwMode="auto">
              <a:xfrm>
                <a:off x="2249" y="3216"/>
                <a:ext cx="323" cy="191"/>
              </a:xfrm>
              <a:prstGeom prst="rect">
                <a:avLst/>
              </a:prstGeom>
              <a:solidFill>
                <a:srgbClr val="C0C0C0"/>
              </a:solidFill>
              <a:ln w="12700" algn="ctr">
                <a:solidFill>
                  <a:schemeClr val="bg2"/>
                </a:solidFill>
                <a:miter lim="800000"/>
                <a:headEnd/>
                <a:tailEnd/>
              </a:ln>
            </p:spPr>
            <p:txBody>
              <a:bodyPr wrap="none" anchor="ctr"/>
              <a:lstStyle/>
              <a:p>
                <a:pPr algn="ctr" eaLnBrk="0" latinLnBrk="0" hangingPunct="0"/>
                <a:r>
                  <a:rPr kumimoji="0" lang="en-US" altLang="ko-KR" sz="1100" b="1">
                    <a:solidFill>
                      <a:srgbClr val="000000"/>
                    </a:solidFill>
                    <a:latin typeface="Arial" pitchFamily="34" charset="0"/>
                  </a:rPr>
                  <a:t>ASIC</a:t>
                </a:r>
              </a:p>
            </p:txBody>
          </p:sp>
          <p:sp>
            <p:nvSpPr>
              <p:cNvPr id="147" name="Rectangle 42"/>
              <p:cNvSpPr>
                <a:spLocks noChangeArrowheads="1"/>
              </p:cNvSpPr>
              <p:nvPr/>
            </p:nvSpPr>
            <p:spPr bwMode="auto">
              <a:xfrm>
                <a:off x="1885" y="2831"/>
                <a:ext cx="702" cy="108"/>
              </a:xfrm>
              <a:prstGeom prst="rect">
                <a:avLst/>
              </a:prstGeom>
              <a:noFill/>
              <a:ln w="9525" algn="ctr">
                <a:noFill/>
                <a:miter lim="800000"/>
                <a:headEnd/>
                <a:tailEnd/>
              </a:ln>
            </p:spPr>
            <p:txBody>
              <a:bodyPr wrap="none" lIns="0" rIns="0" bIns="18288" anchor="b" anchorCtr="1"/>
              <a:lstStyle/>
              <a:p>
                <a:pPr algn="ctr" eaLnBrk="0" latinLnBrk="0" hangingPunct="0">
                  <a:lnSpc>
                    <a:spcPct val="90000"/>
                  </a:lnSpc>
                </a:pPr>
                <a:r>
                  <a:rPr kumimoji="0" lang="en-US" altLang="ko-KR" sz="1100" b="1">
                    <a:solidFill>
                      <a:schemeClr val="tx2"/>
                    </a:solidFill>
                    <a:latin typeface="Arial" pitchFamily="34" charset="0"/>
                  </a:rPr>
                  <a:t>Digital </a:t>
                </a:r>
                <a:br>
                  <a:rPr kumimoji="0" lang="en-US" altLang="ko-KR" sz="1100" b="1">
                    <a:solidFill>
                      <a:schemeClr val="tx2"/>
                    </a:solidFill>
                    <a:latin typeface="Arial" pitchFamily="34" charset="0"/>
                  </a:rPr>
                </a:br>
                <a:r>
                  <a:rPr kumimoji="0" lang="en-US" altLang="ko-KR" sz="1100" b="1">
                    <a:solidFill>
                      <a:schemeClr val="tx2"/>
                    </a:solidFill>
                    <a:latin typeface="Arial" pitchFamily="34" charset="0"/>
                  </a:rPr>
                  <a:t>Electronics</a:t>
                </a:r>
              </a:p>
            </p:txBody>
          </p:sp>
          <p:sp>
            <p:nvSpPr>
              <p:cNvPr id="148" name="AutoShape 43"/>
              <p:cNvSpPr>
                <a:spLocks noChangeArrowheads="1"/>
              </p:cNvSpPr>
              <p:nvPr/>
            </p:nvSpPr>
            <p:spPr bwMode="auto">
              <a:xfrm>
                <a:off x="1898" y="2949"/>
                <a:ext cx="674" cy="218"/>
              </a:xfrm>
              <a:prstGeom prst="roundRect">
                <a:avLst>
                  <a:gd name="adj" fmla="val 10162"/>
                </a:avLst>
              </a:prstGeom>
              <a:solidFill>
                <a:srgbClr val="FADCAA"/>
              </a:solidFill>
              <a:ln w="19050" algn="ctr">
                <a:solidFill>
                  <a:schemeClr val="hlink"/>
                </a:solidFill>
                <a:round/>
                <a:headEnd/>
                <a:tailEnd/>
              </a:ln>
            </p:spPr>
            <p:txBody>
              <a:bodyPr lIns="9144" tIns="9144" rIns="9144" bIns="9144" anchor="ctr"/>
              <a:lstStyle/>
              <a:p>
                <a:pPr marL="60325" indent="-60325" algn="ctr" eaLnBrk="0" latinLnBrk="0" hangingPunct="0"/>
                <a:r>
                  <a:rPr kumimoji="0" lang="en-US" altLang="ko-KR" sz="1100" b="1">
                    <a:latin typeface="Arial" pitchFamily="34" charset="0"/>
                  </a:rPr>
                  <a:t>VHDL, Verilog</a:t>
                </a:r>
              </a:p>
            </p:txBody>
          </p:sp>
        </p:grpSp>
        <p:sp>
          <p:nvSpPr>
            <p:cNvPr id="137" name="AutoShape 44"/>
            <p:cNvSpPr>
              <a:spLocks/>
            </p:cNvSpPr>
            <p:nvPr/>
          </p:nvSpPr>
          <p:spPr bwMode="auto">
            <a:xfrm rot="5400000">
              <a:off x="1828" y="2759"/>
              <a:ext cx="96" cy="1392"/>
            </a:xfrm>
            <a:prstGeom prst="rightBrace">
              <a:avLst>
                <a:gd name="adj1" fmla="val 120833"/>
                <a:gd name="adj2" fmla="val 50000"/>
              </a:avLst>
            </a:prstGeom>
            <a:noFill/>
            <a:ln w="19050">
              <a:solidFill>
                <a:srgbClr val="808080"/>
              </a:solidFill>
              <a:round/>
              <a:headEnd/>
              <a:tailEnd/>
            </a:ln>
          </p:spPr>
          <p:txBody>
            <a:bodyPr wrap="none" anchor="ctr"/>
            <a:lstStyle/>
            <a:p>
              <a:pPr algn="ctr" eaLnBrk="0" latinLnBrk="0" hangingPunct="0"/>
              <a:endParaRPr kumimoji="0" lang="ko-KR" altLang="en-US"/>
            </a:p>
          </p:txBody>
        </p:sp>
        <p:sp>
          <p:nvSpPr>
            <p:cNvPr id="138" name="Rectangle 45"/>
            <p:cNvSpPr>
              <a:spLocks noChangeArrowheads="1"/>
            </p:cNvSpPr>
            <p:nvPr/>
          </p:nvSpPr>
          <p:spPr bwMode="auto">
            <a:xfrm>
              <a:off x="1084" y="3685"/>
              <a:ext cx="1584" cy="144"/>
            </a:xfrm>
            <a:prstGeom prst="rect">
              <a:avLst/>
            </a:prstGeom>
            <a:noFill/>
            <a:ln w="9525" algn="ctr">
              <a:noFill/>
              <a:miter lim="800000"/>
              <a:headEnd/>
              <a:tailEnd/>
            </a:ln>
          </p:spPr>
          <p:txBody>
            <a:bodyPr wrap="none" tIns="0" anchorCtr="1"/>
            <a:lstStyle/>
            <a:p>
              <a:pPr algn="ctr" eaLnBrk="0" latinLnBrk="0" hangingPunct="0"/>
              <a:r>
                <a:rPr kumimoji="0" lang="en-US" altLang="ko-KR" sz="1400" b="1">
                  <a:solidFill>
                    <a:srgbClr val="32466E"/>
                  </a:solidFill>
                  <a:latin typeface="Arial" pitchFamily="34" charset="0"/>
                </a:rPr>
                <a:t>Implement</a:t>
              </a:r>
            </a:p>
          </p:txBody>
        </p:sp>
        <p:sp>
          <p:nvSpPr>
            <p:cNvPr id="139" name="Rectangle 46"/>
            <p:cNvSpPr>
              <a:spLocks noChangeArrowheads="1"/>
            </p:cNvSpPr>
            <p:nvPr/>
          </p:nvSpPr>
          <p:spPr bwMode="auto">
            <a:xfrm flipV="1">
              <a:off x="1475" y="3526"/>
              <a:ext cx="845" cy="81"/>
            </a:xfrm>
            <a:prstGeom prst="rect">
              <a:avLst/>
            </a:prstGeom>
            <a:noFill/>
            <a:ln w="12700" algn="ctr">
              <a:noFill/>
              <a:miter lim="800000"/>
              <a:headEnd/>
              <a:tailEnd/>
            </a:ln>
          </p:spPr>
          <p:txBody>
            <a:bodyPr rot="10800000" lIns="9144" tIns="9144" rIns="9144" bIns="9144" anchor="b" anchorCtr="1"/>
            <a:lstStyle/>
            <a:p>
              <a:pPr marL="60325" indent="-60325" algn="ctr" latinLnBrk="0"/>
              <a:endParaRPr kumimoji="0" lang="ko-KR" altLang="en-US" sz="1400" b="1">
                <a:latin typeface="Arial" pitchFamily="34" charset="0"/>
              </a:endParaRPr>
            </a:p>
            <a:p>
              <a:pPr marL="60325" indent="-60325" algn="ctr" latinLnBrk="0"/>
              <a:r>
                <a:rPr kumimoji="0" lang="en-US" altLang="ko-KR" sz="1400" b="1">
                  <a:solidFill>
                    <a:srgbClr val="808080"/>
                  </a:solidFill>
                  <a:latin typeface="Arial" pitchFamily="34" charset="0"/>
                </a:rPr>
                <a:t>Integration</a:t>
              </a:r>
            </a:p>
          </p:txBody>
        </p:sp>
        <p:grpSp>
          <p:nvGrpSpPr>
            <p:cNvPr id="4" name="Group 47"/>
            <p:cNvGrpSpPr>
              <a:grpSpLocks/>
            </p:cNvGrpSpPr>
            <p:nvPr/>
          </p:nvGrpSpPr>
          <p:grpSpPr bwMode="auto">
            <a:xfrm>
              <a:off x="1855" y="2823"/>
              <a:ext cx="702" cy="576"/>
              <a:chOff x="1164" y="2831"/>
              <a:chExt cx="702" cy="576"/>
            </a:xfrm>
          </p:grpSpPr>
          <p:sp>
            <p:nvSpPr>
              <p:cNvPr id="141" name="Rectangle 48"/>
              <p:cNvSpPr>
                <a:spLocks noChangeArrowheads="1"/>
              </p:cNvSpPr>
              <p:nvPr/>
            </p:nvSpPr>
            <p:spPr bwMode="auto">
              <a:xfrm>
                <a:off x="1528" y="3216"/>
                <a:ext cx="324" cy="191"/>
              </a:xfrm>
              <a:prstGeom prst="rect">
                <a:avLst/>
              </a:prstGeom>
              <a:solidFill>
                <a:srgbClr val="C0C0C0"/>
              </a:solidFill>
              <a:ln w="12700" algn="ctr">
                <a:solidFill>
                  <a:schemeClr val="bg2"/>
                </a:solidFill>
                <a:miter lim="800000"/>
                <a:headEnd/>
                <a:tailEnd/>
              </a:ln>
            </p:spPr>
            <p:txBody>
              <a:bodyPr wrap="none" anchor="ctr"/>
              <a:lstStyle/>
              <a:p>
                <a:pPr algn="ctr" eaLnBrk="0" latinLnBrk="0" hangingPunct="0"/>
                <a:r>
                  <a:rPr kumimoji="0" lang="en-US" altLang="ko-KR" sz="1100" b="1">
                    <a:solidFill>
                      <a:srgbClr val="000000"/>
                    </a:solidFill>
                    <a:latin typeface="Arial" pitchFamily="34" charset="0"/>
                  </a:rPr>
                  <a:t>DSP</a:t>
                </a:r>
              </a:p>
            </p:txBody>
          </p:sp>
          <p:sp>
            <p:nvSpPr>
              <p:cNvPr id="142" name="Rectangle 49"/>
              <p:cNvSpPr>
                <a:spLocks noChangeArrowheads="1"/>
              </p:cNvSpPr>
              <p:nvPr/>
            </p:nvSpPr>
            <p:spPr bwMode="auto">
              <a:xfrm>
                <a:off x="1164" y="2831"/>
                <a:ext cx="702" cy="108"/>
              </a:xfrm>
              <a:prstGeom prst="rect">
                <a:avLst/>
              </a:prstGeom>
              <a:noFill/>
              <a:ln w="9525" algn="ctr">
                <a:noFill/>
                <a:miter lim="800000"/>
                <a:headEnd/>
                <a:tailEnd/>
              </a:ln>
            </p:spPr>
            <p:txBody>
              <a:bodyPr wrap="none" lIns="0" rIns="0" bIns="18288" anchor="b" anchorCtr="1"/>
              <a:lstStyle/>
              <a:p>
                <a:pPr algn="ctr" eaLnBrk="0" latinLnBrk="0" hangingPunct="0">
                  <a:lnSpc>
                    <a:spcPct val="90000"/>
                  </a:lnSpc>
                </a:pPr>
                <a:r>
                  <a:rPr kumimoji="0" lang="en-US" altLang="ko-KR" sz="1100" b="1">
                    <a:solidFill>
                      <a:schemeClr val="tx2"/>
                    </a:solidFill>
                    <a:latin typeface="Arial" pitchFamily="34" charset="0"/>
                    <a:cs typeface="Tahoma" pitchFamily="34" charset="0"/>
                  </a:rPr>
                  <a:t>Embedded </a:t>
                </a:r>
                <a:br>
                  <a:rPr kumimoji="0" lang="en-US" altLang="ko-KR" sz="1100" b="1">
                    <a:solidFill>
                      <a:schemeClr val="tx2"/>
                    </a:solidFill>
                    <a:latin typeface="Arial" pitchFamily="34" charset="0"/>
                    <a:cs typeface="Tahoma" pitchFamily="34" charset="0"/>
                  </a:rPr>
                </a:br>
                <a:r>
                  <a:rPr kumimoji="0" lang="en-US" altLang="ko-KR" sz="1100" b="1">
                    <a:solidFill>
                      <a:schemeClr val="tx2"/>
                    </a:solidFill>
                    <a:latin typeface="Arial" pitchFamily="34" charset="0"/>
                    <a:cs typeface="Tahoma" pitchFamily="34" charset="0"/>
                  </a:rPr>
                  <a:t>Software</a:t>
                </a:r>
              </a:p>
            </p:txBody>
          </p:sp>
          <p:sp>
            <p:nvSpPr>
              <p:cNvPr id="143" name="AutoShape 50"/>
              <p:cNvSpPr>
                <a:spLocks noChangeArrowheads="1"/>
              </p:cNvSpPr>
              <p:nvPr/>
            </p:nvSpPr>
            <p:spPr bwMode="auto">
              <a:xfrm>
                <a:off x="1180" y="2949"/>
                <a:ext cx="672" cy="218"/>
              </a:xfrm>
              <a:prstGeom prst="roundRect">
                <a:avLst>
                  <a:gd name="adj" fmla="val 10162"/>
                </a:avLst>
              </a:prstGeom>
              <a:solidFill>
                <a:srgbClr val="FADCAA"/>
              </a:solidFill>
              <a:ln w="19050" algn="ctr">
                <a:solidFill>
                  <a:schemeClr val="hlink"/>
                </a:solidFill>
                <a:round/>
                <a:headEnd/>
                <a:tailEnd/>
              </a:ln>
            </p:spPr>
            <p:txBody>
              <a:bodyPr lIns="9144" tIns="9144" rIns="9144" bIns="9144" anchor="ctr"/>
              <a:lstStyle/>
              <a:p>
                <a:pPr marL="60325" indent="-60325" algn="ctr" eaLnBrk="0" latinLnBrk="0" hangingPunct="0"/>
                <a:r>
                  <a:rPr kumimoji="0" lang="en-US" altLang="ko-KR" sz="1100" b="1">
                    <a:latin typeface="Arial" pitchFamily="34" charset="0"/>
                  </a:rPr>
                  <a:t>C, C++</a:t>
                </a:r>
              </a:p>
            </p:txBody>
          </p:sp>
          <p:sp>
            <p:nvSpPr>
              <p:cNvPr id="144" name="Rectangle 51"/>
              <p:cNvSpPr>
                <a:spLocks noChangeArrowheads="1"/>
              </p:cNvSpPr>
              <p:nvPr/>
            </p:nvSpPr>
            <p:spPr bwMode="auto">
              <a:xfrm>
                <a:off x="1180" y="3215"/>
                <a:ext cx="323" cy="191"/>
              </a:xfrm>
              <a:prstGeom prst="rect">
                <a:avLst/>
              </a:prstGeom>
              <a:solidFill>
                <a:srgbClr val="C0C0C0"/>
              </a:solidFill>
              <a:ln w="12700" algn="ctr">
                <a:solidFill>
                  <a:schemeClr val="bg2"/>
                </a:solidFill>
                <a:miter lim="800000"/>
                <a:headEnd/>
                <a:tailEnd/>
              </a:ln>
            </p:spPr>
            <p:txBody>
              <a:bodyPr wrap="none" anchor="ctr"/>
              <a:lstStyle/>
              <a:p>
                <a:pPr algn="ctr" eaLnBrk="0" latinLnBrk="0" hangingPunct="0"/>
                <a:r>
                  <a:rPr kumimoji="0" lang="en-US" altLang="ko-KR" sz="1100" b="1">
                    <a:solidFill>
                      <a:srgbClr val="000000"/>
                    </a:solidFill>
                    <a:latin typeface="Arial" pitchFamily="34" charset="0"/>
                  </a:rPr>
                  <a:t>MCU</a:t>
                </a:r>
              </a:p>
            </p:txBody>
          </p:sp>
        </p:grpSp>
      </p:grpSp>
      <p:sp>
        <p:nvSpPr>
          <p:cNvPr id="149" name="AutoShape 52"/>
          <p:cNvSpPr>
            <a:spLocks noChangeArrowheads="1"/>
          </p:cNvSpPr>
          <p:nvPr/>
        </p:nvSpPr>
        <p:spPr bwMode="auto">
          <a:xfrm>
            <a:off x="704850" y="1995488"/>
            <a:ext cx="2514600" cy="2057400"/>
          </a:xfrm>
          <a:prstGeom prst="roundRect">
            <a:avLst>
              <a:gd name="adj" fmla="val 16667"/>
            </a:avLst>
          </a:prstGeom>
          <a:solidFill>
            <a:srgbClr val="CDD7E1"/>
          </a:solidFill>
          <a:ln w="9525" algn="ctr">
            <a:solidFill>
              <a:srgbClr val="32466E"/>
            </a:solidFill>
            <a:round/>
            <a:headEnd/>
            <a:tailEnd/>
          </a:ln>
        </p:spPr>
        <p:txBody>
          <a:bodyPr wrap="none" tIns="0" anchorCtr="1"/>
          <a:lstStyle/>
          <a:p>
            <a:pPr algn="ctr" eaLnBrk="0" latinLnBrk="0" hangingPunct="0"/>
            <a:endParaRPr kumimoji="0" lang="ko-KR" altLang="en-US" sz="1500" b="1">
              <a:solidFill>
                <a:srgbClr val="32466E"/>
              </a:solidFill>
              <a:latin typeface="Arial" pitchFamily="34" charset="0"/>
            </a:endParaRPr>
          </a:p>
        </p:txBody>
      </p:sp>
      <p:sp>
        <p:nvSpPr>
          <p:cNvPr id="150" name="Rectangle 53"/>
          <p:cNvSpPr>
            <a:spLocks noChangeArrowheads="1"/>
          </p:cNvSpPr>
          <p:nvPr/>
        </p:nvSpPr>
        <p:spPr bwMode="auto">
          <a:xfrm>
            <a:off x="717550" y="2033588"/>
            <a:ext cx="2514600" cy="228600"/>
          </a:xfrm>
          <a:prstGeom prst="rect">
            <a:avLst/>
          </a:prstGeom>
          <a:noFill/>
          <a:ln w="9525" algn="ctr">
            <a:noFill/>
            <a:miter lim="800000"/>
            <a:headEnd/>
            <a:tailEnd/>
          </a:ln>
        </p:spPr>
        <p:txBody>
          <a:bodyPr wrap="none" tIns="0" anchorCtr="1"/>
          <a:lstStyle/>
          <a:p>
            <a:pPr algn="ctr" eaLnBrk="0" latinLnBrk="0" hangingPunct="0"/>
            <a:r>
              <a:rPr kumimoji="0" lang="en-US" altLang="ko-KR" sz="1400" b="1">
                <a:solidFill>
                  <a:srgbClr val="32466E"/>
                </a:solidFill>
                <a:latin typeface="Arial" pitchFamily="34" charset="0"/>
              </a:rPr>
              <a:t>Design</a:t>
            </a:r>
          </a:p>
        </p:txBody>
      </p:sp>
      <p:pic>
        <p:nvPicPr>
          <p:cNvPr id="151" name="Picture 54" descr="sf_car2"/>
          <p:cNvPicPr>
            <a:picLocks noChangeAspect="1" noChangeArrowheads="1"/>
          </p:cNvPicPr>
          <p:nvPr/>
        </p:nvPicPr>
        <p:blipFill>
          <a:blip r:embed="rId3" cstate="print">
            <a:lum bright="16000" contrast="2000"/>
          </a:blip>
          <a:srcRect/>
          <a:stretch>
            <a:fillRect/>
          </a:stretch>
        </p:blipFill>
        <p:spPr bwMode="auto">
          <a:xfrm>
            <a:off x="893763" y="2293938"/>
            <a:ext cx="2182812" cy="1492250"/>
          </a:xfrm>
          <a:prstGeom prst="rect">
            <a:avLst/>
          </a:prstGeom>
          <a:noFill/>
          <a:ln w="9525">
            <a:noFill/>
            <a:miter lim="800000"/>
            <a:headEnd/>
            <a:tailEnd/>
          </a:ln>
        </p:spPr>
      </p:pic>
      <p:grpSp>
        <p:nvGrpSpPr>
          <p:cNvPr id="5" name="Group 55"/>
          <p:cNvGrpSpPr>
            <a:grpSpLocks/>
          </p:cNvGrpSpPr>
          <p:nvPr/>
        </p:nvGrpSpPr>
        <p:grpSpPr bwMode="auto">
          <a:xfrm>
            <a:off x="946150" y="2365375"/>
            <a:ext cx="2057400" cy="1371600"/>
            <a:chOff x="2640" y="1584"/>
            <a:chExt cx="1296" cy="954"/>
          </a:xfrm>
        </p:grpSpPr>
        <p:sp>
          <p:nvSpPr>
            <p:cNvPr id="153" name="Rectangle 56"/>
            <p:cNvSpPr>
              <a:spLocks noChangeArrowheads="1"/>
            </p:cNvSpPr>
            <p:nvPr/>
          </p:nvSpPr>
          <p:spPr bwMode="auto">
            <a:xfrm>
              <a:off x="2640" y="1913"/>
              <a:ext cx="1296" cy="296"/>
            </a:xfrm>
            <a:prstGeom prst="rect">
              <a:avLst/>
            </a:prstGeom>
            <a:solidFill>
              <a:srgbClr val="ECF0F4">
                <a:alpha val="65097"/>
              </a:srgbClr>
            </a:solidFill>
            <a:ln w="19050" algn="ctr">
              <a:solidFill>
                <a:srgbClr val="32466E"/>
              </a:solidFill>
              <a:miter lim="800000"/>
              <a:headEnd/>
              <a:tailEnd/>
            </a:ln>
          </p:spPr>
          <p:txBody>
            <a:bodyPr lIns="9144" tIns="9144" rIns="9144" bIns="9144" anchor="ctr"/>
            <a:lstStyle/>
            <a:p>
              <a:pPr algn="ctr" eaLnBrk="0" latinLnBrk="0" hangingPunct="0"/>
              <a:r>
                <a:rPr kumimoji="0" lang="en-US" altLang="ko-KR" sz="1100" b="1">
                  <a:solidFill>
                    <a:srgbClr val="000000"/>
                  </a:solidFill>
                  <a:latin typeface="Arial" pitchFamily="34" charset="0"/>
                </a:rPr>
                <a:t>Physical Components </a:t>
              </a:r>
            </a:p>
          </p:txBody>
        </p:sp>
        <p:sp>
          <p:nvSpPr>
            <p:cNvPr id="154" name="Rectangle 57"/>
            <p:cNvSpPr>
              <a:spLocks noChangeArrowheads="1"/>
            </p:cNvSpPr>
            <p:nvPr/>
          </p:nvSpPr>
          <p:spPr bwMode="auto">
            <a:xfrm>
              <a:off x="2640" y="1584"/>
              <a:ext cx="1296" cy="296"/>
            </a:xfrm>
            <a:prstGeom prst="rect">
              <a:avLst/>
            </a:prstGeom>
            <a:solidFill>
              <a:srgbClr val="ECF0F4">
                <a:alpha val="65097"/>
              </a:srgbClr>
            </a:solidFill>
            <a:ln w="19050" algn="ctr">
              <a:solidFill>
                <a:srgbClr val="32466E"/>
              </a:solidFill>
              <a:miter lim="800000"/>
              <a:headEnd/>
              <a:tailEnd/>
            </a:ln>
          </p:spPr>
          <p:txBody>
            <a:bodyPr lIns="9144" tIns="9144" rIns="9144" bIns="9144" anchor="ctr"/>
            <a:lstStyle/>
            <a:p>
              <a:pPr algn="ctr" eaLnBrk="0" latinLnBrk="0" hangingPunct="0"/>
              <a:r>
                <a:rPr kumimoji="0" lang="en-US" altLang="ko-KR" sz="1100" b="1">
                  <a:solidFill>
                    <a:srgbClr val="000000"/>
                  </a:solidFill>
                  <a:latin typeface="Arial" pitchFamily="34" charset="0"/>
                </a:rPr>
                <a:t>Environment</a:t>
              </a:r>
            </a:p>
          </p:txBody>
        </p:sp>
        <p:sp>
          <p:nvSpPr>
            <p:cNvPr id="155" name="Rectangle 58"/>
            <p:cNvSpPr>
              <a:spLocks noChangeArrowheads="1"/>
            </p:cNvSpPr>
            <p:nvPr/>
          </p:nvSpPr>
          <p:spPr bwMode="auto">
            <a:xfrm>
              <a:off x="2640" y="2242"/>
              <a:ext cx="1296" cy="296"/>
            </a:xfrm>
            <a:prstGeom prst="rect">
              <a:avLst/>
            </a:prstGeom>
            <a:solidFill>
              <a:srgbClr val="ECF0F4">
                <a:alpha val="65097"/>
              </a:srgbClr>
            </a:solidFill>
            <a:ln w="19050" algn="ctr">
              <a:solidFill>
                <a:srgbClr val="32466E"/>
              </a:solidFill>
              <a:miter lim="800000"/>
              <a:headEnd/>
              <a:tailEnd/>
            </a:ln>
          </p:spPr>
          <p:txBody>
            <a:bodyPr lIns="9144" tIns="9144" rIns="9144" bIns="9144" anchor="ctr"/>
            <a:lstStyle/>
            <a:p>
              <a:pPr algn="ctr" eaLnBrk="0" latinLnBrk="0" hangingPunct="0"/>
              <a:r>
                <a:rPr kumimoji="0" lang="en-US" altLang="ko-KR" sz="1100" b="1">
                  <a:solidFill>
                    <a:srgbClr val="000000"/>
                  </a:solidFill>
                  <a:latin typeface="Arial" pitchFamily="34" charset="0"/>
                </a:rPr>
                <a:t>Algorithms</a:t>
              </a:r>
            </a:p>
          </p:txBody>
        </p:sp>
      </p:grpSp>
      <p:grpSp>
        <p:nvGrpSpPr>
          <p:cNvPr id="6" name="Group 59"/>
          <p:cNvGrpSpPr>
            <a:grpSpLocks/>
          </p:cNvGrpSpPr>
          <p:nvPr/>
        </p:nvGrpSpPr>
        <p:grpSpPr bwMode="auto">
          <a:xfrm>
            <a:off x="1403350" y="3700463"/>
            <a:ext cx="457200" cy="828675"/>
            <a:chOff x="2646" y="2167"/>
            <a:chExt cx="288" cy="522"/>
          </a:xfrm>
        </p:grpSpPr>
        <p:sp>
          <p:nvSpPr>
            <p:cNvPr id="157" name="Freeform 60"/>
            <p:cNvSpPr>
              <a:spLocks/>
            </p:cNvSpPr>
            <p:nvPr/>
          </p:nvSpPr>
          <p:spPr bwMode="auto">
            <a:xfrm rot="7200000" flipH="1">
              <a:off x="2566" y="2322"/>
              <a:ext cx="447" cy="288"/>
            </a:xfrm>
            <a:custGeom>
              <a:avLst/>
              <a:gdLst>
                <a:gd name="T0" fmla="*/ 19587700 w 275"/>
                <a:gd name="T1" fmla="*/ 48 h 288"/>
                <a:gd name="T2" fmla="*/ 5906433 w 275"/>
                <a:gd name="T3" fmla="*/ 48 h 288"/>
                <a:gd name="T4" fmla="*/ 5906433 w 275"/>
                <a:gd name="T5" fmla="*/ 0 h 288"/>
                <a:gd name="T6" fmla="*/ 0 w 275"/>
                <a:gd name="T7" fmla="*/ 144 h 288"/>
                <a:gd name="T8" fmla="*/ 5906433 w 275"/>
                <a:gd name="T9" fmla="*/ 288 h 288"/>
                <a:gd name="T10" fmla="*/ 5906433 w 275"/>
                <a:gd name="T11" fmla="*/ 240 h 288"/>
                <a:gd name="T12" fmla="*/ 19587700 w 275"/>
                <a:gd name="T13" fmla="*/ 240 h 288"/>
                <a:gd name="T14" fmla="*/ 0 60000 65536"/>
                <a:gd name="T15" fmla="*/ 0 60000 65536"/>
                <a:gd name="T16" fmla="*/ 0 60000 65536"/>
                <a:gd name="T17" fmla="*/ 0 60000 65536"/>
                <a:gd name="T18" fmla="*/ 0 60000 65536"/>
                <a:gd name="T19" fmla="*/ 0 60000 65536"/>
                <a:gd name="T20" fmla="*/ 0 60000 65536"/>
                <a:gd name="T21" fmla="*/ 0 w 275"/>
                <a:gd name="T22" fmla="*/ 0 h 288"/>
                <a:gd name="T23" fmla="*/ 275 w 275"/>
                <a:gd name="T24" fmla="*/ 288 h 2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75" h="288">
                  <a:moveTo>
                    <a:pt x="275" y="48"/>
                  </a:moveTo>
                  <a:lnTo>
                    <a:pt x="83" y="48"/>
                  </a:lnTo>
                  <a:lnTo>
                    <a:pt x="83" y="0"/>
                  </a:lnTo>
                  <a:lnTo>
                    <a:pt x="0" y="144"/>
                  </a:lnTo>
                  <a:lnTo>
                    <a:pt x="83" y="288"/>
                  </a:lnTo>
                  <a:lnTo>
                    <a:pt x="83" y="240"/>
                  </a:lnTo>
                  <a:lnTo>
                    <a:pt x="275" y="240"/>
                  </a:lnTo>
                </a:path>
              </a:pathLst>
            </a:custGeom>
            <a:solidFill>
              <a:srgbClr val="CDD7E1"/>
            </a:solidFill>
            <a:ln w="9525">
              <a:solidFill>
                <a:srgbClr val="32466E"/>
              </a:solidFill>
              <a:round/>
              <a:headEnd/>
              <a:tailEnd/>
            </a:ln>
          </p:spPr>
          <p:txBody>
            <a:bodyPr wrap="none" anchor="ctr"/>
            <a:lstStyle/>
            <a:p>
              <a:pPr algn="ctr" eaLnBrk="0" latinLnBrk="0" hangingPunct="0"/>
              <a:endParaRPr kumimoji="0" lang="ko-KR" altLang="en-US"/>
            </a:p>
          </p:txBody>
        </p:sp>
        <p:sp>
          <p:nvSpPr>
            <p:cNvPr id="158" name="Rectangle 61"/>
            <p:cNvSpPr>
              <a:spLocks noChangeArrowheads="1"/>
            </p:cNvSpPr>
            <p:nvPr/>
          </p:nvSpPr>
          <p:spPr bwMode="auto">
            <a:xfrm rot="-3600000">
              <a:off x="2552" y="2326"/>
              <a:ext cx="510" cy="192"/>
            </a:xfrm>
            <a:prstGeom prst="rect">
              <a:avLst/>
            </a:prstGeom>
            <a:noFill/>
            <a:ln w="9525" algn="ctr">
              <a:noFill/>
              <a:miter lim="800000"/>
              <a:headEnd/>
              <a:tailEnd/>
            </a:ln>
          </p:spPr>
          <p:txBody>
            <a:bodyPr wrap="none" anchor="ctr"/>
            <a:lstStyle/>
            <a:p>
              <a:pPr algn="ctr" eaLnBrk="0" latinLnBrk="0" hangingPunct="0"/>
              <a:r>
                <a:rPr kumimoji="0" lang="en-US" altLang="ko-KR" sz="900" b="1">
                  <a:latin typeface="Arial" pitchFamily="34" charset="0"/>
                </a:rPr>
                <a:t>Generate</a:t>
              </a:r>
            </a:p>
          </p:txBody>
        </p:sp>
      </p:grpSp>
      <p:grpSp>
        <p:nvGrpSpPr>
          <p:cNvPr id="7" name="Group 62"/>
          <p:cNvGrpSpPr>
            <a:grpSpLocks/>
          </p:cNvGrpSpPr>
          <p:nvPr/>
        </p:nvGrpSpPr>
        <p:grpSpPr bwMode="auto">
          <a:xfrm flipH="1">
            <a:off x="2089150" y="3700463"/>
            <a:ext cx="457200" cy="828675"/>
            <a:chOff x="2646" y="2167"/>
            <a:chExt cx="288" cy="522"/>
          </a:xfrm>
        </p:grpSpPr>
        <p:sp>
          <p:nvSpPr>
            <p:cNvPr id="160" name="Freeform 63"/>
            <p:cNvSpPr>
              <a:spLocks/>
            </p:cNvSpPr>
            <p:nvPr/>
          </p:nvSpPr>
          <p:spPr bwMode="auto">
            <a:xfrm rot="7200000" flipH="1">
              <a:off x="2566" y="2322"/>
              <a:ext cx="447" cy="288"/>
            </a:xfrm>
            <a:custGeom>
              <a:avLst/>
              <a:gdLst>
                <a:gd name="T0" fmla="*/ 19587700 w 275"/>
                <a:gd name="T1" fmla="*/ 48 h 288"/>
                <a:gd name="T2" fmla="*/ 5906433 w 275"/>
                <a:gd name="T3" fmla="*/ 48 h 288"/>
                <a:gd name="T4" fmla="*/ 5906433 w 275"/>
                <a:gd name="T5" fmla="*/ 0 h 288"/>
                <a:gd name="T6" fmla="*/ 0 w 275"/>
                <a:gd name="T7" fmla="*/ 144 h 288"/>
                <a:gd name="T8" fmla="*/ 5906433 w 275"/>
                <a:gd name="T9" fmla="*/ 288 h 288"/>
                <a:gd name="T10" fmla="*/ 5906433 w 275"/>
                <a:gd name="T11" fmla="*/ 240 h 288"/>
                <a:gd name="T12" fmla="*/ 19587700 w 275"/>
                <a:gd name="T13" fmla="*/ 240 h 288"/>
                <a:gd name="T14" fmla="*/ 0 60000 65536"/>
                <a:gd name="T15" fmla="*/ 0 60000 65536"/>
                <a:gd name="T16" fmla="*/ 0 60000 65536"/>
                <a:gd name="T17" fmla="*/ 0 60000 65536"/>
                <a:gd name="T18" fmla="*/ 0 60000 65536"/>
                <a:gd name="T19" fmla="*/ 0 60000 65536"/>
                <a:gd name="T20" fmla="*/ 0 60000 65536"/>
                <a:gd name="T21" fmla="*/ 0 w 275"/>
                <a:gd name="T22" fmla="*/ 0 h 288"/>
                <a:gd name="T23" fmla="*/ 275 w 275"/>
                <a:gd name="T24" fmla="*/ 288 h 2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75" h="288">
                  <a:moveTo>
                    <a:pt x="275" y="48"/>
                  </a:moveTo>
                  <a:lnTo>
                    <a:pt x="83" y="48"/>
                  </a:lnTo>
                  <a:lnTo>
                    <a:pt x="83" y="0"/>
                  </a:lnTo>
                  <a:lnTo>
                    <a:pt x="0" y="144"/>
                  </a:lnTo>
                  <a:lnTo>
                    <a:pt x="83" y="288"/>
                  </a:lnTo>
                  <a:lnTo>
                    <a:pt x="83" y="240"/>
                  </a:lnTo>
                  <a:lnTo>
                    <a:pt x="275" y="240"/>
                  </a:lnTo>
                </a:path>
              </a:pathLst>
            </a:custGeom>
            <a:solidFill>
              <a:srgbClr val="CDD7E1"/>
            </a:solidFill>
            <a:ln w="9525">
              <a:solidFill>
                <a:srgbClr val="32466E"/>
              </a:solidFill>
              <a:round/>
              <a:headEnd/>
              <a:tailEnd/>
            </a:ln>
          </p:spPr>
          <p:txBody>
            <a:bodyPr wrap="none" anchor="ctr"/>
            <a:lstStyle/>
            <a:p>
              <a:pPr algn="ctr" eaLnBrk="0" latinLnBrk="0" hangingPunct="0"/>
              <a:endParaRPr kumimoji="0" lang="ko-KR" altLang="en-US"/>
            </a:p>
          </p:txBody>
        </p:sp>
        <p:sp>
          <p:nvSpPr>
            <p:cNvPr id="161" name="Rectangle 64"/>
            <p:cNvSpPr>
              <a:spLocks noChangeArrowheads="1"/>
            </p:cNvSpPr>
            <p:nvPr/>
          </p:nvSpPr>
          <p:spPr bwMode="auto">
            <a:xfrm rot="-3600000">
              <a:off x="2552" y="2326"/>
              <a:ext cx="510" cy="192"/>
            </a:xfrm>
            <a:prstGeom prst="rect">
              <a:avLst/>
            </a:prstGeom>
            <a:noFill/>
            <a:ln w="9525" algn="ctr">
              <a:noFill/>
              <a:miter lim="800000"/>
              <a:headEnd/>
              <a:tailEnd/>
            </a:ln>
          </p:spPr>
          <p:txBody>
            <a:bodyPr wrap="none" anchor="ctr"/>
            <a:lstStyle/>
            <a:p>
              <a:pPr algn="ctr" eaLnBrk="0" latinLnBrk="0" hangingPunct="0"/>
              <a:r>
                <a:rPr kumimoji="0" lang="en-US" altLang="ko-KR" sz="900" b="1">
                  <a:latin typeface="Arial" pitchFamily="34" charset="0"/>
                </a:rPr>
                <a:t>Generate</a:t>
              </a:r>
            </a:p>
          </p:txBody>
        </p:sp>
      </p:grpSp>
      <p:grpSp>
        <p:nvGrpSpPr>
          <p:cNvPr id="8" name="Group 65"/>
          <p:cNvGrpSpPr>
            <a:grpSpLocks/>
          </p:cNvGrpSpPr>
          <p:nvPr/>
        </p:nvGrpSpPr>
        <p:grpSpPr bwMode="auto">
          <a:xfrm>
            <a:off x="38100" y="3425825"/>
            <a:ext cx="1044575" cy="1023938"/>
            <a:chOff x="658" y="2086"/>
            <a:chExt cx="658" cy="645"/>
          </a:xfrm>
        </p:grpSpPr>
        <p:grpSp>
          <p:nvGrpSpPr>
            <p:cNvPr id="9" name="Group 66"/>
            <p:cNvGrpSpPr>
              <a:grpSpLocks/>
            </p:cNvGrpSpPr>
            <p:nvPr/>
          </p:nvGrpSpPr>
          <p:grpSpPr bwMode="auto">
            <a:xfrm>
              <a:off x="658" y="2086"/>
              <a:ext cx="413" cy="412"/>
              <a:chOff x="2029" y="1768"/>
              <a:chExt cx="836" cy="834"/>
            </a:xfrm>
          </p:grpSpPr>
          <p:sp>
            <p:nvSpPr>
              <p:cNvPr id="167" name="Oval 67"/>
              <p:cNvSpPr>
                <a:spLocks noChangeArrowheads="1"/>
              </p:cNvSpPr>
              <p:nvPr/>
            </p:nvSpPr>
            <p:spPr bwMode="auto">
              <a:xfrm>
                <a:off x="2029" y="1768"/>
                <a:ext cx="836" cy="834"/>
              </a:xfrm>
              <a:prstGeom prst="ellipse">
                <a:avLst/>
              </a:prstGeom>
              <a:solidFill>
                <a:srgbClr val="DDDDDD"/>
              </a:solidFill>
              <a:ln w="9525" algn="ctr">
                <a:solidFill>
                  <a:schemeClr val="tx1"/>
                </a:solidFill>
                <a:round/>
                <a:headEnd/>
                <a:tailEnd/>
              </a:ln>
            </p:spPr>
            <p:txBody>
              <a:bodyPr wrap="none" anchor="ctr"/>
              <a:lstStyle/>
              <a:p>
                <a:pPr algn="ctr" eaLnBrk="0" latinLnBrk="0" hangingPunct="0"/>
                <a:endParaRPr kumimoji="0" lang="ko-KR" altLang="en-US"/>
              </a:p>
            </p:txBody>
          </p:sp>
          <p:pic>
            <p:nvPicPr>
              <p:cNvPr id="168" name="Picture 68" descr="j0292020"/>
              <p:cNvPicPr>
                <a:picLocks noChangeAspect="1" noChangeArrowheads="1"/>
              </p:cNvPicPr>
              <p:nvPr/>
            </p:nvPicPr>
            <p:blipFill>
              <a:blip r:embed="rId4" cstate="print"/>
              <a:srcRect/>
              <a:stretch>
                <a:fillRect/>
              </a:stretch>
            </p:blipFill>
            <p:spPr bwMode="auto">
              <a:xfrm flipH="1">
                <a:off x="2112" y="1824"/>
                <a:ext cx="688" cy="654"/>
              </a:xfrm>
              <a:prstGeom prst="rect">
                <a:avLst/>
              </a:prstGeom>
              <a:noFill/>
              <a:ln w="9525">
                <a:noFill/>
                <a:miter lim="800000"/>
                <a:headEnd/>
                <a:tailEnd/>
              </a:ln>
            </p:spPr>
          </p:pic>
        </p:grpSp>
        <p:grpSp>
          <p:nvGrpSpPr>
            <p:cNvPr id="10" name="Group 69"/>
            <p:cNvGrpSpPr>
              <a:grpSpLocks/>
            </p:cNvGrpSpPr>
            <p:nvPr/>
          </p:nvGrpSpPr>
          <p:grpSpPr bwMode="auto">
            <a:xfrm rot="20000999" flipH="1">
              <a:off x="1028" y="2209"/>
              <a:ext cx="288" cy="522"/>
              <a:chOff x="2646" y="2167"/>
              <a:chExt cx="288" cy="522"/>
            </a:xfrm>
          </p:grpSpPr>
          <p:sp>
            <p:nvSpPr>
              <p:cNvPr id="165" name="Freeform 70"/>
              <p:cNvSpPr>
                <a:spLocks/>
              </p:cNvSpPr>
              <p:nvPr/>
            </p:nvSpPr>
            <p:spPr bwMode="auto">
              <a:xfrm rot="7200000" flipH="1">
                <a:off x="2566" y="2322"/>
                <a:ext cx="447" cy="288"/>
              </a:xfrm>
              <a:custGeom>
                <a:avLst/>
                <a:gdLst>
                  <a:gd name="T0" fmla="*/ 19587700 w 275"/>
                  <a:gd name="T1" fmla="*/ 48 h 288"/>
                  <a:gd name="T2" fmla="*/ 5906433 w 275"/>
                  <a:gd name="T3" fmla="*/ 48 h 288"/>
                  <a:gd name="T4" fmla="*/ 5906433 w 275"/>
                  <a:gd name="T5" fmla="*/ 0 h 288"/>
                  <a:gd name="T6" fmla="*/ 0 w 275"/>
                  <a:gd name="T7" fmla="*/ 144 h 288"/>
                  <a:gd name="T8" fmla="*/ 5906433 w 275"/>
                  <a:gd name="T9" fmla="*/ 288 h 288"/>
                  <a:gd name="T10" fmla="*/ 5906433 w 275"/>
                  <a:gd name="T11" fmla="*/ 240 h 288"/>
                  <a:gd name="T12" fmla="*/ 19587700 w 275"/>
                  <a:gd name="T13" fmla="*/ 240 h 288"/>
                  <a:gd name="T14" fmla="*/ 0 60000 65536"/>
                  <a:gd name="T15" fmla="*/ 0 60000 65536"/>
                  <a:gd name="T16" fmla="*/ 0 60000 65536"/>
                  <a:gd name="T17" fmla="*/ 0 60000 65536"/>
                  <a:gd name="T18" fmla="*/ 0 60000 65536"/>
                  <a:gd name="T19" fmla="*/ 0 60000 65536"/>
                  <a:gd name="T20" fmla="*/ 0 60000 65536"/>
                  <a:gd name="T21" fmla="*/ 0 w 275"/>
                  <a:gd name="T22" fmla="*/ 0 h 288"/>
                  <a:gd name="T23" fmla="*/ 275 w 275"/>
                  <a:gd name="T24" fmla="*/ 288 h 2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75" h="288">
                    <a:moveTo>
                      <a:pt x="275" y="48"/>
                    </a:moveTo>
                    <a:lnTo>
                      <a:pt x="83" y="48"/>
                    </a:lnTo>
                    <a:lnTo>
                      <a:pt x="83" y="0"/>
                    </a:lnTo>
                    <a:lnTo>
                      <a:pt x="0" y="144"/>
                    </a:lnTo>
                    <a:lnTo>
                      <a:pt x="83" y="288"/>
                    </a:lnTo>
                    <a:lnTo>
                      <a:pt x="83" y="240"/>
                    </a:lnTo>
                    <a:lnTo>
                      <a:pt x="275" y="240"/>
                    </a:lnTo>
                  </a:path>
                </a:pathLst>
              </a:custGeom>
              <a:solidFill>
                <a:srgbClr val="CDD7E1"/>
              </a:solidFill>
              <a:ln w="9525">
                <a:solidFill>
                  <a:srgbClr val="32466E"/>
                </a:solidFill>
                <a:round/>
                <a:headEnd/>
                <a:tailEnd/>
              </a:ln>
            </p:spPr>
            <p:txBody>
              <a:bodyPr wrap="none" anchor="ctr"/>
              <a:lstStyle/>
              <a:p>
                <a:pPr algn="ctr" eaLnBrk="0" latinLnBrk="0" hangingPunct="0"/>
                <a:endParaRPr kumimoji="0" lang="ko-KR" altLang="en-US"/>
              </a:p>
            </p:txBody>
          </p:sp>
          <p:sp>
            <p:nvSpPr>
              <p:cNvPr id="166" name="Rectangle 71"/>
              <p:cNvSpPr>
                <a:spLocks noChangeArrowheads="1"/>
              </p:cNvSpPr>
              <p:nvPr/>
            </p:nvSpPr>
            <p:spPr bwMode="auto">
              <a:xfrm rot="-3600000">
                <a:off x="2552" y="2326"/>
                <a:ext cx="510" cy="192"/>
              </a:xfrm>
              <a:prstGeom prst="rect">
                <a:avLst/>
              </a:prstGeom>
              <a:noFill/>
              <a:ln w="9525" algn="ctr">
                <a:noFill/>
                <a:miter lim="800000"/>
                <a:headEnd/>
                <a:tailEnd/>
              </a:ln>
            </p:spPr>
            <p:txBody>
              <a:bodyPr wrap="none" anchor="ctr"/>
              <a:lstStyle/>
              <a:p>
                <a:pPr algn="ctr" eaLnBrk="0" latinLnBrk="0" hangingPunct="0"/>
                <a:r>
                  <a:rPr kumimoji="0" lang="en-US" altLang="ko-KR" sz="900" b="1">
                    <a:latin typeface="Arial" pitchFamily="34" charset="0"/>
                  </a:rPr>
                  <a:t>Hand-</a:t>
                </a:r>
                <a:br>
                  <a:rPr kumimoji="0" lang="en-US" altLang="ko-KR" sz="900" b="1">
                    <a:latin typeface="Arial" pitchFamily="34" charset="0"/>
                  </a:rPr>
                </a:br>
                <a:r>
                  <a:rPr kumimoji="0" lang="en-US" altLang="ko-KR" sz="900" b="1">
                    <a:latin typeface="Arial" pitchFamily="34" charset="0"/>
                  </a:rPr>
                  <a:t>Generate</a:t>
                </a:r>
              </a:p>
            </p:txBody>
          </p:sp>
        </p:grpSp>
      </p:grpSp>
      <p:sp>
        <p:nvSpPr>
          <p:cNvPr id="194" name="Rectangle 124"/>
          <p:cNvSpPr>
            <a:spLocks noChangeArrowheads="1"/>
          </p:cNvSpPr>
          <p:nvPr/>
        </p:nvSpPr>
        <p:spPr bwMode="auto">
          <a:xfrm>
            <a:off x="879475" y="1431925"/>
            <a:ext cx="2357438" cy="304800"/>
          </a:xfrm>
          <a:prstGeom prst="rect">
            <a:avLst/>
          </a:prstGeom>
          <a:solidFill>
            <a:srgbClr val="D7D7D7"/>
          </a:solidFill>
          <a:ln w="12700" algn="ctr">
            <a:solidFill>
              <a:schemeClr val="bg2"/>
            </a:solidFill>
            <a:miter lim="800000"/>
            <a:headEnd/>
            <a:tailEnd/>
          </a:ln>
        </p:spPr>
        <p:txBody>
          <a:bodyPr wrap="none" anchor="ctr"/>
          <a:lstStyle/>
          <a:p>
            <a:pPr algn="ctr" eaLnBrk="0" latinLnBrk="0" hangingPunct="0"/>
            <a:r>
              <a:rPr kumimoji="0" lang="en-US" altLang="ko-KR" sz="1200" b="1">
                <a:solidFill>
                  <a:srgbClr val="000000"/>
                </a:solidFill>
                <a:latin typeface="Arial" pitchFamily="34" charset="0"/>
              </a:rPr>
              <a:t>Requirements</a:t>
            </a:r>
          </a:p>
        </p:txBody>
      </p:sp>
      <p:sp>
        <p:nvSpPr>
          <p:cNvPr id="195" name="Rectangle 125"/>
          <p:cNvSpPr>
            <a:spLocks noChangeArrowheads="1"/>
          </p:cNvSpPr>
          <p:nvPr/>
        </p:nvSpPr>
        <p:spPr bwMode="auto">
          <a:xfrm>
            <a:off x="811213" y="1535113"/>
            <a:ext cx="2357437" cy="304800"/>
          </a:xfrm>
          <a:prstGeom prst="rect">
            <a:avLst/>
          </a:prstGeom>
          <a:solidFill>
            <a:srgbClr val="D7D7D7"/>
          </a:solidFill>
          <a:ln w="12700" algn="ctr">
            <a:solidFill>
              <a:schemeClr val="bg2"/>
            </a:solidFill>
            <a:miter lim="800000"/>
            <a:headEnd/>
            <a:tailEnd/>
          </a:ln>
        </p:spPr>
        <p:txBody>
          <a:bodyPr wrap="none" anchor="ctr"/>
          <a:lstStyle/>
          <a:p>
            <a:pPr algn="ctr" eaLnBrk="0" latinLnBrk="0" hangingPunct="0"/>
            <a:r>
              <a:rPr kumimoji="0" lang="en-US" altLang="ko-KR" sz="1200" b="1">
                <a:solidFill>
                  <a:srgbClr val="000000"/>
                </a:solidFill>
                <a:latin typeface="Arial" pitchFamily="34" charset="0"/>
              </a:rPr>
              <a:t>Requirements</a:t>
            </a:r>
          </a:p>
        </p:txBody>
      </p:sp>
      <p:sp>
        <p:nvSpPr>
          <p:cNvPr id="196" name="Rectangle 127"/>
          <p:cNvSpPr txBox="1">
            <a:spLocks noChangeArrowheads="1"/>
          </p:cNvSpPr>
          <p:nvPr/>
        </p:nvSpPr>
        <p:spPr>
          <a:xfrm>
            <a:off x="3662363" y="1849438"/>
            <a:ext cx="5072062" cy="4462462"/>
          </a:xfrm>
          <a:prstGeom prst="rect">
            <a:avLst/>
          </a:prstGeom>
        </p:spPr>
        <p:txBody>
          <a:bodyPr vert="horz" lIns="91440" tIns="45720" rIns="91440" bIns="45720" rtlCol="0">
            <a:noAutofit/>
          </a:bodyPr>
          <a:lstStyle/>
          <a:p>
            <a:pPr marL="342900" marR="0" lvl="0" indent="-342900" algn="l" defTabSz="914400" rtl="0" eaLnBrk="1" fontAlgn="auto" latinLnBrk="1" hangingPunct="1">
              <a:lnSpc>
                <a:spcPct val="90000"/>
              </a:lnSpc>
              <a:spcBef>
                <a:spcPct val="20000"/>
              </a:spcBef>
              <a:spcAft>
                <a:spcPts val="0"/>
              </a:spcAft>
              <a:buClr>
                <a:schemeClr val="tx2"/>
              </a:buClr>
              <a:buSzPct val="75000"/>
              <a:buFont typeface="Wingdings" pitchFamily="2" charset="2"/>
              <a:buChar char="§"/>
              <a:tabLst/>
              <a:defRPr/>
            </a:pPr>
            <a:r>
              <a:rPr kumimoji="0" lang="en-US" altLang="ko-KR" sz="2400" b="0" i="0" u="none" strike="noStrike" kern="1200" cap="none" spc="0" normalizeH="0" baseline="0" noProof="0" dirty="0" smtClean="0">
                <a:ln>
                  <a:noFill/>
                </a:ln>
                <a:solidFill>
                  <a:schemeClr val="tx1"/>
                </a:solidFill>
                <a:effectLst/>
                <a:uLnTx/>
                <a:uFillTx/>
                <a:latin typeface="Arial" pitchFamily="34" charset="0"/>
                <a:ea typeface="+mn-ea"/>
                <a:cs typeface="Arial" pitchFamily="34" charset="0"/>
              </a:rPr>
              <a:t>Create executable specifications</a:t>
            </a:r>
          </a:p>
          <a:p>
            <a:pPr marL="342900" marR="0" lvl="0" indent="-342900" algn="l" defTabSz="914400" rtl="0" eaLnBrk="1" fontAlgn="auto" latinLnBrk="1" hangingPunct="1">
              <a:lnSpc>
                <a:spcPct val="90000"/>
              </a:lnSpc>
              <a:spcBef>
                <a:spcPct val="20000"/>
              </a:spcBef>
              <a:spcAft>
                <a:spcPts val="0"/>
              </a:spcAft>
              <a:buClr>
                <a:schemeClr val="tx2"/>
              </a:buClr>
              <a:buSzPct val="75000"/>
              <a:buFont typeface="Wingdings" pitchFamily="2" charset="2"/>
              <a:buChar char="§"/>
              <a:tabLst/>
              <a:defRPr/>
            </a:pPr>
            <a:r>
              <a:rPr kumimoji="0" lang="en-US" altLang="ko-KR" sz="2400" b="0" i="0" u="none" strike="noStrike" kern="1200" cap="none" spc="0" normalizeH="0" baseline="0" noProof="0" dirty="0" smtClean="0">
                <a:ln>
                  <a:noFill/>
                </a:ln>
                <a:solidFill>
                  <a:schemeClr val="tx1"/>
                </a:solidFill>
                <a:effectLst/>
                <a:uLnTx/>
                <a:uFillTx/>
                <a:latin typeface="Arial" pitchFamily="34" charset="0"/>
                <a:ea typeface="+mn-ea"/>
                <a:cs typeface="Arial" pitchFamily="34" charset="0"/>
              </a:rPr>
              <a:t>Design with simulation</a:t>
            </a:r>
          </a:p>
          <a:p>
            <a:pPr marL="342900" marR="0" lvl="0" indent="-342900" algn="l" defTabSz="914400" rtl="0" eaLnBrk="1" fontAlgn="auto" latinLnBrk="1" hangingPunct="1">
              <a:lnSpc>
                <a:spcPct val="90000"/>
              </a:lnSpc>
              <a:spcBef>
                <a:spcPct val="20000"/>
              </a:spcBef>
              <a:spcAft>
                <a:spcPts val="0"/>
              </a:spcAft>
              <a:buClr>
                <a:schemeClr val="tx2"/>
              </a:buClr>
              <a:buSzPct val="75000"/>
              <a:buFont typeface="Wingdings" pitchFamily="2" charset="2"/>
              <a:buChar char="§"/>
              <a:tabLst/>
              <a:defRPr/>
            </a:pPr>
            <a:endParaRPr kumimoji="0" lang="en-US" altLang="ko-KR" sz="2400" b="0" i="0" u="none" strike="noStrike" kern="1200" cap="none" spc="0" normalizeH="0" baseline="0" noProof="0" dirty="0" smtClean="0">
              <a:ln>
                <a:noFill/>
              </a:ln>
              <a:solidFill>
                <a:schemeClr val="tx1"/>
              </a:solidFill>
              <a:effectLst/>
              <a:uLnTx/>
              <a:uFillTx/>
              <a:latin typeface="Arial" pitchFamily="34" charset="0"/>
              <a:ea typeface="+mn-ea"/>
              <a:cs typeface="Arial" pitchFamily="34" charset="0"/>
            </a:endParaRPr>
          </a:p>
          <a:p>
            <a:pPr marL="342900" marR="0" lvl="0" indent="-342900" algn="l" defTabSz="914400" rtl="0" eaLnBrk="1" fontAlgn="auto" latinLnBrk="1" hangingPunct="1">
              <a:lnSpc>
                <a:spcPct val="90000"/>
              </a:lnSpc>
              <a:spcBef>
                <a:spcPct val="20000"/>
              </a:spcBef>
              <a:spcAft>
                <a:spcPts val="0"/>
              </a:spcAft>
              <a:buClr>
                <a:schemeClr val="tx2"/>
              </a:buClr>
              <a:buSzPct val="75000"/>
              <a:buFont typeface="Wingdings" pitchFamily="2" charset="2"/>
              <a:buChar char="§"/>
              <a:tabLst/>
              <a:defRPr/>
            </a:pPr>
            <a:r>
              <a:rPr kumimoji="0" lang="en-US" altLang="ko-KR" sz="2400" b="0" i="0" u="none" strike="noStrike" kern="1200" cap="none" spc="0" normalizeH="0" baseline="0" noProof="0" dirty="0" smtClean="0">
                <a:ln>
                  <a:noFill/>
                </a:ln>
                <a:solidFill>
                  <a:schemeClr val="tx1"/>
                </a:solidFill>
                <a:effectLst/>
                <a:uLnTx/>
                <a:uFillTx/>
                <a:latin typeface="Arial" pitchFamily="34" charset="0"/>
                <a:ea typeface="+mn-ea"/>
                <a:cs typeface="Arial" pitchFamily="34" charset="0"/>
              </a:rPr>
              <a:t>Advantages:</a:t>
            </a:r>
          </a:p>
          <a:p>
            <a:pPr marL="742950" marR="0" lvl="1" indent="-285750" algn="l" defTabSz="914400" rtl="0" eaLnBrk="1" fontAlgn="auto" latinLnBrk="1" hangingPunct="1">
              <a:lnSpc>
                <a:spcPct val="90000"/>
              </a:lnSpc>
              <a:spcBef>
                <a:spcPct val="20000"/>
              </a:spcBef>
              <a:spcAft>
                <a:spcPts val="0"/>
              </a:spcAft>
              <a:buClr>
                <a:schemeClr val="tx2"/>
              </a:buClr>
              <a:buSzTx/>
              <a:buFont typeface="Arial" pitchFamily="34" charset="0"/>
              <a:buChar char="–"/>
              <a:tabLst/>
              <a:defRPr/>
            </a:pPr>
            <a:r>
              <a:rPr kumimoji="0" lang="en-US" altLang="ko-KR" sz="2000" b="0" i="0" u="none" strike="noStrike" kern="1200" cap="none" spc="0" normalizeH="0" baseline="0" noProof="0" dirty="0" smtClean="0">
                <a:ln>
                  <a:noFill/>
                </a:ln>
                <a:solidFill>
                  <a:schemeClr val="tx1"/>
                </a:solidFill>
                <a:effectLst/>
                <a:uLnTx/>
                <a:uFillTx/>
                <a:latin typeface="Arial" pitchFamily="34" charset="0"/>
                <a:ea typeface="굴림" pitchFamily="50" charset="-127"/>
                <a:cs typeface="Arial" pitchFamily="34" charset="0"/>
              </a:rPr>
              <a:t>Eliminate ambiguity </a:t>
            </a:r>
          </a:p>
          <a:p>
            <a:pPr marL="742950" marR="0" lvl="1" indent="-285750" algn="l" defTabSz="914400" rtl="0" eaLnBrk="1" fontAlgn="auto" latinLnBrk="1" hangingPunct="1">
              <a:lnSpc>
                <a:spcPct val="90000"/>
              </a:lnSpc>
              <a:spcBef>
                <a:spcPct val="20000"/>
              </a:spcBef>
              <a:spcAft>
                <a:spcPts val="0"/>
              </a:spcAft>
              <a:buClr>
                <a:schemeClr val="tx2"/>
              </a:buClr>
              <a:buSzTx/>
              <a:buFont typeface="Arial" pitchFamily="34" charset="0"/>
              <a:buChar char="–"/>
              <a:tabLst/>
              <a:defRPr/>
            </a:pPr>
            <a:r>
              <a:rPr kumimoji="0" lang="en-US" altLang="ko-KR" sz="2000" b="0" i="0" u="none" strike="noStrike" kern="1200" cap="none" spc="0" normalizeH="0" baseline="0" noProof="0" dirty="0" smtClean="0">
                <a:ln>
                  <a:noFill/>
                </a:ln>
                <a:solidFill>
                  <a:schemeClr val="tx1"/>
                </a:solidFill>
                <a:effectLst/>
                <a:uLnTx/>
                <a:uFillTx/>
                <a:latin typeface="Arial" pitchFamily="34" charset="0"/>
                <a:ea typeface="굴림" pitchFamily="50" charset="-127"/>
                <a:cs typeface="Arial" pitchFamily="34" charset="0"/>
              </a:rPr>
              <a:t>Facilitate team communication and component-based modeling</a:t>
            </a:r>
          </a:p>
          <a:p>
            <a:pPr marL="742950" marR="0" lvl="1" indent="-285750" algn="l" defTabSz="914400" rtl="0" eaLnBrk="1" fontAlgn="auto" latinLnBrk="1" hangingPunct="1">
              <a:lnSpc>
                <a:spcPct val="90000"/>
              </a:lnSpc>
              <a:spcBef>
                <a:spcPct val="20000"/>
              </a:spcBef>
              <a:spcAft>
                <a:spcPts val="0"/>
              </a:spcAft>
              <a:buClr>
                <a:schemeClr val="tx2"/>
              </a:buClr>
              <a:buSzTx/>
              <a:buFont typeface="Arial" pitchFamily="34" charset="0"/>
              <a:buChar char="–"/>
              <a:tabLst/>
              <a:defRPr/>
            </a:pPr>
            <a:r>
              <a:rPr kumimoji="0" lang="en-US" altLang="ko-KR" sz="2000" b="0" i="0" u="none" strike="noStrike" kern="1200" cap="none" spc="0" normalizeH="0" baseline="0" noProof="0" dirty="0" smtClean="0">
                <a:ln>
                  <a:noFill/>
                </a:ln>
                <a:solidFill>
                  <a:schemeClr val="tx1"/>
                </a:solidFill>
                <a:effectLst/>
                <a:uLnTx/>
                <a:uFillTx/>
                <a:latin typeface="Arial" pitchFamily="34" charset="0"/>
                <a:ea typeface="굴림" pitchFamily="50" charset="-127"/>
                <a:cs typeface="Arial" pitchFamily="34" charset="0"/>
              </a:rPr>
              <a:t>Analyze and improve requirements and design through simulation</a:t>
            </a:r>
          </a:p>
          <a:p>
            <a:pPr marL="742950" marR="0" lvl="1" indent="-285750" algn="l" defTabSz="914400" rtl="0" eaLnBrk="1" fontAlgn="auto" latinLnBrk="1" hangingPunct="1">
              <a:lnSpc>
                <a:spcPct val="90000"/>
              </a:lnSpc>
              <a:spcBef>
                <a:spcPct val="20000"/>
              </a:spcBef>
              <a:spcAft>
                <a:spcPts val="0"/>
              </a:spcAft>
              <a:buClr>
                <a:schemeClr val="tx2"/>
              </a:buClr>
              <a:buSzTx/>
              <a:buFont typeface="Arial" pitchFamily="34" charset="0"/>
              <a:buChar char="–"/>
              <a:tabLst/>
              <a:defRPr/>
            </a:pPr>
            <a:r>
              <a:rPr kumimoji="0" lang="en-US" altLang="ko-KR" sz="2000" b="0" i="0" u="none" strike="noStrike" kern="1200" cap="none" spc="0" normalizeH="0" baseline="0" noProof="0" dirty="0" smtClean="0">
                <a:ln>
                  <a:noFill/>
                </a:ln>
                <a:solidFill>
                  <a:schemeClr val="tx1"/>
                </a:solidFill>
                <a:effectLst/>
                <a:uLnTx/>
                <a:uFillTx/>
                <a:latin typeface="Arial" pitchFamily="34" charset="0"/>
                <a:ea typeface="굴림" pitchFamily="50" charset="-127"/>
                <a:cs typeface="Arial" pitchFamily="34" charset="0"/>
              </a:rPr>
              <a:t>Test system performance before building physical prototypes</a:t>
            </a:r>
          </a:p>
          <a:p>
            <a:pPr marL="742950" marR="0" lvl="1" indent="-285750" algn="l" defTabSz="914400" rtl="0" eaLnBrk="1" fontAlgn="auto" latinLnBrk="1" hangingPunct="1">
              <a:lnSpc>
                <a:spcPct val="90000"/>
              </a:lnSpc>
              <a:spcBef>
                <a:spcPct val="20000"/>
              </a:spcBef>
              <a:spcAft>
                <a:spcPts val="0"/>
              </a:spcAft>
              <a:buClr>
                <a:schemeClr val="tx2"/>
              </a:buClr>
              <a:buSzTx/>
              <a:buFont typeface="Arial" pitchFamily="34" charset="0"/>
              <a:buChar char="–"/>
              <a:tabLst/>
              <a:defRPr/>
            </a:pPr>
            <a:r>
              <a:rPr kumimoji="0" lang="en-US" altLang="ko-KR" sz="2000" b="0" i="0" u="none" strike="noStrike" kern="1200" cap="none" spc="0" normalizeH="0" baseline="0" noProof="0" dirty="0" smtClean="0">
                <a:ln>
                  <a:noFill/>
                </a:ln>
                <a:solidFill>
                  <a:schemeClr val="tx1"/>
                </a:solidFill>
                <a:effectLst/>
                <a:uLnTx/>
                <a:uFillTx/>
                <a:latin typeface="Arial" pitchFamily="34" charset="0"/>
                <a:ea typeface="굴림" pitchFamily="50" charset="-127"/>
                <a:cs typeface="Arial" pitchFamily="34" charset="0"/>
              </a:rPr>
              <a:t>Automate document generation</a:t>
            </a:r>
          </a:p>
        </p:txBody>
      </p:sp>
      <p:sp>
        <p:nvSpPr>
          <p:cNvPr id="66" name="Title 65"/>
          <p:cNvSpPr>
            <a:spLocks noGrp="1"/>
          </p:cNvSpPr>
          <p:nvPr>
            <p:ph type="title"/>
          </p:nvPr>
        </p:nvSpPr>
        <p:spPr/>
        <p:txBody>
          <a:bodyPr/>
          <a:lstStyle/>
          <a:p>
            <a:r>
              <a:rPr lang="en-US" altLang="ko-KR" dirty="0" smtClean="0"/>
              <a:t>Modeling with </a:t>
            </a:r>
            <a:r>
              <a:rPr lang="en-US" altLang="ko-KR" dirty="0" err="1" smtClean="0"/>
              <a:t>Simulink</a:t>
            </a:r>
            <a:endParaRPr lang="ko-KR" altLang="en-US" dirty="0"/>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lstStyle/>
          <a:p>
            <a:r>
              <a:rPr lang="en-US" altLang="ko-KR" dirty="0" smtClean="0"/>
              <a:t>Roll Autopilot Algorithm Model</a:t>
            </a:r>
          </a:p>
        </p:txBody>
      </p:sp>
      <p:sp>
        <p:nvSpPr>
          <p:cNvPr id="35855" name="Rectangle 28"/>
          <p:cNvSpPr>
            <a:spLocks noChangeArrowheads="1"/>
          </p:cNvSpPr>
          <p:nvPr/>
        </p:nvSpPr>
        <p:spPr bwMode="auto">
          <a:xfrm>
            <a:off x="285750" y="5580081"/>
            <a:ext cx="3476625" cy="492125"/>
          </a:xfrm>
          <a:prstGeom prst="rect">
            <a:avLst/>
          </a:prstGeom>
          <a:noFill/>
          <a:ln w="9525">
            <a:noFill/>
            <a:miter lim="800000"/>
            <a:headEnd/>
            <a:tailEnd/>
          </a:ln>
        </p:spPr>
        <p:txBody>
          <a:bodyPr/>
          <a:lstStyle/>
          <a:p>
            <a:pPr marL="284163" indent="-284163" algn="ctr" eaLnBrk="0" latinLnBrk="0" hangingPunct="0">
              <a:spcBef>
                <a:spcPct val="20000"/>
              </a:spcBef>
              <a:buClr>
                <a:srgbClr val="215383"/>
              </a:buClr>
              <a:buSzPct val="95000"/>
              <a:buFont typeface="Wingdings" pitchFamily="2" charset="2"/>
              <a:buNone/>
            </a:pPr>
            <a:r>
              <a:rPr kumimoji="0" lang="en-US" altLang="ko-KR" sz="1800" dirty="0" smtClean="0">
                <a:latin typeface="Arial" pitchFamily="34" charset="0"/>
              </a:rPr>
              <a:t>Requirements</a:t>
            </a:r>
            <a:endParaRPr kumimoji="0" lang="en-US" altLang="ko-KR" sz="1800" dirty="0">
              <a:latin typeface="Arial" pitchFamily="34" charset="0"/>
            </a:endParaRPr>
          </a:p>
        </p:txBody>
      </p:sp>
      <p:sp>
        <p:nvSpPr>
          <p:cNvPr id="867378" name="AutoShape 50"/>
          <p:cNvSpPr>
            <a:spLocks noChangeArrowheads="1"/>
          </p:cNvSpPr>
          <p:nvPr/>
        </p:nvSpPr>
        <p:spPr bwMode="auto">
          <a:xfrm>
            <a:off x="3563888" y="3589355"/>
            <a:ext cx="903337" cy="428625"/>
          </a:xfrm>
          <a:prstGeom prst="rightArrow">
            <a:avLst>
              <a:gd name="adj1" fmla="val 50000"/>
              <a:gd name="adj2" fmla="val 60556"/>
            </a:avLst>
          </a:prstGeom>
          <a:solidFill>
            <a:srgbClr val="333399"/>
          </a:solidFill>
          <a:ln w="3175" algn="ctr">
            <a:noFill/>
            <a:miter lim="800000"/>
            <a:headEnd/>
            <a:tailEnd/>
          </a:ln>
        </p:spPr>
        <p:txBody>
          <a:bodyPr wrap="none" anchor="ctr"/>
          <a:lstStyle/>
          <a:p>
            <a:pPr algn="ctr" eaLnBrk="0" latinLnBrk="0" hangingPunct="0"/>
            <a:endParaRPr kumimoji="0" lang="ko-KR" altLang="en-US"/>
          </a:p>
        </p:txBody>
      </p:sp>
      <p:sp>
        <p:nvSpPr>
          <p:cNvPr id="35859" name="Rectangle 28"/>
          <p:cNvSpPr>
            <a:spLocks noChangeArrowheads="1"/>
          </p:cNvSpPr>
          <p:nvPr/>
        </p:nvSpPr>
        <p:spPr bwMode="auto">
          <a:xfrm>
            <a:off x="4943475" y="5580081"/>
            <a:ext cx="3128987" cy="492125"/>
          </a:xfrm>
          <a:prstGeom prst="rect">
            <a:avLst/>
          </a:prstGeom>
          <a:noFill/>
          <a:ln w="9525">
            <a:noFill/>
            <a:miter lim="800000"/>
            <a:headEnd/>
            <a:tailEnd/>
          </a:ln>
        </p:spPr>
        <p:txBody>
          <a:bodyPr/>
          <a:lstStyle/>
          <a:p>
            <a:pPr marL="284163" indent="-284163" algn="ctr" eaLnBrk="0" latinLnBrk="0" hangingPunct="0">
              <a:spcBef>
                <a:spcPct val="20000"/>
              </a:spcBef>
              <a:buClr>
                <a:srgbClr val="215383"/>
              </a:buClr>
              <a:buSzPct val="95000"/>
              <a:buFont typeface="Wingdings" pitchFamily="2" charset="2"/>
              <a:buNone/>
            </a:pPr>
            <a:r>
              <a:rPr kumimoji="0" lang="en-US" altLang="ko-KR" sz="1800" dirty="0" smtClean="0">
                <a:latin typeface="Arial" pitchFamily="34" charset="0"/>
              </a:rPr>
              <a:t>Roll Autopilot Model</a:t>
            </a:r>
            <a:endParaRPr kumimoji="0" lang="en-US" altLang="ko-KR" sz="1800" dirty="0">
              <a:latin typeface="Arial" pitchFamily="34" charset="0"/>
            </a:endParaRP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5134" y="1814104"/>
            <a:ext cx="2877855" cy="3765977"/>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92105" y="2569872"/>
            <a:ext cx="3868069" cy="24940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324046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5" fill="hold" grpId="0" nodeType="clickEffect">
                                  <p:stCondLst>
                                    <p:cond delay="0"/>
                                  </p:stCondLst>
                                  <p:childTnLst>
                                    <p:set>
                                      <p:cBhvr>
                                        <p:cTn id="6" dur="1" fill="hold">
                                          <p:stCondLst>
                                            <p:cond delay="0"/>
                                          </p:stCondLst>
                                        </p:cTn>
                                        <p:tgtEl>
                                          <p:spTgt spid="867378"/>
                                        </p:tgtEl>
                                        <p:attrNameLst>
                                          <p:attrName>style.visibility</p:attrName>
                                        </p:attrNameLst>
                                      </p:cBhvr>
                                      <p:to>
                                        <p:strVal val="visible"/>
                                      </p:to>
                                    </p:set>
                                    <p:animEffect transition="in" filter="blinds(vertical)">
                                      <p:cBhvr>
                                        <p:cTn id="7" dur="500"/>
                                        <p:tgtEl>
                                          <p:spTgt spid="8673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7378"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2" name="AutoShape 13"/>
          <p:cNvCxnSpPr>
            <a:cxnSpLocks noChangeShapeType="1"/>
            <a:stCxn id="115" idx="2"/>
          </p:cNvCxnSpPr>
          <p:nvPr/>
        </p:nvCxnSpPr>
        <p:spPr bwMode="auto">
          <a:xfrm>
            <a:off x="4043763" y="3298614"/>
            <a:ext cx="7764" cy="1123567"/>
          </a:xfrm>
          <a:prstGeom prst="straightConnector1">
            <a:avLst/>
          </a:prstGeom>
          <a:noFill/>
          <a:ln w="25400">
            <a:solidFill>
              <a:schemeClr val="tx1"/>
            </a:solidFill>
            <a:round/>
            <a:headEnd/>
            <a:tailEnd type="triangle" w="med" len="med"/>
          </a:ln>
        </p:spPr>
      </p:cxnSp>
      <p:cxnSp>
        <p:nvCxnSpPr>
          <p:cNvPr id="111" name="AutoShape 9"/>
          <p:cNvCxnSpPr>
            <a:cxnSpLocks noChangeShapeType="1"/>
            <a:stCxn id="114" idx="2"/>
          </p:cNvCxnSpPr>
          <p:nvPr/>
        </p:nvCxnSpPr>
        <p:spPr bwMode="auto">
          <a:xfrm flipH="1">
            <a:off x="4048802" y="1954551"/>
            <a:ext cx="10586" cy="1026181"/>
          </a:xfrm>
          <a:prstGeom prst="straightConnector1">
            <a:avLst/>
          </a:prstGeom>
          <a:noFill/>
          <a:ln w="25400">
            <a:solidFill>
              <a:schemeClr val="tx1"/>
            </a:solidFill>
            <a:round/>
            <a:headEnd/>
            <a:tailEnd type="triangle" w="med" len="med"/>
          </a:ln>
        </p:spPr>
      </p:cxnSp>
      <p:cxnSp>
        <p:nvCxnSpPr>
          <p:cNvPr id="91" name="AutoShape 7"/>
          <p:cNvCxnSpPr>
            <a:cxnSpLocks noChangeShapeType="1"/>
          </p:cNvCxnSpPr>
          <p:nvPr/>
        </p:nvCxnSpPr>
        <p:spPr bwMode="auto">
          <a:xfrm rot="10800000" flipH="1">
            <a:off x="3431039" y="1640885"/>
            <a:ext cx="627290" cy="188913"/>
          </a:xfrm>
          <a:prstGeom prst="curvedConnector4">
            <a:avLst>
              <a:gd name="adj1" fmla="val -31236"/>
              <a:gd name="adj2" fmla="val 221009"/>
            </a:avLst>
          </a:prstGeom>
          <a:noFill/>
          <a:ln w="25400">
            <a:solidFill>
              <a:srgbClr val="003300"/>
            </a:solidFill>
            <a:prstDash val="sysDot"/>
            <a:round/>
            <a:headEnd/>
            <a:tailEnd type="triangle" w="med" len="med"/>
          </a:ln>
        </p:spPr>
      </p:cxnSp>
      <p:sp>
        <p:nvSpPr>
          <p:cNvPr id="92" name="Text Box 8"/>
          <p:cNvSpPr txBox="1">
            <a:spLocks noChangeArrowheads="1"/>
          </p:cNvSpPr>
          <p:nvPr/>
        </p:nvSpPr>
        <p:spPr bwMode="auto">
          <a:xfrm>
            <a:off x="2603724" y="1186858"/>
            <a:ext cx="810894" cy="297083"/>
          </a:xfrm>
          <a:prstGeom prst="rect">
            <a:avLst/>
          </a:prstGeom>
          <a:noFill/>
          <a:ln w="9525">
            <a:noFill/>
            <a:miter lim="800000"/>
            <a:headEnd/>
            <a:tailEnd/>
          </a:ln>
        </p:spPr>
        <p:txBody>
          <a:bodyPr wrap="none" lIns="80851" tIns="40425" rIns="80851" bIns="40425">
            <a:spAutoFit/>
          </a:bodyPr>
          <a:lstStyle/>
          <a:p>
            <a:r>
              <a:rPr lang="en-US" sz="1400" b="1" u="sng" dirty="0">
                <a:solidFill>
                  <a:srgbClr val="006600"/>
                </a:solidFill>
                <a:latin typeface="Arial Unicode MS" pitchFamily="34" charset="-128"/>
                <a:ea typeface="Arial Unicode MS" pitchFamily="34" charset="-128"/>
                <a:cs typeface="Arial Unicode MS" pitchFamily="34" charset="-128"/>
              </a:rPr>
              <a:t>Validate</a:t>
            </a:r>
          </a:p>
        </p:txBody>
      </p:sp>
      <p:cxnSp>
        <p:nvCxnSpPr>
          <p:cNvPr id="93" name="AutoShape 10"/>
          <p:cNvCxnSpPr>
            <a:cxnSpLocks noChangeShapeType="1"/>
          </p:cNvCxnSpPr>
          <p:nvPr/>
        </p:nvCxnSpPr>
        <p:spPr bwMode="auto">
          <a:xfrm rot="10800000">
            <a:off x="3431039" y="1829797"/>
            <a:ext cx="278947" cy="1339850"/>
          </a:xfrm>
          <a:prstGeom prst="curvedConnector3">
            <a:avLst>
              <a:gd name="adj1" fmla="val 746586"/>
            </a:avLst>
          </a:prstGeom>
          <a:noFill/>
          <a:ln w="25400">
            <a:solidFill>
              <a:schemeClr val="accent2"/>
            </a:solidFill>
            <a:prstDash val="dash"/>
            <a:round/>
            <a:headEnd type="triangle" w="med" len="med"/>
            <a:tailEnd type="triangle" w="med" len="med"/>
          </a:ln>
        </p:spPr>
      </p:cxnSp>
      <p:cxnSp>
        <p:nvCxnSpPr>
          <p:cNvPr id="94" name="AutoShape 11"/>
          <p:cNvCxnSpPr>
            <a:cxnSpLocks noChangeShapeType="1"/>
          </p:cNvCxnSpPr>
          <p:nvPr/>
        </p:nvCxnSpPr>
        <p:spPr bwMode="auto">
          <a:xfrm flipV="1">
            <a:off x="4387622" y="1829797"/>
            <a:ext cx="297996" cy="1339850"/>
          </a:xfrm>
          <a:prstGeom prst="curvedConnector3">
            <a:avLst>
              <a:gd name="adj1" fmla="val 663635"/>
            </a:avLst>
          </a:prstGeom>
          <a:noFill/>
          <a:ln w="25400">
            <a:solidFill>
              <a:schemeClr val="accent4"/>
            </a:solidFill>
            <a:round/>
            <a:headEnd/>
            <a:tailEnd type="triangle" w="med" len="med"/>
          </a:ln>
        </p:spPr>
      </p:cxnSp>
      <p:cxnSp>
        <p:nvCxnSpPr>
          <p:cNvPr id="96" name="AutoShape 14"/>
          <p:cNvCxnSpPr>
            <a:cxnSpLocks noChangeShapeType="1"/>
          </p:cNvCxnSpPr>
          <p:nvPr/>
        </p:nvCxnSpPr>
        <p:spPr bwMode="auto">
          <a:xfrm flipH="1" flipV="1">
            <a:off x="4051521" y="4422185"/>
            <a:ext cx="586469" cy="188913"/>
          </a:xfrm>
          <a:prstGeom prst="curvedConnector4">
            <a:avLst>
              <a:gd name="adj1" fmla="val -33412"/>
              <a:gd name="adj2" fmla="val 221009"/>
            </a:avLst>
          </a:prstGeom>
          <a:noFill/>
          <a:ln w="25400">
            <a:solidFill>
              <a:schemeClr val="tx2"/>
            </a:solidFill>
            <a:prstDash val="sysDot"/>
            <a:round/>
            <a:headEnd/>
            <a:tailEnd type="triangle" w="med" len="med"/>
          </a:ln>
        </p:spPr>
      </p:cxnSp>
      <p:cxnSp>
        <p:nvCxnSpPr>
          <p:cNvPr id="97" name="AutoShape 16"/>
          <p:cNvCxnSpPr>
            <a:cxnSpLocks noChangeShapeType="1"/>
          </p:cNvCxnSpPr>
          <p:nvPr/>
        </p:nvCxnSpPr>
        <p:spPr bwMode="auto">
          <a:xfrm flipH="1" flipV="1">
            <a:off x="4379454" y="3161709"/>
            <a:ext cx="229960" cy="2751138"/>
          </a:xfrm>
          <a:prstGeom prst="curvedConnector3">
            <a:avLst>
              <a:gd name="adj1" fmla="val -797648"/>
            </a:avLst>
          </a:prstGeom>
          <a:noFill/>
          <a:ln w="25400">
            <a:solidFill>
              <a:schemeClr val="accent4"/>
            </a:solidFill>
            <a:round/>
            <a:headEnd/>
            <a:tailEnd type="triangle" w="med" len="med"/>
          </a:ln>
        </p:spPr>
      </p:cxnSp>
      <p:cxnSp>
        <p:nvCxnSpPr>
          <p:cNvPr id="98" name="AutoShape 17"/>
          <p:cNvCxnSpPr>
            <a:cxnSpLocks noChangeShapeType="1"/>
          </p:cNvCxnSpPr>
          <p:nvPr/>
        </p:nvCxnSpPr>
        <p:spPr bwMode="auto">
          <a:xfrm flipV="1">
            <a:off x="4617582" y="1829799"/>
            <a:ext cx="68036" cy="4090988"/>
          </a:xfrm>
          <a:prstGeom prst="curvedConnector3">
            <a:avLst>
              <a:gd name="adj1" fmla="val 6519105"/>
            </a:avLst>
          </a:prstGeom>
          <a:noFill/>
          <a:ln w="25400">
            <a:solidFill>
              <a:schemeClr val="accent4"/>
            </a:solidFill>
            <a:round/>
            <a:headEnd/>
            <a:tailEnd type="triangle" w="med" len="med"/>
          </a:ln>
        </p:spPr>
      </p:cxnSp>
      <p:cxnSp>
        <p:nvCxnSpPr>
          <p:cNvPr id="95" name="AutoShape 12"/>
          <p:cNvCxnSpPr>
            <a:cxnSpLocks noChangeShapeType="1"/>
          </p:cNvCxnSpPr>
          <p:nvPr/>
        </p:nvCxnSpPr>
        <p:spPr bwMode="auto">
          <a:xfrm flipH="1" flipV="1">
            <a:off x="4048803" y="2980735"/>
            <a:ext cx="338819" cy="188913"/>
          </a:xfrm>
          <a:prstGeom prst="curvedConnector4">
            <a:avLst>
              <a:gd name="adj1" fmla="val -57833"/>
              <a:gd name="adj2" fmla="val 221009"/>
            </a:avLst>
          </a:prstGeom>
          <a:noFill/>
          <a:ln w="25400">
            <a:solidFill>
              <a:schemeClr val="tx2"/>
            </a:solidFill>
            <a:prstDash val="sysDot"/>
            <a:round/>
            <a:headEnd/>
            <a:tailEnd type="triangle" w="med" len="med"/>
          </a:ln>
        </p:spPr>
      </p:cxnSp>
      <p:cxnSp>
        <p:nvCxnSpPr>
          <p:cNvPr id="99" name="AutoShape 18"/>
          <p:cNvCxnSpPr>
            <a:cxnSpLocks noChangeShapeType="1"/>
          </p:cNvCxnSpPr>
          <p:nvPr/>
        </p:nvCxnSpPr>
        <p:spPr bwMode="auto">
          <a:xfrm rot="10800000" flipH="1">
            <a:off x="3465053" y="3169647"/>
            <a:ext cx="244929" cy="1441450"/>
          </a:xfrm>
          <a:prstGeom prst="curvedConnector3">
            <a:avLst>
              <a:gd name="adj1" fmla="val -751247"/>
            </a:avLst>
          </a:prstGeom>
          <a:noFill/>
          <a:ln w="25400">
            <a:solidFill>
              <a:schemeClr val="accent2"/>
            </a:solidFill>
            <a:prstDash val="dash"/>
            <a:round/>
            <a:headEnd type="triangle" w="med" len="med"/>
            <a:tailEnd type="triangle" w="med" len="med"/>
          </a:ln>
        </p:spPr>
      </p:cxnSp>
      <p:sp>
        <p:nvSpPr>
          <p:cNvPr id="106" name="Text Box 3"/>
          <p:cNvSpPr txBox="1">
            <a:spLocks noChangeArrowheads="1"/>
          </p:cNvSpPr>
          <p:nvPr/>
        </p:nvSpPr>
        <p:spPr bwMode="auto">
          <a:xfrm>
            <a:off x="6821952" y="657421"/>
            <a:ext cx="2333747" cy="297083"/>
          </a:xfrm>
          <a:prstGeom prst="rect">
            <a:avLst/>
          </a:prstGeom>
          <a:noFill/>
          <a:ln w="9525">
            <a:noFill/>
            <a:miter lim="800000"/>
            <a:headEnd/>
            <a:tailEnd/>
          </a:ln>
        </p:spPr>
        <p:txBody>
          <a:bodyPr wrap="none" lIns="80851" tIns="40425" rIns="80851" bIns="40425">
            <a:spAutoFit/>
          </a:bodyPr>
          <a:lstStyle/>
          <a:p>
            <a:pPr algn="ctr"/>
            <a:r>
              <a:rPr lang="en-US" sz="1400" dirty="0">
                <a:solidFill>
                  <a:srgbClr val="000000"/>
                </a:solidFill>
                <a:latin typeface="Arial Unicode MS" pitchFamily="34" charset="-128"/>
                <a:ea typeface="Arial Unicode MS" pitchFamily="34" charset="-128"/>
                <a:cs typeface="Arial Unicode MS" pitchFamily="34" charset="-128"/>
              </a:rPr>
              <a:t>* </a:t>
            </a:r>
            <a:r>
              <a:rPr lang="en-US" sz="1400" dirty="0" smtClean="0">
                <a:solidFill>
                  <a:srgbClr val="000000"/>
                </a:solidFill>
                <a:latin typeface="Arial Unicode MS" pitchFamily="34" charset="-128"/>
                <a:ea typeface="Arial Unicode MS" pitchFamily="34" charset="-128"/>
                <a:cs typeface="Arial Unicode MS" pitchFamily="34" charset="-128"/>
              </a:rPr>
              <a:t>DO-178C </a:t>
            </a:r>
            <a:r>
              <a:rPr lang="en-US" sz="1400" dirty="0">
                <a:solidFill>
                  <a:srgbClr val="000000"/>
                </a:solidFill>
                <a:latin typeface="Arial Unicode MS" pitchFamily="34" charset="-128"/>
                <a:ea typeface="Arial Unicode MS" pitchFamily="34" charset="-128"/>
                <a:cs typeface="Arial Unicode MS" pitchFamily="34" charset="-128"/>
              </a:rPr>
              <a:t>Qualifiable Tool</a:t>
            </a:r>
          </a:p>
        </p:txBody>
      </p:sp>
      <p:cxnSp>
        <p:nvCxnSpPr>
          <p:cNvPr id="113" name="AutoShape 15"/>
          <p:cNvCxnSpPr>
            <a:cxnSpLocks noChangeShapeType="1"/>
            <a:stCxn id="116" idx="2"/>
          </p:cNvCxnSpPr>
          <p:nvPr/>
        </p:nvCxnSpPr>
        <p:spPr bwMode="auto">
          <a:xfrm flipH="1">
            <a:off x="4042003" y="4729328"/>
            <a:ext cx="1558" cy="1002546"/>
          </a:xfrm>
          <a:prstGeom prst="straightConnector1">
            <a:avLst/>
          </a:prstGeom>
          <a:noFill/>
          <a:ln w="25400">
            <a:solidFill>
              <a:schemeClr val="tx1"/>
            </a:solidFill>
            <a:round/>
            <a:headEnd/>
            <a:tailEnd type="triangle" w="med" len="med"/>
          </a:ln>
        </p:spPr>
      </p:cxnSp>
      <p:sp>
        <p:nvSpPr>
          <p:cNvPr id="114" name="Text Box 23"/>
          <p:cNvSpPr txBox="1">
            <a:spLocks noChangeArrowheads="1"/>
          </p:cNvSpPr>
          <p:nvPr/>
        </p:nvSpPr>
        <p:spPr bwMode="auto">
          <a:xfrm>
            <a:off x="3433158" y="1640885"/>
            <a:ext cx="1252460" cy="313666"/>
          </a:xfrm>
          <a:prstGeom prst="rect">
            <a:avLst/>
          </a:prstGeom>
          <a:solidFill>
            <a:srgbClr val="8DB0FF"/>
          </a:solidFill>
          <a:ln w="9525">
            <a:solidFill>
              <a:schemeClr val="tx1"/>
            </a:solidFill>
            <a:miter lim="800000"/>
            <a:headEnd/>
            <a:tailEnd/>
          </a:ln>
        </p:spPr>
        <p:txBody>
          <a:bodyPr wrap="square" lIns="18288" tIns="36576" rIns="18288" bIns="40425" anchor="ctr" anchorCtr="0">
            <a:noAutofit/>
          </a:bodyPr>
          <a:lstStyle/>
          <a:p>
            <a:pPr algn="ctr"/>
            <a:r>
              <a:rPr lang="en-US" sz="1400" dirty="0">
                <a:latin typeface="Arial Unicode MS" pitchFamily="34" charset="-128"/>
                <a:ea typeface="Arial Unicode MS" pitchFamily="34" charset="-128"/>
                <a:cs typeface="Arial Unicode MS" pitchFamily="34" charset="-128"/>
              </a:rPr>
              <a:t>Requirements</a:t>
            </a:r>
          </a:p>
        </p:txBody>
      </p:sp>
      <p:sp>
        <p:nvSpPr>
          <p:cNvPr id="115" name="Text Box 24"/>
          <p:cNvSpPr txBox="1">
            <a:spLocks noChangeArrowheads="1"/>
          </p:cNvSpPr>
          <p:nvPr/>
        </p:nvSpPr>
        <p:spPr bwMode="auto">
          <a:xfrm>
            <a:off x="3711143" y="2980735"/>
            <a:ext cx="665239" cy="317879"/>
          </a:xfrm>
          <a:prstGeom prst="rect">
            <a:avLst/>
          </a:prstGeom>
          <a:solidFill>
            <a:srgbClr val="8DB0FF"/>
          </a:solidFill>
          <a:ln w="9525">
            <a:solidFill>
              <a:schemeClr val="tx1"/>
            </a:solidFill>
            <a:miter lim="800000"/>
            <a:headEnd/>
            <a:tailEnd/>
          </a:ln>
        </p:spPr>
        <p:txBody>
          <a:bodyPr wrap="square" lIns="18288" tIns="36576" rIns="18288" bIns="40425" anchor="ctr" anchorCtr="0">
            <a:noAutofit/>
          </a:bodyPr>
          <a:lstStyle/>
          <a:p>
            <a:pPr algn="ctr"/>
            <a:r>
              <a:rPr lang="en-US" sz="1400" dirty="0">
                <a:latin typeface="Arial Unicode MS" pitchFamily="34" charset="-128"/>
                <a:ea typeface="Arial Unicode MS" pitchFamily="34" charset="-128"/>
                <a:cs typeface="Arial Unicode MS" pitchFamily="34" charset="-128"/>
              </a:rPr>
              <a:t>Model</a:t>
            </a:r>
          </a:p>
        </p:txBody>
      </p:sp>
      <p:sp>
        <p:nvSpPr>
          <p:cNvPr id="116" name="Text Box 25"/>
          <p:cNvSpPr txBox="1">
            <a:spLocks noChangeArrowheads="1"/>
          </p:cNvSpPr>
          <p:nvPr/>
        </p:nvSpPr>
        <p:spPr bwMode="auto">
          <a:xfrm>
            <a:off x="3456739" y="4412498"/>
            <a:ext cx="1173643" cy="316830"/>
          </a:xfrm>
          <a:prstGeom prst="rect">
            <a:avLst/>
          </a:prstGeom>
          <a:solidFill>
            <a:srgbClr val="8DB0FF"/>
          </a:solidFill>
          <a:ln w="9525">
            <a:solidFill>
              <a:schemeClr val="tx1"/>
            </a:solidFill>
            <a:miter lim="800000"/>
            <a:headEnd/>
            <a:tailEnd/>
          </a:ln>
        </p:spPr>
        <p:txBody>
          <a:bodyPr wrap="square" lIns="18288" tIns="36576" rIns="18288" bIns="40425" anchor="ctr" anchorCtr="0">
            <a:noAutofit/>
          </a:bodyPr>
          <a:lstStyle/>
          <a:p>
            <a:pPr algn="ctr"/>
            <a:r>
              <a:rPr lang="en-US" sz="1400" dirty="0">
                <a:latin typeface="Arial Unicode MS" pitchFamily="34" charset="-128"/>
                <a:ea typeface="Arial Unicode MS" pitchFamily="34" charset="-128"/>
                <a:cs typeface="Arial Unicode MS" pitchFamily="34" charset="-128"/>
              </a:rPr>
              <a:t>Source Code</a:t>
            </a:r>
          </a:p>
        </p:txBody>
      </p:sp>
      <p:sp>
        <p:nvSpPr>
          <p:cNvPr id="117" name="Text Box 26"/>
          <p:cNvSpPr txBox="1">
            <a:spLocks noChangeArrowheads="1"/>
          </p:cNvSpPr>
          <p:nvPr/>
        </p:nvSpPr>
        <p:spPr bwMode="auto">
          <a:xfrm>
            <a:off x="3484104" y="5731874"/>
            <a:ext cx="1128134" cy="304779"/>
          </a:xfrm>
          <a:prstGeom prst="rect">
            <a:avLst/>
          </a:prstGeom>
          <a:solidFill>
            <a:srgbClr val="8DB0FF"/>
          </a:solidFill>
          <a:ln w="9525">
            <a:solidFill>
              <a:schemeClr val="tx1"/>
            </a:solidFill>
            <a:miter lim="800000"/>
            <a:headEnd/>
            <a:tailEnd/>
          </a:ln>
        </p:spPr>
        <p:txBody>
          <a:bodyPr wrap="square" lIns="18288" tIns="36576" rIns="18288" bIns="40425" anchor="ctr" anchorCtr="0">
            <a:noAutofit/>
          </a:bodyPr>
          <a:lstStyle/>
          <a:p>
            <a:pPr algn="ctr"/>
            <a:r>
              <a:rPr lang="en-US" sz="1400" dirty="0">
                <a:latin typeface="Arial Unicode MS" pitchFamily="34" charset="-128"/>
                <a:ea typeface="Arial Unicode MS" pitchFamily="34" charset="-128"/>
                <a:cs typeface="Arial Unicode MS" pitchFamily="34" charset="-128"/>
              </a:rPr>
              <a:t>Object Code</a:t>
            </a:r>
          </a:p>
        </p:txBody>
      </p:sp>
      <p:sp>
        <p:nvSpPr>
          <p:cNvPr id="118" name="Text Box 19"/>
          <p:cNvSpPr txBox="1">
            <a:spLocks noChangeArrowheads="1"/>
          </p:cNvSpPr>
          <p:nvPr/>
        </p:nvSpPr>
        <p:spPr bwMode="auto">
          <a:xfrm>
            <a:off x="2853624" y="2097999"/>
            <a:ext cx="1251721" cy="727970"/>
          </a:xfrm>
          <a:prstGeom prst="rect">
            <a:avLst/>
          </a:prstGeom>
          <a:noFill/>
          <a:ln w="9525">
            <a:noFill/>
            <a:miter lim="800000"/>
            <a:headEnd/>
            <a:tailEnd/>
          </a:ln>
        </p:spPr>
        <p:txBody>
          <a:bodyPr wrap="none" lIns="80851" tIns="40425" rIns="80851" bIns="40425">
            <a:spAutoFit/>
          </a:bodyPr>
          <a:lstStyle/>
          <a:p>
            <a:pPr algn="ctr"/>
            <a:r>
              <a:rPr lang="en-US" sz="1400" dirty="0">
                <a:latin typeface="Arial Unicode MS" pitchFamily="34" charset="-128"/>
                <a:ea typeface="Arial Unicode MS" pitchFamily="34" charset="-128"/>
                <a:cs typeface="Arial Unicode MS" pitchFamily="34" charset="-128"/>
              </a:rPr>
              <a:t>Simulink</a:t>
            </a:r>
          </a:p>
          <a:p>
            <a:pPr algn="ctr"/>
            <a:r>
              <a:rPr lang="en-US" sz="1400" dirty="0">
                <a:latin typeface="Arial Unicode MS" pitchFamily="34" charset="-128"/>
                <a:ea typeface="Arial Unicode MS" pitchFamily="34" charset="-128"/>
                <a:cs typeface="Arial Unicode MS" pitchFamily="34" charset="-128"/>
              </a:rPr>
              <a:t>Stateflow</a:t>
            </a:r>
          </a:p>
          <a:p>
            <a:pPr algn="ctr"/>
            <a:r>
              <a:rPr lang="en-US" sz="1400" dirty="0">
                <a:latin typeface="Arial Unicode MS" pitchFamily="34" charset="-128"/>
                <a:ea typeface="Arial Unicode MS" pitchFamily="34" charset="-128"/>
                <a:cs typeface="Arial Unicode MS" pitchFamily="34" charset="-128"/>
              </a:rPr>
              <a:t>SLRG: </a:t>
            </a:r>
            <a:r>
              <a:rPr lang="en-US" sz="1400" i="1" dirty="0">
                <a:latin typeface="Arial Unicode MS" pitchFamily="34" charset="-128"/>
                <a:ea typeface="Arial Unicode MS" pitchFamily="34" charset="-128"/>
                <a:cs typeface="Arial Unicode MS" pitchFamily="34" charset="-128"/>
              </a:rPr>
              <a:t>SDD </a:t>
            </a:r>
            <a:r>
              <a:rPr lang="en-US" sz="1400" dirty="0">
                <a:latin typeface="Arial Unicode MS" pitchFamily="34" charset="-128"/>
                <a:ea typeface="Arial Unicode MS" pitchFamily="34" charset="-128"/>
                <a:cs typeface="Arial Unicode MS" pitchFamily="34" charset="-128"/>
              </a:rPr>
              <a:t>*</a:t>
            </a:r>
            <a:endParaRPr lang="en-US" sz="1400" i="1" dirty="0">
              <a:latin typeface="Arial Unicode MS" pitchFamily="34" charset="-128"/>
              <a:ea typeface="Arial Unicode MS" pitchFamily="34" charset="-128"/>
              <a:cs typeface="Arial Unicode MS" pitchFamily="34" charset="-128"/>
            </a:endParaRPr>
          </a:p>
        </p:txBody>
      </p:sp>
      <p:sp>
        <p:nvSpPr>
          <p:cNvPr id="122" name="TextBox 121"/>
          <p:cNvSpPr txBox="1"/>
          <p:nvPr/>
        </p:nvSpPr>
        <p:spPr>
          <a:xfrm>
            <a:off x="-21230" y="4011067"/>
            <a:ext cx="2094711" cy="2846933"/>
          </a:xfrm>
          <a:prstGeom prst="rect">
            <a:avLst/>
          </a:prstGeom>
          <a:noFill/>
        </p:spPr>
        <p:txBody>
          <a:bodyPr wrap="square" lIns="139144" tIns="69572" rIns="139144" bIns="69572" rtlCol="0">
            <a:spAutoFit/>
          </a:bodyPr>
          <a:lstStyle/>
          <a:p>
            <a:r>
              <a:rPr lang="en-US" sz="1100" u="sng" dirty="0">
                <a:latin typeface="Arial Unicode MS" pitchFamily="34" charset="-128"/>
                <a:ea typeface="Arial Unicode MS" pitchFamily="34" charset="-128"/>
                <a:cs typeface="Arial Unicode MS" pitchFamily="34" charset="-128"/>
              </a:rPr>
              <a:t>Abbreviations</a:t>
            </a:r>
          </a:p>
          <a:p>
            <a:r>
              <a:rPr lang="en-US" sz="1100" dirty="0">
                <a:latin typeface="Arial Unicode MS" pitchFamily="34" charset="-128"/>
                <a:ea typeface="Arial Unicode MS" pitchFamily="34" charset="-128"/>
                <a:cs typeface="Arial Unicode MS" pitchFamily="34" charset="-128"/>
              </a:rPr>
              <a:t>SL: Simulink</a:t>
            </a:r>
          </a:p>
          <a:p>
            <a:r>
              <a:rPr lang="en-US" sz="1100" dirty="0">
                <a:latin typeface="Arial Unicode MS" pitchFamily="34" charset="-128"/>
                <a:ea typeface="Arial Unicode MS" pitchFamily="34" charset="-128"/>
                <a:cs typeface="Arial Unicode MS" pitchFamily="34" charset="-128"/>
              </a:rPr>
              <a:t>SLVNV: Simulink Verification and Validation</a:t>
            </a:r>
          </a:p>
          <a:p>
            <a:r>
              <a:rPr lang="en-US" sz="1100" dirty="0">
                <a:latin typeface="Arial Unicode MS" pitchFamily="34" charset="-128"/>
                <a:ea typeface="Arial Unicode MS" pitchFamily="34" charset="-128"/>
                <a:cs typeface="Arial Unicode MS" pitchFamily="34" charset="-128"/>
              </a:rPr>
              <a:t>RMI: Requirements Management Interface</a:t>
            </a:r>
          </a:p>
          <a:p>
            <a:r>
              <a:rPr lang="en-US" sz="1100" dirty="0">
                <a:latin typeface="Arial Unicode MS" pitchFamily="34" charset="-128"/>
                <a:ea typeface="Arial Unicode MS" pitchFamily="34" charset="-128"/>
                <a:cs typeface="Arial Unicode MS" pitchFamily="34" charset="-128"/>
              </a:rPr>
              <a:t>SDD: System Design Description</a:t>
            </a:r>
          </a:p>
          <a:p>
            <a:r>
              <a:rPr lang="en-US" sz="1100" dirty="0">
                <a:latin typeface="Arial Unicode MS" pitchFamily="34" charset="-128"/>
                <a:ea typeface="Arial Unicode MS" pitchFamily="34" charset="-128"/>
                <a:cs typeface="Arial Unicode MS" pitchFamily="34" charset="-128"/>
              </a:rPr>
              <a:t>SLDV: Simulink Design Verifier</a:t>
            </a:r>
          </a:p>
          <a:p>
            <a:r>
              <a:rPr lang="en-US" sz="1100" dirty="0">
                <a:latin typeface="Arial Unicode MS" pitchFamily="34" charset="-128"/>
                <a:ea typeface="Arial Unicode MS" pitchFamily="34" charset="-128"/>
                <a:cs typeface="Arial Unicode MS" pitchFamily="34" charset="-128"/>
              </a:rPr>
              <a:t>SLRG: Simulink Report Generator</a:t>
            </a:r>
          </a:p>
          <a:p>
            <a:r>
              <a:rPr lang="en-US" sz="1100" dirty="0">
                <a:latin typeface="Arial Unicode MS" pitchFamily="34" charset="-128"/>
                <a:ea typeface="Arial Unicode MS" pitchFamily="34" charset="-128"/>
                <a:cs typeface="Arial Unicode MS" pitchFamily="34" charset="-128"/>
              </a:rPr>
              <a:t>PS: Polyspace</a:t>
            </a:r>
          </a:p>
          <a:p>
            <a:r>
              <a:rPr lang="en-US" sz="1100" dirty="0">
                <a:latin typeface="Arial Unicode MS" pitchFamily="34" charset="-128"/>
                <a:ea typeface="Arial Unicode MS" pitchFamily="34" charset="-128"/>
                <a:cs typeface="Arial Unicode MS" pitchFamily="34" charset="-128"/>
              </a:rPr>
              <a:t>RTE: Run-Time Error</a:t>
            </a:r>
          </a:p>
          <a:p>
            <a:r>
              <a:rPr lang="en-US" sz="1100" dirty="0">
                <a:latin typeface="Arial Unicode MS" pitchFamily="34" charset="-128"/>
                <a:ea typeface="Arial Unicode MS" pitchFamily="34" charset="-128"/>
                <a:cs typeface="Arial Unicode MS" pitchFamily="34" charset="-128"/>
              </a:rPr>
              <a:t>EC: Embedded Coder</a:t>
            </a:r>
          </a:p>
          <a:p>
            <a:r>
              <a:rPr lang="en-US" sz="1100" dirty="0">
                <a:latin typeface="Arial Unicode MS" pitchFamily="34" charset="-128"/>
                <a:ea typeface="Arial Unicode MS" pitchFamily="34" charset="-128"/>
                <a:cs typeface="Arial Unicode MS" pitchFamily="34" charset="-128"/>
              </a:rPr>
              <a:t>PIL: Processor-in-the-Loop</a:t>
            </a:r>
          </a:p>
        </p:txBody>
      </p:sp>
      <p:sp>
        <p:nvSpPr>
          <p:cNvPr id="39" name="Rectangle 3"/>
          <p:cNvSpPr>
            <a:spLocks noGrp="1" noChangeArrowheads="1"/>
          </p:cNvSpPr>
          <p:nvPr>
            <p:ph type="title"/>
          </p:nvPr>
        </p:nvSpPr>
        <p:spPr>
          <a:xfrm>
            <a:off x="455613" y="381000"/>
            <a:ext cx="8382000" cy="603250"/>
          </a:xfrm>
        </p:spPr>
        <p:txBody>
          <a:bodyPr/>
          <a:lstStyle/>
          <a:p>
            <a:r>
              <a:rPr lang="en-US" dirty="0" smtClean="0"/>
              <a:t>Workflow Example</a:t>
            </a:r>
          </a:p>
        </p:txBody>
      </p:sp>
      <p:sp>
        <p:nvSpPr>
          <p:cNvPr id="44" name="Text Box 4"/>
          <p:cNvSpPr txBox="1">
            <a:spLocks noChangeArrowheads="1"/>
          </p:cNvSpPr>
          <p:nvPr/>
        </p:nvSpPr>
        <p:spPr bwMode="auto">
          <a:xfrm>
            <a:off x="1026125" y="3298614"/>
            <a:ext cx="628633" cy="301334"/>
          </a:xfrm>
          <a:prstGeom prst="rect">
            <a:avLst/>
          </a:prstGeom>
          <a:noFill/>
          <a:ln w="9525">
            <a:noFill/>
            <a:miter lim="800000"/>
            <a:headEnd/>
            <a:tailEnd/>
          </a:ln>
        </p:spPr>
        <p:txBody>
          <a:bodyPr wrap="none" lIns="85058" tIns="42530" rIns="85058" bIns="42530">
            <a:spAutoFit/>
          </a:bodyPr>
          <a:lstStyle/>
          <a:p>
            <a:pPr algn="ctr"/>
            <a:r>
              <a:rPr lang="en-US" sz="1400" b="1" u="sng" dirty="0" smtClean="0">
                <a:solidFill>
                  <a:schemeClr val="accent2"/>
                </a:solidFill>
                <a:latin typeface="Arial Unicode MS" pitchFamily="34" charset="-128"/>
                <a:ea typeface="Arial Unicode MS" pitchFamily="34" charset="-128"/>
                <a:cs typeface="Arial Unicode MS" pitchFamily="34" charset="-128"/>
              </a:rPr>
              <a:t>Trace</a:t>
            </a:r>
            <a:endParaRPr lang="en-US" sz="1400" i="1" dirty="0">
              <a:solidFill>
                <a:schemeClr val="accent2"/>
              </a:solidFill>
              <a:latin typeface="Arial Unicode MS" pitchFamily="34" charset="-128"/>
              <a:ea typeface="Arial Unicode MS" pitchFamily="34" charset="-128"/>
              <a:cs typeface="Arial Unicode MS" pitchFamily="34" charset="-128"/>
            </a:endParaRPr>
          </a:p>
        </p:txBody>
      </p:sp>
      <p:sp>
        <p:nvSpPr>
          <p:cNvPr id="45" name="Text Box 28"/>
          <p:cNvSpPr txBox="1">
            <a:spLocks noChangeArrowheads="1"/>
          </p:cNvSpPr>
          <p:nvPr/>
        </p:nvSpPr>
        <p:spPr bwMode="auto">
          <a:xfrm>
            <a:off x="4136111" y="3875293"/>
            <a:ext cx="1237293" cy="297083"/>
          </a:xfrm>
          <a:prstGeom prst="rect">
            <a:avLst/>
          </a:prstGeom>
          <a:noFill/>
          <a:ln w="9525">
            <a:noFill/>
            <a:miter lim="800000"/>
            <a:headEnd/>
            <a:tailEnd/>
          </a:ln>
        </p:spPr>
        <p:txBody>
          <a:bodyPr wrap="none" lIns="80851" tIns="40425" rIns="80851" bIns="40425">
            <a:spAutoFit/>
          </a:bodyPr>
          <a:lstStyle/>
          <a:p>
            <a:pPr algn="ctr"/>
            <a:r>
              <a:rPr lang="en-US" sz="1400" b="1" u="sng" dirty="0" smtClean="0">
                <a:solidFill>
                  <a:schemeClr val="tx2"/>
                </a:solidFill>
                <a:latin typeface="Arial Unicode MS" pitchFamily="34" charset="-128"/>
                <a:ea typeface="Arial Unicode MS" pitchFamily="34" charset="-128"/>
                <a:cs typeface="Arial Unicode MS" pitchFamily="34" charset="-128"/>
              </a:rPr>
              <a:t>Conformance</a:t>
            </a:r>
            <a:endParaRPr lang="en-US" sz="1400" dirty="0">
              <a:solidFill>
                <a:srgbClr val="00CC66"/>
              </a:solidFill>
              <a:latin typeface="Arial" charset="0"/>
              <a:ea typeface="Arial Unicode MS" pitchFamily="34" charset="-128"/>
              <a:cs typeface="Arial Unicode MS" pitchFamily="34" charset="-128"/>
            </a:endParaRPr>
          </a:p>
        </p:txBody>
      </p:sp>
      <p:sp>
        <p:nvSpPr>
          <p:cNvPr id="47" name="Text Box 20"/>
          <p:cNvSpPr txBox="1">
            <a:spLocks noChangeArrowheads="1"/>
          </p:cNvSpPr>
          <p:nvPr/>
        </p:nvSpPr>
        <p:spPr bwMode="auto">
          <a:xfrm>
            <a:off x="4307091" y="2337075"/>
            <a:ext cx="1237293" cy="297083"/>
          </a:xfrm>
          <a:prstGeom prst="rect">
            <a:avLst/>
          </a:prstGeom>
          <a:noFill/>
          <a:ln w="9525">
            <a:noFill/>
            <a:miter lim="800000"/>
            <a:headEnd/>
            <a:tailEnd/>
          </a:ln>
        </p:spPr>
        <p:txBody>
          <a:bodyPr wrap="none" lIns="80851" tIns="40425" rIns="80851" bIns="40425">
            <a:spAutoFit/>
          </a:bodyPr>
          <a:lstStyle/>
          <a:p>
            <a:pPr algn="ctr"/>
            <a:r>
              <a:rPr lang="en-US" sz="1400" b="1" u="sng" dirty="0" smtClean="0">
                <a:solidFill>
                  <a:schemeClr val="tx2"/>
                </a:solidFill>
                <a:latin typeface="Arial Unicode MS" pitchFamily="34" charset="-128"/>
                <a:ea typeface="Arial Unicode MS" pitchFamily="34" charset="-128"/>
                <a:cs typeface="Arial Unicode MS" pitchFamily="34" charset="-128"/>
              </a:rPr>
              <a:t>Conformance</a:t>
            </a:r>
            <a:endParaRPr lang="en-US" sz="1400" dirty="0">
              <a:solidFill>
                <a:schemeClr val="tx2"/>
              </a:solidFill>
              <a:latin typeface="Arial Unicode MS" pitchFamily="34" charset="-128"/>
              <a:ea typeface="Arial Unicode MS" pitchFamily="34" charset="-128"/>
              <a:cs typeface="Arial Unicode MS" pitchFamily="34" charset="-128"/>
            </a:endParaRPr>
          </a:p>
        </p:txBody>
      </p:sp>
      <p:sp>
        <p:nvSpPr>
          <p:cNvPr id="48" name="Text Box 27"/>
          <p:cNvSpPr txBox="1">
            <a:spLocks noChangeArrowheads="1"/>
          </p:cNvSpPr>
          <p:nvPr/>
        </p:nvSpPr>
        <p:spPr bwMode="auto">
          <a:xfrm>
            <a:off x="6400800" y="2483491"/>
            <a:ext cx="630236" cy="301334"/>
          </a:xfrm>
          <a:prstGeom prst="rect">
            <a:avLst/>
          </a:prstGeom>
          <a:noFill/>
          <a:ln w="9525">
            <a:noFill/>
            <a:miter lim="800000"/>
            <a:headEnd/>
            <a:tailEnd/>
          </a:ln>
        </p:spPr>
        <p:txBody>
          <a:bodyPr wrap="none" lIns="85058" tIns="42530" rIns="85058" bIns="42530">
            <a:spAutoFit/>
          </a:bodyPr>
          <a:lstStyle/>
          <a:p>
            <a:pPr algn="ctr"/>
            <a:r>
              <a:rPr lang="en-US" sz="1400" b="1" u="sng" dirty="0" smtClean="0">
                <a:solidFill>
                  <a:schemeClr val="accent4"/>
                </a:solidFill>
                <a:latin typeface="Arial Unicode MS" pitchFamily="34" charset="-128"/>
                <a:ea typeface="Arial Unicode MS" pitchFamily="34" charset="-128"/>
                <a:cs typeface="Arial Unicode MS" pitchFamily="34" charset="-128"/>
              </a:rPr>
              <a:t>Verify</a:t>
            </a:r>
            <a:endParaRPr lang="en-US" sz="1400" i="1" dirty="0">
              <a:solidFill>
                <a:schemeClr val="accent1"/>
              </a:solidFill>
              <a:latin typeface="Arial Unicode MS" pitchFamily="34" charset="-128"/>
              <a:ea typeface="Arial Unicode MS" pitchFamily="34" charset="-128"/>
              <a:cs typeface="Arial Unicode MS" pitchFamily="34" charset="-128"/>
            </a:endParaRPr>
          </a:p>
        </p:txBody>
      </p:sp>
      <p:sp>
        <p:nvSpPr>
          <p:cNvPr id="49" name="Text Box 3"/>
          <p:cNvSpPr txBox="1">
            <a:spLocks noChangeArrowheads="1"/>
          </p:cNvSpPr>
          <p:nvPr/>
        </p:nvSpPr>
        <p:spPr bwMode="auto">
          <a:xfrm>
            <a:off x="7772400" y="2036449"/>
            <a:ext cx="621740" cy="297083"/>
          </a:xfrm>
          <a:prstGeom prst="rect">
            <a:avLst/>
          </a:prstGeom>
          <a:noFill/>
          <a:ln w="9525">
            <a:noFill/>
            <a:miter lim="800000"/>
            <a:headEnd/>
            <a:tailEnd/>
          </a:ln>
        </p:spPr>
        <p:txBody>
          <a:bodyPr wrap="none" lIns="80851" tIns="40425" rIns="80851" bIns="40425">
            <a:spAutoFit/>
          </a:bodyPr>
          <a:lstStyle/>
          <a:p>
            <a:pPr algn="ctr"/>
            <a:r>
              <a:rPr lang="en-US" sz="1400" b="1" u="sng" dirty="0" smtClean="0">
                <a:solidFill>
                  <a:schemeClr val="accent4"/>
                </a:solidFill>
                <a:latin typeface="Arial Unicode MS" pitchFamily="34" charset="-128"/>
                <a:ea typeface="Arial Unicode MS" pitchFamily="34" charset="-128"/>
                <a:cs typeface="Arial Unicode MS" pitchFamily="34" charset="-128"/>
              </a:rPr>
              <a:t>Verify</a:t>
            </a:r>
            <a:endParaRPr lang="en-US" sz="1400" i="1" dirty="0">
              <a:solidFill>
                <a:srgbClr val="00CC66"/>
              </a:solidFill>
              <a:latin typeface="Arial" charset="0"/>
              <a:ea typeface="Arial Unicode MS" pitchFamily="34" charset="-128"/>
              <a:cs typeface="Arial Unicode MS" pitchFamily="34" charset="-128"/>
            </a:endParaRPr>
          </a:p>
        </p:txBody>
      </p:sp>
      <p:sp>
        <p:nvSpPr>
          <p:cNvPr id="50" name="Text Box 6"/>
          <p:cNvSpPr txBox="1">
            <a:spLocks noChangeArrowheads="1"/>
          </p:cNvSpPr>
          <p:nvPr/>
        </p:nvSpPr>
        <p:spPr bwMode="auto">
          <a:xfrm>
            <a:off x="5149253" y="4412498"/>
            <a:ext cx="630236" cy="301334"/>
          </a:xfrm>
          <a:prstGeom prst="rect">
            <a:avLst/>
          </a:prstGeom>
          <a:noFill/>
          <a:ln w="9525">
            <a:noFill/>
            <a:miter lim="800000"/>
            <a:headEnd/>
            <a:tailEnd/>
          </a:ln>
        </p:spPr>
        <p:txBody>
          <a:bodyPr wrap="none" lIns="85058" tIns="42530" rIns="85058" bIns="42530">
            <a:spAutoFit/>
          </a:bodyPr>
          <a:lstStyle/>
          <a:p>
            <a:pPr algn="ctr"/>
            <a:r>
              <a:rPr lang="en-US" sz="1400" b="1" u="sng" dirty="0" smtClean="0">
                <a:solidFill>
                  <a:schemeClr val="accent4"/>
                </a:solidFill>
                <a:latin typeface="Arial Unicode MS" pitchFamily="34" charset="-128"/>
                <a:ea typeface="Arial Unicode MS" pitchFamily="34" charset="-128"/>
                <a:cs typeface="Arial Unicode MS" pitchFamily="34" charset="-128"/>
              </a:rPr>
              <a:t>Verify</a:t>
            </a:r>
            <a:endParaRPr lang="en-US" sz="1400" dirty="0">
              <a:solidFill>
                <a:schemeClr val="accent4"/>
              </a:solidFill>
              <a:latin typeface="Arial" charset="0"/>
              <a:ea typeface="Arial Unicode MS" pitchFamily="34" charset="-128"/>
              <a:cs typeface="Arial Unicode MS" pitchFamily="34" charset="-128"/>
            </a:endParaRPr>
          </a:p>
        </p:txBody>
      </p:sp>
      <p:sp>
        <p:nvSpPr>
          <p:cNvPr id="51" name="Text Box 6"/>
          <p:cNvSpPr txBox="1">
            <a:spLocks noChangeArrowheads="1"/>
          </p:cNvSpPr>
          <p:nvPr/>
        </p:nvSpPr>
        <p:spPr bwMode="auto">
          <a:xfrm>
            <a:off x="6629400" y="4460430"/>
            <a:ext cx="630236" cy="301334"/>
          </a:xfrm>
          <a:prstGeom prst="rect">
            <a:avLst/>
          </a:prstGeom>
          <a:noFill/>
          <a:ln w="9525">
            <a:noFill/>
            <a:miter lim="800000"/>
            <a:headEnd/>
            <a:tailEnd/>
          </a:ln>
        </p:spPr>
        <p:txBody>
          <a:bodyPr wrap="none" lIns="85058" tIns="42530" rIns="85058" bIns="42530">
            <a:spAutoFit/>
          </a:bodyPr>
          <a:lstStyle/>
          <a:p>
            <a:pPr algn="ctr"/>
            <a:r>
              <a:rPr lang="en-US" sz="1400" b="1" u="sng" dirty="0" smtClean="0">
                <a:solidFill>
                  <a:schemeClr val="accent4"/>
                </a:solidFill>
                <a:latin typeface="Arial Unicode MS" pitchFamily="34" charset="-128"/>
                <a:ea typeface="Arial Unicode MS" pitchFamily="34" charset="-128"/>
                <a:cs typeface="Arial Unicode MS" pitchFamily="34" charset="-128"/>
              </a:rPr>
              <a:t>Verify</a:t>
            </a:r>
            <a:endParaRPr lang="en-US" sz="1400" dirty="0">
              <a:solidFill>
                <a:srgbClr val="00CC66"/>
              </a:solidFill>
              <a:latin typeface="Arial" charset="0"/>
            </a:endParaRPr>
          </a:p>
        </p:txBody>
      </p:sp>
      <p:cxnSp>
        <p:nvCxnSpPr>
          <p:cNvPr id="61" name="AutoShape 16"/>
          <p:cNvCxnSpPr>
            <a:cxnSpLocks noChangeShapeType="1"/>
          </p:cNvCxnSpPr>
          <p:nvPr/>
        </p:nvCxnSpPr>
        <p:spPr bwMode="auto">
          <a:xfrm flipH="1" flipV="1">
            <a:off x="4376382" y="3157767"/>
            <a:ext cx="254000" cy="1430714"/>
          </a:xfrm>
          <a:prstGeom prst="curvedConnector3">
            <a:avLst>
              <a:gd name="adj1" fmla="val -374000"/>
            </a:avLst>
          </a:prstGeom>
          <a:noFill/>
          <a:ln w="25400">
            <a:solidFill>
              <a:schemeClr val="accent4"/>
            </a:solidFill>
            <a:round/>
            <a:headEnd/>
            <a:tailEnd type="triangle" w="med" len="med"/>
          </a:ln>
        </p:spPr>
      </p:cxnSp>
      <p:sp>
        <p:nvSpPr>
          <p:cNvPr id="31" name="Text Box 5"/>
          <p:cNvSpPr txBox="1">
            <a:spLocks noChangeArrowheads="1"/>
          </p:cNvSpPr>
          <p:nvPr/>
        </p:nvSpPr>
        <p:spPr bwMode="auto">
          <a:xfrm>
            <a:off x="100168" y="1629264"/>
            <a:ext cx="1839621" cy="727970"/>
          </a:xfrm>
          <a:prstGeom prst="rect">
            <a:avLst/>
          </a:prstGeom>
          <a:noFill/>
          <a:ln w="9525">
            <a:noFill/>
            <a:miter lim="800000"/>
            <a:headEnd/>
            <a:tailEnd/>
          </a:ln>
        </p:spPr>
        <p:txBody>
          <a:bodyPr wrap="square" lIns="80851" tIns="40425" rIns="80851" bIns="40425">
            <a:spAutoFit/>
          </a:bodyPr>
          <a:lstStyle/>
          <a:p>
            <a:pPr algn="ctr"/>
            <a:r>
              <a:rPr lang="en-US" sz="1400" b="1" u="sng" dirty="0">
                <a:solidFill>
                  <a:schemeClr val="accent2"/>
                </a:solidFill>
                <a:latin typeface="Arial Unicode MS" pitchFamily="34" charset="-128"/>
                <a:ea typeface="Arial Unicode MS" pitchFamily="34" charset="-128"/>
                <a:cs typeface="Arial Unicode MS" pitchFamily="34" charset="-128"/>
              </a:rPr>
              <a:t>Trace</a:t>
            </a:r>
            <a:endParaRPr lang="en-US" sz="1400" u="sng" dirty="0">
              <a:solidFill>
                <a:schemeClr val="accent2"/>
              </a:solidFill>
              <a:latin typeface="Arial Unicode MS" pitchFamily="34" charset="-128"/>
              <a:ea typeface="Arial Unicode MS" pitchFamily="34" charset="-128"/>
              <a:cs typeface="Arial Unicode MS" pitchFamily="34" charset="-128"/>
            </a:endParaRPr>
          </a:p>
          <a:p>
            <a:pPr algn="ctr"/>
            <a:r>
              <a:rPr lang="en-US" sz="1400" dirty="0">
                <a:solidFill>
                  <a:schemeClr val="accent2"/>
                </a:solidFill>
                <a:latin typeface="Arial Unicode MS" pitchFamily="34" charset="-128"/>
                <a:ea typeface="Arial Unicode MS" pitchFamily="34" charset="-128"/>
                <a:cs typeface="Arial Unicode MS" pitchFamily="34" charset="-128"/>
              </a:rPr>
              <a:t>SLVNV: </a:t>
            </a:r>
            <a:r>
              <a:rPr lang="en-US" sz="1400" i="1" dirty="0">
                <a:solidFill>
                  <a:schemeClr val="accent2"/>
                </a:solidFill>
                <a:latin typeface="Arial Unicode MS" pitchFamily="34" charset="-128"/>
                <a:ea typeface="Arial Unicode MS" pitchFamily="34" charset="-128"/>
                <a:cs typeface="Arial Unicode MS" pitchFamily="34" charset="-128"/>
              </a:rPr>
              <a:t>RMI</a:t>
            </a:r>
          </a:p>
          <a:p>
            <a:pPr algn="ctr"/>
            <a:r>
              <a:rPr lang="en-US" sz="1400" dirty="0">
                <a:solidFill>
                  <a:schemeClr val="accent2"/>
                </a:solidFill>
                <a:latin typeface="Arial Unicode MS" pitchFamily="34" charset="-128"/>
                <a:ea typeface="Arial Unicode MS" pitchFamily="34" charset="-128"/>
                <a:cs typeface="Arial Unicode MS" pitchFamily="34" charset="-128"/>
              </a:rPr>
              <a:t>SLRG: </a:t>
            </a:r>
            <a:r>
              <a:rPr lang="en-US" sz="1400" i="1" dirty="0">
                <a:solidFill>
                  <a:schemeClr val="accent2"/>
                </a:solidFill>
                <a:latin typeface="Arial Unicode MS" pitchFamily="34" charset="-128"/>
                <a:ea typeface="Arial Unicode MS" pitchFamily="34" charset="-128"/>
                <a:cs typeface="Arial Unicode MS" pitchFamily="34" charset="-128"/>
              </a:rPr>
              <a:t>SDD </a:t>
            </a:r>
            <a:r>
              <a:rPr lang="en-US" sz="1400" dirty="0">
                <a:solidFill>
                  <a:schemeClr val="accent2"/>
                </a:solidFill>
                <a:latin typeface="Arial Unicode MS" pitchFamily="34" charset="-128"/>
                <a:ea typeface="Arial Unicode MS" pitchFamily="34" charset="-128"/>
                <a:cs typeface="Arial Unicode MS" pitchFamily="34" charset="-128"/>
              </a:rPr>
              <a:t>*</a:t>
            </a:r>
          </a:p>
        </p:txBody>
      </p:sp>
      <p:sp>
        <p:nvSpPr>
          <p:cNvPr id="32" name="Text Box 5"/>
          <p:cNvSpPr txBox="1">
            <a:spLocks noChangeArrowheads="1"/>
          </p:cNvSpPr>
          <p:nvPr/>
        </p:nvSpPr>
        <p:spPr bwMode="auto">
          <a:xfrm>
            <a:off x="936920" y="2039992"/>
            <a:ext cx="807041" cy="297083"/>
          </a:xfrm>
          <a:prstGeom prst="rect">
            <a:avLst/>
          </a:prstGeom>
          <a:noFill/>
          <a:ln w="9525">
            <a:noFill/>
            <a:miter lim="800000"/>
            <a:headEnd/>
            <a:tailEnd/>
          </a:ln>
        </p:spPr>
        <p:txBody>
          <a:bodyPr wrap="square" lIns="80851" tIns="40425" rIns="80851" bIns="40425">
            <a:spAutoFit/>
          </a:bodyPr>
          <a:lstStyle/>
          <a:p>
            <a:pPr algn="ctr"/>
            <a:r>
              <a:rPr lang="en-US" sz="1400" b="1" u="sng" dirty="0" smtClean="0">
                <a:solidFill>
                  <a:schemeClr val="accent2"/>
                </a:solidFill>
                <a:latin typeface="Arial Unicode MS" pitchFamily="34" charset="-128"/>
                <a:ea typeface="Arial Unicode MS" pitchFamily="34" charset="-128"/>
                <a:cs typeface="Arial Unicode MS" pitchFamily="34" charset="-128"/>
              </a:rPr>
              <a:t>Trace</a:t>
            </a:r>
            <a:endParaRPr lang="en-US" sz="1400" dirty="0">
              <a:solidFill>
                <a:schemeClr val="accent2"/>
              </a:solidFill>
              <a:latin typeface="Arial Unicode MS" pitchFamily="34" charset="-128"/>
              <a:ea typeface="Arial Unicode MS" pitchFamily="34" charset="-128"/>
              <a:cs typeface="Arial Unicode MS" pitchFamily="34" charset="-128"/>
            </a:endParaRPr>
          </a:p>
        </p:txBody>
      </p:sp>
    </p:spTree>
    <p:extLst>
      <p:ext uri="{BB962C8B-B14F-4D97-AF65-F5344CB8AC3E}">
        <p14:creationId xmlns:p14="http://schemas.microsoft.com/office/powerpoint/2010/main" val="1416037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hidden"/>
                                      </p:to>
                                    </p:set>
                                  </p:childTnLst>
                                </p:cTn>
                              </p:par>
                              <p:par>
                                <p:cTn id="7" presetID="1" presetClass="entr" presetSubtype="0" fill="hold" grpId="0" nodeType="withEffect">
                                  <p:stCondLst>
                                    <p:cond delay="0"/>
                                  </p:stCondLst>
                                  <p:childTnLst>
                                    <p:set>
                                      <p:cBhvr>
                                        <p:cTn id="8"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2"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1130300" y="4202113"/>
            <a:ext cx="2524125" cy="2133600"/>
            <a:chOff x="1078" y="2533"/>
            <a:chExt cx="1590" cy="1344"/>
          </a:xfrm>
        </p:grpSpPr>
        <p:sp>
          <p:nvSpPr>
            <p:cNvPr id="45110" name="AutoShape 3"/>
            <p:cNvSpPr>
              <a:spLocks noChangeArrowheads="1"/>
            </p:cNvSpPr>
            <p:nvPr/>
          </p:nvSpPr>
          <p:spPr bwMode="auto">
            <a:xfrm>
              <a:off x="1078" y="2533"/>
              <a:ext cx="1584" cy="1344"/>
            </a:xfrm>
            <a:prstGeom prst="roundRect">
              <a:avLst>
                <a:gd name="adj" fmla="val 16667"/>
              </a:avLst>
            </a:prstGeom>
            <a:solidFill>
              <a:srgbClr val="CDD7E1"/>
            </a:solidFill>
            <a:ln w="9525" algn="ctr">
              <a:solidFill>
                <a:srgbClr val="32466E"/>
              </a:solidFill>
              <a:round/>
              <a:headEnd/>
              <a:tailEnd/>
            </a:ln>
          </p:spPr>
          <p:txBody>
            <a:bodyPr wrap="none" bIns="0" anchor="b" anchorCtr="1"/>
            <a:lstStyle/>
            <a:p>
              <a:pPr algn="ctr" eaLnBrk="0" latinLnBrk="0" hangingPunct="0"/>
              <a:endParaRPr kumimoji="0" lang="ko-KR" altLang="en-US" sz="1500" b="1">
                <a:solidFill>
                  <a:srgbClr val="32466E"/>
                </a:solidFill>
                <a:latin typeface="Arial" pitchFamily="34" charset="0"/>
              </a:endParaRPr>
            </a:p>
          </p:txBody>
        </p:sp>
        <p:grpSp>
          <p:nvGrpSpPr>
            <p:cNvPr id="3" name="Group 4"/>
            <p:cNvGrpSpPr>
              <a:grpSpLocks/>
            </p:cNvGrpSpPr>
            <p:nvPr/>
          </p:nvGrpSpPr>
          <p:grpSpPr bwMode="auto">
            <a:xfrm>
              <a:off x="1143" y="2823"/>
              <a:ext cx="702" cy="576"/>
              <a:chOff x="1885" y="2831"/>
              <a:chExt cx="702" cy="576"/>
            </a:xfrm>
          </p:grpSpPr>
          <p:sp>
            <p:nvSpPr>
              <p:cNvPr id="45120" name="Rectangle 5"/>
              <p:cNvSpPr>
                <a:spLocks noChangeArrowheads="1"/>
              </p:cNvSpPr>
              <p:nvPr/>
            </p:nvSpPr>
            <p:spPr bwMode="auto">
              <a:xfrm>
                <a:off x="1900" y="3216"/>
                <a:ext cx="323" cy="191"/>
              </a:xfrm>
              <a:prstGeom prst="rect">
                <a:avLst/>
              </a:prstGeom>
              <a:solidFill>
                <a:srgbClr val="C0C0C0"/>
              </a:solidFill>
              <a:ln w="12700" algn="ctr">
                <a:solidFill>
                  <a:schemeClr val="bg2"/>
                </a:solidFill>
                <a:miter lim="800000"/>
                <a:headEnd/>
                <a:tailEnd/>
              </a:ln>
            </p:spPr>
            <p:txBody>
              <a:bodyPr wrap="none" anchor="ctr"/>
              <a:lstStyle/>
              <a:p>
                <a:pPr algn="ctr" eaLnBrk="0" latinLnBrk="0" hangingPunct="0"/>
                <a:r>
                  <a:rPr kumimoji="0" lang="en-US" altLang="ko-KR" sz="1100" b="1">
                    <a:solidFill>
                      <a:srgbClr val="000000"/>
                    </a:solidFill>
                    <a:latin typeface="Arial" pitchFamily="34" charset="0"/>
                  </a:rPr>
                  <a:t>FPGA</a:t>
                </a:r>
              </a:p>
            </p:txBody>
          </p:sp>
          <p:sp>
            <p:nvSpPr>
              <p:cNvPr id="45121" name="Rectangle 6"/>
              <p:cNvSpPr>
                <a:spLocks noChangeArrowheads="1"/>
              </p:cNvSpPr>
              <p:nvPr/>
            </p:nvSpPr>
            <p:spPr bwMode="auto">
              <a:xfrm>
                <a:off x="2249" y="3216"/>
                <a:ext cx="323" cy="191"/>
              </a:xfrm>
              <a:prstGeom prst="rect">
                <a:avLst/>
              </a:prstGeom>
              <a:solidFill>
                <a:srgbClr val="C0C0C0"/>
              </a:solidFill>
              <a:ln w="12700" algn="ctr">
                <a:solidFill>
                  <a:schemeClr val="bg2"/>
                </a:solidFill>
                <a:miter lim="800000"/>
                <a:headEnd/>
                <a:tailEnd/>
              </a:ln>
            </p:spPr>
            <p:txBody>
              <a:bodyPr wrap="none" anchor="ctr"/>
              <a:lstStyle/>
              <a:p>
                <a:pPr algn="ctr" eaLnBrk="0" latinLnBrk="0" hangingPunct="0"/>
                <a:r>
                  <a:rPr kumimoji="0" lang="en-US" altLang="ko-KR" sz="1100" b="1">
                    <a:solidFill>
                      <a:srgbClr val="000000"/>
                    </a:solidFill>
                    <a:latin typeface="Arial" pitchFamily="34" charset="0"/>
                  </a:rPr>
                  <a:t>ASIC</a:t>
                </a:r>
              </a:p>
            </p:txBody>
          </p:sp>
          <p:sp>
            <p:nvSpPr>
              <p:cNvPr id="45122" name="Rectangle 7"/>
              <p:cNvSpPr>
                <a:spLocks noChangeArrowheads="1"/>
              </p:cNvSpPr>
              <p:nvPr/>
            </p:nvSpPr>
            <p:spPr bwMode="auto">
              <a:xfrm>
                <a:off x="1885" y="2831"/>
                <a:ext cx="702" cy="108"/>
              </a:xfrm>
              <a:prstGeom prst="rect">
                <a:avLst/>
              </a:prstGeom>
              <a:noFill/>
              <a:ln w="9525" algn="ctr">
                <a:noFill/>
                <a:miter lim="800000"/>
                <a:headEnd/>
                <a:tailEnd/>
              </a:ln>
            </p:spPr>
            <p:txBody>
              <a:bodyPr wrap="none" lIns="0" rIns="0" bIns="18288" anchor="b" anchorCtr="1"/>
              <a:lstStyle/>
              <a:p>
                <a:pPr algn="ctr" eaLnBrk="0" latinLnBrk="0" hangingPunct="0">
                  <a:lnSpc>
                    <a:spcPct val="90000"/>
                  </a:lnSpc>
                </a:pPr>
                <a:r>
                  <a:rPr kumimoji="0" lang="en-US" altLang="ko-KR" sz="1100" b="1">
                    <a:solidFill>
                      <a:schemeClr val="tx2"/>
                    </a:solidFill>
                    <a:latin typeface="Arial" pitchFamily="34" charset="0"/>
                  </a:rPr>
                  <a:t>Digital </a:t>
                </a:r>
                <a:br>
                  <a:rPr kumimoji="0" lang="en-US" altLang="ko-KR" sz="1100" b="1">
                    <a:solidFill>
                      <a:schemeClr val="tx2"/>
                    </a:solidFill>
                    <a:latin typeface="Arial" pitchFamily="34" charset="0"/>
                  </a:rPr>
                </a:br>
                <a:r>
                  <a:rPr kumimoji="0" lang="en-US" altLang="ko-KR" sz="1100" b="1">
                    <a:solidFill>
                      <a:schemeClr val="tx2"/>
                    </a:solidFill>
                    <a:latin typeface="Arial" pitchFamily="34" charset="0"/>
                  </a:rPr>
                  <a:t>Electronics</a:t>
                </a:r>
              </a:p>
            </p:txBody>
          </p:sp>
          <p:sp>
            <p:nvSpPr>
              <p:cNvPr id="45123" name="AutoShape 8"/>
              <p:cNvSpPr>
                <a:spLocks noChangeArrowheads="1"/>
              </p:cNvSpPr>
              <p:nvPr/>
            </p:nvSpPr>
            <p:spPr bwMode="auto">
              <a:xfrm>
                <a:off x="1898" y="2949"/>
                <a:ext cx="674" cy="218"/>
              </a:xfrm>
              <a:prstGeom prst="roundRect">
                <a:avLst>
                  <a:gd name="adj" fmla="val 10162"/>
                </a:avLst>
              </a:prstGeom>
              <a:solidFill>
                <a:srgbClr val="FADCAA"/>
              </a:solidFill>
              <a:ln w="19050" algn="ctr">
                <a:solidFill>
                  <a:schemeClr val="hlink"/>
                </a:solidFill>
                <a:round/>
                <a:headEnd/>
                <a:tailEnd/>
              </a:ln>
            </p:spPr>
            <p:txBody>
              <a:bodyPr lIns="9144" tIns="9144" rIns="9144" bIns="9144" anchor="ctr"/>
              <a:lstStyle/>
              <a:p>
                <a:pPr marL="60325" indent="-60325" algn="ctr" eaLnBrk="0" latinLnBrk="0" hangingPunct="0"/>
                <a:r>
                  <a:rPr kumimoji="0" lang="en-US" altLang="ko-KR" sz="1100" b="1">
                    <a:latin typeface="Arial" pitchFamily="34" charset="0"/>
                  </a:rPr>
                  <a:t>VHDL, Verilog</a:t>
                </a:r>
              </a:p>
            </p:txBody>
          </p:sp>
        </p:grpSp>
        <p:sp>
          <p:nvSpPr>
            <p:cNvPr id="45112" name="AutoShape 9"/>
            <p:cNvSpPr>
              <a:spLocks/>
            </p:cNvSpPr>
            <p:nvPr/>
          </p:nvSpPr>
          <p:spPr bwMode="auto">
            <a:xfrm rot="5400000">
              <a:off x="1828" y="2759"/>
              <a:ext cx="96" cy="1392"/>
            </a:xfrm>
            <a:prstGeom prst="rightBrace">
              <a:avLst>
                <a:gd name="adj1" fmla="val 120833"/>
                <a:gd name="adj2" fmla="val 50000"/>
              </a:avLst>
            </a:prstGeom>
            <a:noFill/>
            <a:ln w="19050">
              <a:solidFill>
                <a:srgbClr val="808080"/>
              </a:solidFill>
              <a:round/>
              <a:headEnd/>
              <a:tailEnd/>
            </a:ln>
          </p:spPr>
          <p:txBody>
            <a:bodyPr wrap="none" anchor="ctr"/>
            <a:lstStyle/>
            <a:p>
              <a:pPr algn="ctr" eaLnBrk="0" latinLnBrk="0" hangingPunct="0"/>
              <a:endParaRPr kumimoji="0" lang="ko-KR" altLang="en-US"/>
            </a:p>
          </p:txBody>
        </p:sp>
        <p:sp>
          <p:nvSpPr>
            <p:cNvPr id="45113" name="Rectangle 10"/>
            <p:cNvSpPr>
              <a:spLocks noChangeArrowheads="1"/>
            </p:cNvSpPr>
            <p:nvPr/>
          </p:nvSpPr>
          <p:spPr bwMode="auto">
            <a:xfrm>
              <a:off x="1084" y="3685"/>
              <a:ext cx="1584" cy="144"/>
            </a:xfrm>
            <a:prstGeom prst="rect">
              <a:avLst/>
            </a:prstGeom>
            <a:noFill/>
            <a:ln w="9525" algn="ctr">
              <a:noFill/>
              <a:miter lim="800000"/>
              <a:headEnd/>
              <a:tailEnd/>
            </a:ln>
          </p:spPr>
          <p:txBody>
            <a:bodyPr wrap="none" tIns="0" anchorCtr="1"/>
            <a:lstStyle/>
            <a:p>
              <a:pPr algn="ctr" eaLnBrk="0" latinLnBrk="0" hangingPunct="0"/>
              <a:r>
                <a:rPr kumimoji="0" lang="en-US" altLang="ko-KR" sz="1400" b="1">
                  <a:solidFill>
                    <a:srgbClr val="32466E"/>
                  </a:solidFill>
                  <a:latin typeface="Arial" pitchFamily="34" charset="0"/>
                </a:rPr>
                <a:t>Implement</a:t>
              </a:r>
            </a:p>
          </p:txBody>
        </p:sp>
        <p:sp>
          <p:nvSpPr>
            <p:cNvPr id="45114" name="Rectangle 11"/>
            <p:cNvSpPr>
              <a:spLocks noChangeArrowheads="1"/>
            </p:cNvSpPr>
            <p:nvPr/>
          </p:nvSpPr>
          <p:spPr bwMode="auto">
            <a:xfrm flipV="1">
              <a:off x="1475" y="3526"/>
              <a:ext cx="845" cy="81"/>
            </a:xfrm>
            <a:prstGeom prst="rect">
              <a:avLst/>
            </a:prstGeom>
            <a:noFill/>
            <a:ln w="12700" algn="ctr">
              <a:noFill/>
              <a:miter lim="800000"/>
              <a:headEnd/>
              <a:tailEnd/>
            </a:ln>
          </p:spPr>
          <p:txBody>
            <a:bodyPr rot="10800000" lIns="9144" tIns="9144" rIns="9144" bIns="9144" anchor="b" anchorCtr="1"/>
            <a:lstStyle/>
            <a:p>
              <a:pPr marL="60325" indent="-60325" algn="ctr" latinLnBrk="0"/>
              <a:endParaRPr kumimoji="0" lang="ko-KR" altLang="en-US" sz="1400" b="1">
                <a:latin typeface="Arial" pitchFamily="34" charset="0"/>
              </a:endParaRPr>
            </a:p>
            <a:p>
              <a:pPr marL="60325" indent="-60325" algn="ctr" latinLnBrk="0"/>
              <a:r>
                <a:rPr kumimoji="0" lang="en-US" altLang="ko-KR" sz="1400" b="1">
                  <a:solidFill>
                    <a:srgbClr val="808080"/>
                  </a:solidFill>
                  <a:latin typeface="Arial" pitchFamily="34" charset="0"/>
                </a:rPr>
                <a:t>Integration</a:t>
              </a:r>
            </a:p>
          </p:txBody>
        </p:sp>
        <p:grpSp>
          <p:nvGrpSpPr>
            <p:cNvPr id="4" name="Group 12"/>
            <p:cNvGrpSpPr>
              <a:grpSpLocks/>
            </p:cNvGrpSpPr>
            <p:nvPr/>
          </p:nvGrpSpPr>
          <p:grpSpPr bwMode="auto">
            <a:xfrm>
              <a:off x="1855" y="2823"/>
              <a:ext cx="702" cy="576"/>
              <a:chOff x="1164" y="2831"/>
              <a:chExt cx="702" cy="576"/>
            </a:xfrm>
          </p:grpSpPr>
          <p:sp>
            <p:nvSpPr>
              <p:cNvPr id="45116" name="Rectangle 13"/>
              <p:cNvSpPr>
                <a:spLocks noChangeArrowheads="1"/>
              </p:cNvSpPr>
              <p:nvPr/>
            </p:nvSpPr>
            <p:spPr bwMode="auto">
              <a:xfrm>
                <a:off x="1528" y="3216"/>
                <a:ext cx="324" cy="191"/>
              </a:xfrm>
              <a:prstGeom prst="rect">
                <a:avLst/>
              </a:prstGeom>
              <a:solidFill>
                <a:srgbClr val="C0C0C0"/>
              </a:solidFill>
              <a:ln w="12700" algn="ctr">
                <a:solidFill>
                  <a:schemeClr val="bg2"/>
                </a:solidFill>
                <a:miter lim="800000"/>
                <a:headEnd/>
                <a:tailEnd/>
              </a:ln>
            </p:spPr>
            <p:txBody>
              <a:bodyPr wrap="none" anchor="ctr"/>
              <a:lstStyle/>
              <a:p>
                <a:pPr algn="ctr" eaLnBrk="0" latinLnBrk="0" hangingPunct="0"/>
                <a:r>
                  <a:rPr kumimoji="0" lang="en-US" altLang="ko-KR" sz="1100" b="1">
                    <a:solidFill>
                      <a:srgbClr val="000000"/>
                    </a:solidFill>
                    <a:latin typeface="Arial" pitchFamily="34" charset="0"/>
                  </a:rPr>
                  <a:t>DSP</a:t>
                </a:r>
              </a:p>
            </p:txBody>
          </p:sp>
          <p:sp>
            <p:nvSpPr>
              <p:cNvPr id="45117" name="Rectangle 14"/>
              <p:cNvSpPr>
                <a:spLocks noChangeArrowheads="1"/>
              </p:cNvSpPr>
              <p:nvPr/>
            </p:nvSpPr>
            <p:spPr bwMode="auto">
              <a:xfrm>
                <a:off x="1164" y="2831"/>
                <a:ext cx="702" cy="108"/>
              </a:xfrm>
              <a:prstGeom prst="rect">
                <a:avLst/>
              </a:prstGeom>
              <a:noFill/>
              <a:ln w="9525" algn="ctr">
                <a:noFill/>
                <a:miter lim="800000"/>
                <a:headEnd/>
                <a:tailEnd/>
              </a:ln>
            </p:spPr>
            <p:txBody>
              <a:bodyPr wrap="none" lIns="0" rIns="0" bIns="18288" anchor="b" anchorCtr="1"/>
              <a:lstStyle/>
              <a:p>
                <a:pPr algn="ctr" eaLnBrk="0" latinLnBrk="0" hangingPunct="0">
                  <a:lnSpc>
                    <a:spcPct val="90000"/>
                  </a:lnSpc>
                </a:pPr>
                <a:r>
                  <a:rPr kumimoji="0" lang="en-US" altLang="ko-KR" sz="1100" b="1">
                    <a:solidFill>
                      <a:schemeClr val="tx2"/>
                    </a:solidFill>
                    <a:latin typeface="Arial" pitchFamily="34" charset="0"/>
                    <a:cs typeface="Tahoma" pitchFamily="34" charset="0"/>
                  </a:rPr>
                  <a:t>Embedded </a:t>
                </a:r>
                <a:br>
                  <a:rPr kumimoji="0" lang="en-US" altLang="ko-KR" sz="1100" b="1">
                    <a:solidFill>
                      <a:schemeClr val="tx2"/>
                    </a:solidFill>
                    <a:latin typeface="Arial" pitchFamily="34" charset="0"/>
                    <a:cs typeface="Tahoma" pitchFamily="34" charset="0"/>
                  </a:rPr>
                </a:br>
                <a:r>
                  <a:rPr kumimoji="0" lang="en-US" altLang="ko-KR" sz="1100" b="1">
                    <a:solidFill>
                      <a:schemeClr val="tx2"/>
                    </a:solidFill>
                    <a:latin typeface="Arial" pitchFamily="34" charset="0"/>
                    <a:cs typeface="Tahoma" pitchFamily="34" charset="0"/>
                  </a:rPr>
                  <a:t>Software</a:t>
                </a:r>
              </a:p>
            </p:txBody>
          </p:sp>
          <p:sp>
            <p:nvSpPr>
              <p:cNvPr id="45118" name="AutoShape 15"/>
              <p:cNvSpPr>
                <a:spLocks noChangeArrowheads="1"/>
              </p:cNvSpPr>
              <p:nvPr/>
            </p:nvSpPr>
            <p:spPr bwMode="auto">
              <a:xfrm>
                <a:off x="1180" y="2949"/>
                <a:ext cx="672" cy="218"/>
              </a:xfrm>
              <a:prstGeom prst="roundRect">
                <a:avLst>
                  <a:gd name="adj" fmla="val 10162"/>
                </a:avLst>
              </a:prstGeom>
              <a:solidFill>
                <a:srgbClr val="FADCAA"/>
              </a:solidFill>
              <a:ln w="19050" algn="ctr">
                <a:solidFill>
                  <a:schemeClr val="hlink"/>
                </a:solidFill>
                <a:round/>
                <a:headEnd/>
                <a:tailEnd/>
              </a:ln>
            </p:spPr>
            <p:txBody>
              <a:bodyPr lIns="9144" tIns="9144" rIns="9144" bIns="9144" anchor="ctr"/>
              <a:lstStyle/>
              <a:p>
                <a:pPr marL="60325" indent="-60325" algn="ctr" eaLnBrk="0" latinLnBrk="0" hangingPunct="0"/>
                <a:r>
                  <a:rPr kumimoji="0" lang="en-US" altLang="ko-KR" sz="1100" b="1">
                    <a:latin typeface="Arial" pitchFamily="34" charset="0"/>
                  </a:rPr>
                  <a:t>C, C++</a:t>
                </a:r>
              </a:p>
            </p:txBody>
          </p:sp>
          <p:sp>
            <p:nvSpPr>
              <p:cNvPr id="45119" name="Rectangle 16"/>
              <p:cNvSpPr>
                <a:spLocks noChangeArrowheads="1"/>
              </p:cNvSpPr>
              <p:nvPr/>
            </p:nvSpPr>
            <p:spPr bwMode="auto">
              <a:xfrm>
                <a:off x="1180" y="3215"/>
                <a:ext cx="323" cy="191"/>
              </a:xfrm>
              <a:prstGeom prst="rect">
                <a:avLst/>
              </a:prstGeom>
              <a:solidFill>
                <a:srgbClr val="C0C0C0"/>
              </a:solidFill>
              <a:ln w="12700" algn="ctr">
                <a:solidFill>
                  <a:schemeClr val="bg2"/>
                </a:solidFill>
                <a:miter lim="800000"/>
                <a:headEnd/>
                <a:tailEnd/>
              </a:ln>
            </p:spPr>
            <p:txBody>
              <a:bodyPr wrap="none" anchor="ctr"/>
              <a:lstStyle/>
              <a:p>
                <a:pPr algn="ctr" eaLnBrk="0" latinLnBrk="0" hangingPunct="0"/>
                <a:r>
                  <a:rPr kumimoji="0" lang="en-US" altLang="ko-KR" sz="1100" b="1">
                    <a:solidFill>
                      <a:srgbClr val="000000"/>
                    </a:solidFill>
                    <a:latin typeface="Arial" pitchFamily="34" charset="0"/>
                  </a:rPr>
                  <a:t>MCU</a:t>
                </a:r>
              </a:p>
            </p:txBody>
          </p:sp>
        </p:grpSp>
      </p:grpSp>
      <p:sp>
        <p:nvSpPr>
          <p:cNvPr id="45059" name="Rectangle 17"/>
          <p:cNvSpPr>
            <a:spLocks noGrp="1" noChangeArrowheads="1"/>
          </p:cNvSpPr>
          <p:nvPr>
            <p:ph type="title"/>
          </p:nvPr>
        </p:nvSpPr>
        <p:spPr/>
        <p:txBody>
          <a:bodyPr/>
          <a:lstStyle/>
          <a:p>
            <a:r>
              <a:rPr lang="en-US" altLang="ko-KR" smtClean="0"/>
              <a:t>Traceability</a:t>
            </a:r>
          </a:p>
        </p:txBody>
      </p:sp>
      <p:sp>
        <p:nvSpPr>
          <p:cNvPr id="45060" name="AutoShape 18"/>
          <p:cNvSpPr>
            <a:spLocks noChangeArrowheads="1"/>
          </p:cNvSpPr>
          <p:nvPr/>
        </p:nvSpPr>
        <p:spPr bwMode="auto">
          <a:xfrm>
            <a:off x="1130300" y="2005013"/>
            <a:ext cx="2514600" cy="2057400"/>
          </a:xfrm>
          <a:prstGeom prst="roundRect">
            <a:avLst>
              <a:gd name="adj" fmla="val 16667"/>
            </a:avLst>
          </a:prstGeom>
          <a:solidFill>
            <a:srgbClr val="CDD7E1"/>
          </a:solidFill>
          <a:ln w="9525" algn="ctr">
            <a:solidFill>
              <a:srgbClr val="32466E"/>
            </a:solidFill>
            <a:round/>
            <a:headEnd/>
            <a:tailEnd/>
          </a:ln>
        </p:spPr>
        <p:txBody>
          <a:bodyPr wrap="none" tIns="0" anchorCtr="1"/>
          <a:lstStyle/>
          <a:p>
            <a:pPr algn="ctr" eaLnBrk="0" latinLnBrk="0" hangingPunct="0"/>
            <a:endParaRPr kumimoji="0" lang="ko-KR" altLang="en-US" sz="1500" b="1">
              <a:solidFill>
                <a:srgbClr val="32466E"/>
              </a:solidFill>
              <a:latin typeface="Arial" pitchFamily="34" charset="0"/>
            </a:endParaRPr>
          </a:p>
        </p:txBody>
      </p:sp>
      <p:sp>
        <p:nvSpPr>
          <p:cNvPr id="45061" name="Rectangle 19"/>
          <p:cNvSpPr>
            <a:spLocks noChangeArrowheads="1"/>
          </p:cNvSpPr>
          <p:nvPr/>
        </p:nvSpPr>
        <p:spPr bwMode="auto">
          <a:xfrm>
            <a:off x="1143000" y="2043113"/>
            <a:ext cx="2514600" cy="228600"/>
          </a:xfrm>
          <a:prstGeom prst="rect">
            <a:avLst/>
          </a:prstGeom>
          <a:noFill/>
          <a:ln w="9525" algn="ctr">
            <a:noFill/>
            <a:miter lim="800000"/>
            <a:headEnd/>
            <a:tailEnd/>
          </a:ln>
        </p:spPr>
        <p:txBody>
          <a:bodyPr wrap="none" tIns="0" anchorCtr="1"/>
          <a:lstStyle/>
          <a:p>
            <a:pPr algn="ctr" eaLnBrk="0" latinLnBrk="0" hangingPunct="0"/>
            <a:r>
              <a:rPr kumimoji="0" lang="en-US" altLang="ko-KR" sz="1400" b="1">
                <a:solidFill>
                  <a:srgbClr val="32466E"/>
                </a:solidFill>
                <a:latin typeface="Arial" pitchFamily="34" charset="0"/>
              </a:rPr>
              <a:t>Design</a:t>
            </a:r>
          </a:p>
        </p:txBody>
      </p:sp>
      <p:pic>
        <p:nvPicPr>
          <p:cNvPr id="45062" name="Picture 20" descr="sf_car2"/>
          <p:cNvPicPr>
            <a:picLocks noChangeAspect="1" noChangeArrowheads="1"/>
          </p:cNvPicPr>
          <p:nvPr/>
        </p:nvPicPr>
        <p:blipFill>
          <a:blip r:embed="rId3" cstate="print">
            <a:lum bright="16000" contrast="2000"/>
          </a:blip>
          <a:srcRect/>
          <a:stretch>
            <a:fillRect/>
          </a:stretch>
        </p:blipFill>
        <p:spPr bwMode="auto">
          <a:xfrm>
            <a:off x="1319213" y="2303463"/>
            <a:ext cx="2182812" cy="1492250"/>
          </a:xfrm>
          <a:prstGeom prst="rect">
            <a:avLst/>
          </a:prstGeom>
          <a:noFill/>
          <a:ln w="9525">
            <a:noFill/>
            <a:miter lim="800000"/>
            <a:headEnd/>
            <a:tailEnd/>
          </a:ln>
        </p:spPr>
      </p:pic>
      <p:grpSp>
        <p:nvGrpSpPr>
          <p:cNvPr id="5" name="Group 21"/>
          <p:cNvGrpSpPr>
            <a:grpSpLocks/>
          </p:cNvGrpSpPr>
          <p:nvPr/>
        </p:nvGrpSpPr>
        <p:grpSpPr bwMode="auto">
          <a:xfrm>
            <a:off x="1371600" y="2374900"/>
            <a:ext cx="2057400" cy="1371600"/>
            <a:chOff x="2640" y="1584"/>
            <a:chExt cx="1296" cy="954"/>
          </a:xfrm>
        </p:grpSpPr>
        <p:sp>
          <p:nvSpPr>
            <p:cNvPr id="45107" name="Rectangle 22"/>
            <p:cNvSpPr>
              <a:spLocks noChangeArrowheads="1"/>
            </p:cNvSpPr>
            <p:nvPr/>
          </p:nvSpPr>
          <p:spPr bwMode="auto">
            <a:xfrm>
              <a:off x="2640" y="1913"/>
              <a:ext cx="1296" cy="296"/>
            </a:xfrm>
            <a:prstGeom prst="rect">
              <a:avLst/>
            </a:prstGeom>
            <a:solidFill>
              <a:srgbClr val="ECF0F4">
                <a:alpha val="65097"/>
              </a:srgbClr>
            </a:solidFill>
            <a:ln w="19050" algn="ctr">
              <a:solidFill>
                <a:srgbClr val="32466E"/>
              </a:solidFill>
              <a:miter lim="800000"/>
              <a:headEnd/>
              <a:tailEnd/>
            </a:ln>
          </p:spPr>
          <p:txBody>
            <a:bodyPr lIns="9144" tIns="9144" rIns="9144" bIns="9144" anchor="ctr"/>
            <a:lstStyle/>
            <a:p>
              <a:pPr algn="ctr" eaLnBrk="0" latinLnBrk="0" hangingPunct="0"/>
              <a:r>
                <a:rPr kumimoji="0" lang="en-US" altLang="ko-KR" sz="1100" b="1">
                  <a:solidFill>
                    <a:srgbClr val="000000"/>
                  </a:solidFill>
                  <a:latin typeface="Arial" pitchFamily="34" charset="0"/>
                </a:rPr>
                <a:t>Physical Components </a:t>
              </a:r>
            </a:p>
          </p:txBody>
        </p:sp>
        <p:sp>
          <p:nvSpPr>
            <p:cNvPr id="45108" name="Rectangle 23"/>
            <p:cNvSpPr>
              <a:spLocks noChangeArrowheads="1"/>
            </p:cNvSpPr>
            <p:nvPr/>
          </p:nvSpPr>
          <p:spPr bwMode="auto">
            <a:xfrm>
              <a:off x="2640" y="1584"/>
              <a:ext cx="1296" cy="296"/>
            </a:xfrm>
            <a:prstGeom prst="rect">
              <a:avLst/>
            </a:prstGeom>
            <a:solidFill>
              <a:srgbClr val="ECF0F4">
                <a:alpha val="65097"/>
              </a:srgbClr>
            </a:solidFill>
            <a:ln w="19050" algn="ctr">
              <a:solidFill>
                <a:srgbClr val="32466E"/>
              </a:solidFill>
              <a:miter lim="800000"/>
              <a:headEnd/>
              <a:tailEnd/>
            </a:ln>
          </p:spPr>
          <p:txBody>
            <a:bodyPr lIns="9144" tIns="9144" rIns="9144" bIns="9144" anchor="ctr"/>
            <a:lstStyle/>
            <a:p>
              <a:pPr algn="ctr" eaLnBrk="0" latinLnBrk="0" hangingPunct="0"/>
              <a:r>
                <a:rPr kumimoji="0" lang="en-US" altLang="ko-KR" sz="1100" b="1">
                  <a:solidFill>
                    <a:srgbClr val="000000"/>
                  </a:solidFill>
                  <a:latin typeface="Arial" pitchFamily="34" charset="0"/>
                </a:rPr>
                <a:t>Environment</a:t>
              </a:r>
            </a:p>
          </p:txBody>
        </p:sp>
        <p:sp>
          <p:nvSpPr>
            <p:cNvPr id="45109" name="Rectangle 24"/>
            <p:cNvSpPr>
              <a:spLocks noChangeArrowheads="1"/>
            </p:cNvSpPr>
            <p:nvPr/>
          </p:nvSpPr>
          <p:spPr bwMode="auto">
            <a:xfrm>
              <a:off x="2640" y="2242"/>
              <a:ext cx="1296" cy="296"/>
            </a:xfrm>
            <a:prstGeom prst="rect">
              <a:avLst/>
            </a:prstGeom>
            <a:solidFill>
              <a:srgbClr val="ECF0F4">
                <a:alpha val="65097"/>
              </a:srgbClr>
            </a:solidFill>
            <a:ln w="19050" algn="ctr">
              <a:solidFill>
                <a:srgbClr val="32466E"/>
              </a:solidFill>
              <a:miter lim="800000"/>
              <a:headEnd/>
              <a:tailEnd/>
            </a:ln>
          </p:spPr>
          <p:txBody>
            <a:bodyPr lIns="9144" tIns="9144" rIns="9144" bIns="9144" anchor="ctr"/>
            <a:lstStyle/>
            <a:p>
              <a:pPr algn="ctr" eaLnBrk="0" latinLnBrk="0" hangingPunct="0"/>
              <a:r>
                <a:rPr kumimoji="0" lang="en-US" altLang="ko-KR" sz="1100" b="1">
                  <a:solidFill>
                    <a:srgbClr val="000000"/>
                  </a:solidFill>
                  <a:latin typeface="Arial" pitchFamily="34" charset="0"/>
                </a:rPr>
                <a:t>Algorithms</a:t>
              </a:r>
            </a:p>
          </p:txBody>
        </p:sp>
      </p:grpSp>
      <p:sp>
        <p:nvSpPr>
          <p:cNvPr id="45064" name="Rectangle 25"/>
          <p:cNvSpPr>
            <a:spLocks noChangeArrowheads="1"/>
          </p:cNvSpPr>
          <p:nvPr/>
        </p:nvSpPr>
        <p:spPr bwMode="auto">
          <a:xfrm>
            <a:off x="1658938" y="1539875"/>
            <a:ext cx="4448175" cy="304800"/>
          </a:xfrm>
          <a:prstGeom prst="rect">
            <a:avLst/>
          </a:prstGeom>
          <a:solidFill>
            <a:srgbClr val="D7D7D7"/>
          </a:solidFill>
          <a:ln w="12700" algn="ctr">
            <a:solidFill>
              <a:schemeClr val="bg2"/>
            </a:solidFill>
            <a:miter lim="800000"/>
            <a:headEnd/>
            <a:tailEnd/>
          </a:ln>
        </p:spPr>
        <p:txBody>
          <a:bodyPr wrap="none" anchor="ctr"/>
          <a:lstStyle/>
          <a:p>
            <a:pPr algn="ctr" eaLnBrk="0" latinLnBrk="0" hangingPunct="0"/>
            <a:r>
              <a:rPr kumimoji="0" lang="en-US" altLang="ko-KR" sz="1200" b="1">
                <a:solidFill>
                  <a:srgbClr val="000000"/>
                </a:solidFill>
                <a:latin typeface="Arial" pitchFamily="34" charset="0"/>
              </a:rPr>
              <a:t>Functional Requirements</a:t>
            </a:r>
          </a:p>
        </p:txBody>
      </p:sp>
      <p:grpSp>
        <p:nvGrpSpPr>
          <p:cNvPr id="6" name="Group 26"/>
          <p:cNvGrpSpPr>
            <a:grpSpLocks/>
          </p:cNvGrpSpPr>
          <p:nvPr/>
        </p:nvGrpSpPr>
        <p:grpSpPr bwMode="auto">
          <a:xfrm>
            <a:off x="1828800" y="3709988"/>
            <a:ext cx="457200" cy="828675"/>
            <a:chOff x="2646" y="2167"/>
            <a:chExt cx="288" cy="522"/>
          </a:xfrm>
        </p:grpSpPr>
        <p:sp>
          <p:nvSpPr>
            <p:cNvPr id="45105" name="Freeform 27"/>
            <p:cNvSpPr>
              <a:spLocks/>
            </p:cNvSpPr>
            <p:nvPr/>
          </p:nvSpPr>
          <p:spPr bwMode="auto">
            <a:xfrm rot="7200000" flipH="1">
              <a:off x="2566" y="2322"/>
              <a:ext cx="447" cy="288"/>
            </a:xfrm>
            <a:custGeom>
              <a:avLst/>
              <a:gdLst>
                <a:gd name="T0" fmla="*/ 19587700 w 275"/>
                <a:gd name="T1" fmla="*/ 48 h 288"/>
                <a:gd name="T2" fmla="*/ 5906433 w 275"/>
                <a:gd name="T3" fmla="*/ 48 h 288"/>
                <a:gd name="T4" fmla="*/ 5906433 w 275"/>
                <a:gd name="T5" fmla="*/ 0 h 288"/>
                <a:gd name="T6" fmla="*/ 0 w 275"/>
                <a:gd name="T7" fmla="*/ 144 h 288"/>
                <a:gd name="T8" fmla="*/ 5906433 w 275"/>
                <a:gd name="T9" fmla="*/ 288 h 288"/>
                <a:gd name="T10" fmla="*/ 5906433 w 275"/>
                <a:gd name="T11" fmla="*/ 240 h 288"/>
                <a:gd name="T12" fmla="*/ 19587700 w 275"/>
                <a:gd name="T13" fmla="*/ 240 h 288"/>
                <a:gd name="T14" fmla="*/ 0 60000 65536"/>
                <a:gd name="T15" fmla="*/ 0 60000 65536"/>
                <a:gd name="T16" fmla="*/ 0 60000 65536"/>
                <a:gd name="T17" fmla="*/ 0 60000 65536"/>
                <a:gd name="T18" fmla="*/ 0 60000 65536"/>
                <a:gd name="T19" fmla="*/ 0 60000 65536"/>
                <a:gd name="T20" fmla="*/ 0 60000 65536"/>
                <a:gd name="T21" fmla="*/ 0 w 275"/>
                <a:gd name="T22" fmla="*/ 0 h 288"/>
                <a:gd name="T23" fmla="*/ 275 w 275"/>
                <a:gd name="T24" fmla="*/ 288 h 2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75" h="288">
                  <a:moveTo>
                    <a:pt x="275" y="48"/>
                  </a:moveTo>
                  <a:lnTo>
                    <a:pt x="83" y="48"/>
                  </a:lnTo>
                  <a:lnTo>
                    <a:pt x="83" y="0"/>
                  </a:lnTo>
                  <a:lnTo>
                    <a:pt x="0" y="144"/>
                  </a:lnTo>
                  <a:lnTo>
                    <a:pt x="83" y="288"/>
                  </a:lnTo>
                  <a:lnTo>
                    <a:pt x="83" y="240"/>
                  </a:lnTo>
                  <a:lnTo>
                    <a:pt x="275" y="240"/>
                  </a:lnTo>
                </a:path>
              </a:pathLst>
            </a:custGeom>
            <a:solidFill>
              <a:srgbClr val="CDD7E1"/>
            </a:solidFill>
            <a:ln w="9525">
              <a:solidFill>
                <a:srgbClr val="32466E"/>
              </a:solidFill>
              <a:round/>
              <a:headEnd/>
              <a:tailEnd/>
            </a:ln>
          </p:spPr>
          <p:txBody>
            <a:bodyPr wrap="none" anchor="ctr"/>
            <a:lstStyle/>
            <a:p>
              <a:pPr algn="ctr" eaLnBrk="0" latinLnBrk="0" hangingPunct="0"/>
              <a:endParaRPr kumimoji="0" lang="ko-KR" altLang="en-US"/>
            </a:p>
          </p:txBody>
        </p:sp>
        <p:sp>
          <p:nvSpPr>
            <p:cNvPr id="45106" name="Rectangle 28"/>
            <p:cNvSpPr>
              <a:spLocks noChangeArrowheads="1"/>
            </p:cNvSpPr>
            <p:nvPr/>
          </p:nvSpPr>
          <p:spPr bwMode="auto">
            <a:xfrm rot="-3600000">
              <a:off x="2552" y="2326"/>
              <a:ext cx="510" cy="192"/>
            </a:xfrm>
            <a:prstGeom prst="rect">
              <a:avLst/>
            </a:prstGeom>
            <a:noFill/>
            <a:ln w="9525" algn="ctr">
              <a:noFill/>
              <a:miter lim="800000"/>
              <a:headEnd/>
              <a:tailEnd/>
            </a:ln>
          </p:spPr>
          <p:txBody>
            <a:bodyPr wrap="none" anchor="ctr"/>
            <a:lstStyle/>
            <a:p>
              <a:pPr algn="ctr" eaLnBrk="0" latinLnBrk="0" hangingPunct="0"/>
              <a:r>
                <a:rPr kumimoji="0" lang="en-US" altLang="ko-KR" sz="900" b="1">
                  <a:latin typeface="Arial" pitchFamily="34" charset="0"/>
                </a:rPr>
                <a:t>Generate</a:t>
              </a:r>
            </a:p>
          </p:txBody>
        </p:sp>
      </p:grpSp>
      <p:grpSp>
        <p:nvGrpSpPr>
          <p:cNvPr id="7" name="Group 29"/>
          <p:cNvGrpSpPr>
            <a:grpSpLocks/>
          </p:cNvGrpSpPr>
          <p:nvPr/>
        </p:nvGrpSpPr>
        <p:grpSpPr bwMode="auto">
          <a:xfrm flipH="1">
            <a:off x="2514600" y="3709988"/>
            <a:ext cx="457200" cy="828675"/>
            <a:chOff x="2646" y="2167"/>
            <a:chExt cx="288" cy="522"/>
          </a:xfrm>
        </p:grpSpPr>
        <p:sp>
          <p:nvSpPr>
            <p:cNvPr id="45103" name="Freeform 30"/>
            <p:cNvSpPr>
              <a:spLocks/>
            </p:cNvSpPr>
            <p:nvPr/>
          </p:nvSpPr>
          <p:spPr bwMode="auto">
            <a:xfrm rot="7200000" flipH="1">
              <a:off x="2566" y="2322"/>
              <a:ext cx="447" cy="288"/>
            </a:xfrm>
            <a:custGeom>
              <a:avLst/>
              <a:gdLst>
                <a:gd name="T0" fmla="*/ 19587700 w 275"/>
                <a:gd name="T1" fmla="*/ 48 h 288"/>
                <a:gd name="T2" fmla="*/ 5906433 w 275"/>
                <a:gd name="T3" fmla="*/ 48 h 288"/>
                <a:gd name="T4" fmla="*/ 5906433 w 275"/>
                <a:gd name="T5" fmla="*/ 0 h 288"/>
                <a:gd name="T6" fmla="*/ 0 w 275"/>
                <a:gd name="T7" fmla="*/ 144 h 288"/>
                <a:gd name="T8" fmla="*/ 5906433 w 275"/>
                <a:gd name="T9" fmla="*/ 288 h 288"/>
                <a:gd name="T10" fmla="*/ 5906433 w 275"/>
                <a:gd name="T11" fmla="*/ 240 h 288"/>
                <a:gd name="T12" fmla="*/ 19587700 w 275"/>
                <a:gd name="T13" fmla="*/ 240 h 288"/>
                <a:gd name="T14" fmla="*/ 0 60000 65536"/>
                <a:gd name="T15" fmla="*/ 0 60000 65536"/>
                <a:gd name="T16" fmla="*/ 0 60000 65536"/>
                <a:gd name="T17" fmla="*/ 0 60000 65536"/>
                <a:gd name="T18" fmla="*/ 0 60000 65536"/>
                <a:gd name="T19" fmla="*/ 0 60000 65536"/>
                <a:gd name="T20" fmla="*/ 0 60000 65536"/>
                <a:gd name="T21" fmla="*/ 0 w 275"/>
                <a:gd name="T22" fmla="*/ 0 h 288"/>
                <a:gd name="T23" fmla="*/ 275 w 275"/>
                <a:gd name="T24" fmla="*/ 288 h 2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75" h="288">
                  <a:moveTo>
                    <a:pt x="275" y="48"/>
                  </a:moveTo>
                  <a:lnTo>
                    <a:pt x="83" y="48"/>
                  </a:lnTo>
                  <a:lnTo>
                    <a:pt x="83" y="0"/>
                  </a:lnTo>
                  <a:lnTo>
                    <a:pt x="0" y="144"/>
                  </a:lnTo>
                  <a:lnTo>
                    <a:pt x="83" y="288"/>
                  </a:lnTo>
                  <a:lnTo>
                    <a:pt x="83" y="240"/>
                  </a:lnTo>
                  <a:lnTo>
                    <a:pt x="275" y="240"/>
                  </a:lnTo>
                </a:path>
              </a:pathLst>
            </a:custGeom>
            <a:solidFill>
              <a:srgbClr val="CDD7E1"/>
            </a:solidFill>
            <a:ln w="9525">
              <a:solidFill>
                <a:srgbClr val="32466E"/>
              </a:solidFill>
              <a:round/>
              <a:headEnd/>
              <a:tailEnd/>
            </a:ln>
          </p:spPr>
          <p:txBody>
            <a:bodyPr wrap="none" anchor="ctr"/>
            <a:lstStyle/>
            <a:p>
              <a:pPr algn="ctr" eaLnBrk="0" latinLnBrk="0" hangingPunct="0"/>
              <a:endParaRPr kumimoji="0" lang="ko-KR" altLang="en-US"/>
            </a:p>
          </p:txBody>
        </p:sp>
        <p:sp>
          <p:nvSpPr>
            <p:cNvPr id="45104" name="Rectangle 31"/>
            <p:cNvSpPr>
              <a:spLocks noChangeArrowheads="1"/>
            </p:cNvSpPr>
            <p:nvPr/>
          </p:nvSpPr>
          <p:spPr bwMode="auto">
            <a:xfrm rot="-3600000">
              <a:off x="2552" y="2326"/>
              <a:ext cx="510" cy="192"/>
            </a:xfrm>
            <a:prstGeom prst="rect">
              <a:avLst/>
            </a:prstGeom>
            <a:noFill/>
            <a:ln w="9525" algn="ctr">
              <a:noFill/>
              <a:miter lim="800000"/>
              <a:headEnd/>
              <a:tailEnd/>
            </a:ln>
          </p:spPr>
          <p:txBody>
            <a:bodyPr wrap="none" anchor="ctr"/>
            <a:lstStyle/>
            <a:p>
              <a:pPr algn="ctr" eaLnBrk="0" latinLnBrk="0" hangingPunct="0"/>
              <a:r>
                <a:rPr kumimoji="0" lang="en-US" altLang="ko-KR" sz="900" b="1">
                  <a:latin typeface="Arial" pitchFamily="34" charset="0"/>
                </a:rPr>
                <a:t>Generate</a:t>
              </a:r>
            </a:p>
          </p:txBody>
        </p:sp>
      </p:grpSp>
      <p:sp>
        <p:nvSpPr>
          <p:cNvPr id="472110" name="Freeform 46"/>
          <p:cNvSpPr>
            <a:spLocks/>
          </p:cNvSpPr>
          <p:nvPr/>
        </p:nvSpPr>
        <p:spPr bwMode="auto">
          <a:xfrm>
            <a:off x="3671888" y="1836738"/>
            <a:ext cx="309562" cy="1800225"/>
          </a:xfrm>
          <a:custGeom>
            <a:avLst/>
            <a:gdLst>
              <a:gd name="T0" fmla="*/ 0 w 195"/>
              <a:gd name="T1" fmla="*/ 2147483647 h 1187"/>
              <a:gd name="T2" fmla="*/ 2147483647 w 195"/>
              <a:gd name="T3" fmla="*/ 2147483647 h 1187"/>
              <a:gd name="T4" fmla="*/ 2147483647 w 195"/>
              <a:gd name="T5" fmla="*/ 2147483647 h 1187"/>
              <a:gd name="T6" fmla="*/ 0 w 195"/>
              <a:gd name="T7" fmla="*/ 0 h 1187"/>
              <a:gd name="T8" fmla="*/ 0 60000 65536"/>
              <a:gd name="T9" fmla="*/ 0 60000 65536"/>
              <a:gd name="T10" fmla="*/ 0 60000 65536"/>
              <a:gd name="T11" fmla="*/ 0 60000 65536"/>
              <a:gd name="T12" fmla="*/ 0 w 195"/>
              <a:gd name="T13" fmla="*/ 0 h 1187"/>
              <a:gd name="T14" fmla="*/ 195 w 195"/>
              <a:gd name="T15" fmla="*/ 1187 h 1187"/>
            </a:gdLst>
            <a:ahLst/>
            <a:cxnLst>
              <a:cxn ang="T8">
                <a:pos x="T0" y="T1"/>
              </a:cxn>
              <a:cxn ang="T9">
                <a:pos x="T2" y="T3"/>
              </a:cxn>
              <a:cxn ang="T10">
                <a:pos x="T4" y="T5"/>
              </a:cxn>
              <a:cxn ang="T11">
                <a:pos x="T6" y="T7"/>
              </a:cxn>
            </a:cxnLst>
            <a:rect l="T12" t="T13" r="T14" b="T15"/>
            <a:pathLst>
              <a:path w="195" h="1187">
                <a:moveTo>
                  <a:pt x="0" y="1187"/>
                </a:moveTo>
                <a:lnTo>
                  <a:pt x="195" y="992"/>
                </a:lnTo>
                <a:lnTo>
                  <a:pt x="195" y="203"/>
                </a:lnTo>
                <a:lnTo>
                  <a:pt x="0" y="0"/>
                </a:lnTo>
              </a:path>
            </a:pathLst>
          </a:custGeom>
          <a:noFill/>
          <a:ln w="25400">
            <a:solidFill>
              <a:schemeClr val="tx1"/>
            </a:solidFill>
            <a:prstDash val="dash"/>
            <a:round/>
            <a:headEnd type="triangle" w="lg" len="med"/>
            <a:tailEnd type="triangle" w="lg" len="med"/>
          </a:ln>
        </p:spPr>
        <p:txBody>
          <a:bodyPr/>
          <a:lstStyle/>
          <a:p>
            <a:pPr algn="ctr" eaLnBrk="0" latinLnBrk="0" hangingPunct="0"/>
            <a:endParaRPr kumimoji="0" lang="ko-KR" altLang="en-US"/>
          </a:p>
        </p:txBody>
      </p:sp>
      <p:sp>
        <p:nvSpPr>
          <p:cNvPr id="472111" name="Freeform 47"/>
          <p:cNvSpPr>
            <a:spLocks/>
          </p:cNvSpPr>
          <p:nvPr/>
        </p:nvSpPr>
        <p:spPr bwMode="auto">
          <a:xfrm>
            <a:off x="3671888" y="3673475"/>
            <a:ext cx="309562" cy="1476375"/>
          </a:xfrm>
          <a:custGeom>
            <a:avLst/>
            <a:gdLst>
              <a:gd name="T0" fmla="*/ 0 w 195"/>
              <a:gd name="T1" fmla="*/ 2147483647 h 1187"/>
              <a:gd name="T2" fmla="*/ 2147483647 w 195"/>
              <a:gd name="T3" fmla="*/ 2147483647 h 1187"/>
              <a:gd name="T4" fmla="*/ 2147483647 w 195"/>
              <a:gd name="T5" fmla="*/ 2147483647 h 1187"/>
              <a:gd name="T6" fmla="*/ 0 w 195"/>
              <a:gd name="T7" fmla="*/ 0 h 1187"/>
              <a:gd name="T8" fmla="*/ 0 60000 65536"/>
              <a:gd name="T9" fmla="*/ 0 60000 65536"/>
              <a:gd name="T10" fmla="*/ 0 60000 65536"/>
              <a:gd name="T11" fmla="*/ 0 60000 65536"/>
              <a:gd name="T12" fmla="*/ 0 w 195"/>
              <a:gd name="T13" fmla="*/ 0 h 1187"/>
              <a:gd name="T14" fmla="*/ 195 w 195"/>
              <a:gd name="T15" fmla="*/ 1187 h 1187"/>
            </a:gdLst>
            <a:ahLst/>
            <a:cxnLst>
              <a:cxn ang="T8">
                <a:pos x="T0" y="T1"/>
              </a:cxn>
              <a:cxn ang="T9">
                <a:pos x="T2" y="T3"/>
              </a:cxn>
              <a:cxn ang="T10">
                <a:pos x="T4" y="T5"/>
              </a:cxn>
              <a:cxn ang="T11">
                <a:pos x="T6" y="T7"/>
              </a:cxn>
            </a:cxnLst>
            <a:rect l="T12" t="T13" r="T14" b="T15"/>
            <a:pathLst>
              <a:path w="195" h="1187">
                <a:moveTo>
                  <a:pt x="0" y="1187"/>
                </a:moveTo>
                <a:lnTo>
                  <a:pt x="195" y="992"/>
                </a:lnTo>
                <a:lnTo>
                  <a:pt x="195" y="203"/>
                </a:lnTo>
                <a:lnTo>
                  <a:pt x="0" y="0"/>
                </a:lnTo>
              </a:path>
            </a:pathLst>
          </a:custGeom>
          <a:noFill/>
          <a:ln w="25400">
            <a:solidFill>
              <a:schemeClr val="tx1"/>
            </a:solidFill>
            <a:prstDash val="dash"/>
            <a:round/>
            <a:headEnd type="triangle" w="lg" len="med"/>
            <a:tailEnd type="triangle" w="lg" len="med"/>
          </a:ln>
        </p:spPr>
        <p:txBody>
          <a:bodyPr/>
          <a:lstStyle/>
          <a:p>
            <a:pPr algn="ctr" eaLnBrk="0" latinLnBrk="0" hangingPunct="0"/>
            <a:endParaRPr kumimoji="0" lang="ko-KR" altLang="en-US"/>
          </a:p>
        </p:txBody>
      </p:sp>
      <p:sp>
        <p:nvSpPr>
          <p:cNvPr id="472114" name="Freeform 50"/>
          <p:cNvSpPr>
            <a:spLocks/>
          </p:cNvSpPr>
          <p:nvPr/>
        </p:nvSpPr>
        <p:spPr bwMode="auto">
          <a:xfrm>
            <a:off x="3822700" y="3594100"/>
            <a:ext cx="412750" cy="1497013"/>
          </a:xfrm>
          <a:custGeom>
            <a:avLst/>
            <a:gdLst>
              <a:gd name="T0" fmla="*/ 0 w 195"/>
              <a:gd name="T1" fmla="*/ 2147483647 h 1187"/>
              <a:gd name="T2" fmla="*/ 2147483647 w 195"/>
              <a:gd name="T3" fmla="*/ 2147483647 h 1187"/>
              <a:gd name="T4" fmla="*/ 2147483647 w 195"/>
              <a:gd name="T5" fmla="*/ 2147483647 h 1187"/>
              <a:gd name="T6" fmla="*/ 0 w 195"/>
              <a:gd name="T7" fmla="*/ 0 h 1187"/>
              <a:gd name="T8" fmla="*/ 0 60000 65536"/>
              <a:gd name="T9" fmla="*/ 0 60000 65536"/>
              <a:gd name="T10" fmla="*/ 0 60000 65536"/>
              <a:gd name="T11" fmla="*/ 0 60000 65536"/>
              <a:gd name="T12" fmla="*/ 0 w 195"/>
              <a:gd name="T13" fmla="*/ 0 h 1187"/>
              <a:gd name="T14" fmla="*/ 195 w 195"/>
              <a:gd name="T15" fmla="*/ 1187 h 1187"/>
            </a:gdLst>
            <a:ahLst/>
            <a:cxnLst>
              <a:cxn ang="T8">
                <a:pos x="T0" y="T1"/>
              </a:cxn>
              <a:cxn ang="T9">
                <a:pos x="T2" y="T3"/>
              </a:cxn>
              <a:cxn ang="T10">
                <a:pos x="T4" y="T5"/>
              </a:cxn>
              <a:cxn ang="T11">
                <a:pos x="T6" y="T7"/>
              </a:cxn>
            </a:cxnLst>
            <a:rect l="T12" t="T13" r="T14" b="T15"/>
            <a:pathLst>
              <a:path w="195" h="1187">
                <a:moveTo>
                  <a:pt x="0" y="1187"/>
                </a:moveTo>
                <a:lnTo>
                  <a:pt x="195" y="992"/>
                </a:lnTo>
                <a:lnTo>
                  <a:pt x="195" y="203"/>
                </a:lnTo>
                <a:lnTo>
                  <a:pt x="0" y="0"/>
                </a:lnTo>
              </a:path>
            </a:pathLst>
          </a:custGeom>
          <a:noFill/>
          <a:ln w="25400">
            <a:solidFill>
              <a:schemeClr val="tx1"/>
            </a:solidFill>
            <a:prstDash val="dash"/>
            <a:round/>
            <a:headEnd type="triangle" w="lg" len="med"/>
            <a:tailEnd type="triangle" w="lg" len="med"/>
          </a:ln>
        </p:spPr>
        <p:txBody>
          <a:bodyPr/>
          <a:lstStyle/>
          <a:p>
            <a:pPr algn="ctr" eaLnBrk="0" latinLnBrk="0" hangingPunct="0"/>
            <a:endParaRPr kumimoji="0" lang="ko-KR" altLang="en-US"/>
          </a:p>
        </p:txBody>
      </p:sp>
      <p:sp>
        <p:nvSpPr>
          <p:cNvPr id="472115" name="Rectangle 51"/>
          <p:cNvSpPr>
            <a:spLocks noChangeArrowheads="1"/>
          </p:cNvSpPr>
          <p:nvPr/>
        </p:nvSpPr>
        <p:spPr bwMode="auto">
          <a:xfrm>
            <a:off x="4613275" y="2899648"/>
            <a:ext cx="4476750" cy="2215991"/>
          </a:xfrm>
          <a:prstGeom prst="rect">
            <a:avLst/>
          </a:prstGeom>
          <a:noFill/>
          <a:ln w="9525" algn="ctr">
            <a:noFill/>
            <a:miter lim="800000"/>
            <a:headEnd/>
            <a:tailEnd/>
          </a:ln>
        </p:spPr>
        <p:txBody>
          <a:bodyPr lIns="0" tIns="0" rIns="0" bIns="0" anchor="ctr">
            <a:spAutoFit/>
          </a:bodyPr>
          <a:lstStyle/>
          <a:p>
            <a:pPr marL="109538" indent="-109538" eaLnBrk="0" latinLnBrk="0" hangingPunct="0">
              <a:buFont typeface="Wingdings" pitchFamily="2" charset="2"/>
              <a:buChar char="§"/>
            </a:pPr>
            <a:r>
              <a:rPr kumimoji="0" lang="de-DE" altLang="ko-KR" sz="1800" b="1" dirty="0">
                <a:solidFill>
                  <a:srgbClr val="C00000"/>
                </a:solidFill>
                <a:latin typeface="Arial" pitchFamily="34" charset="0"/>
              </a:rPr>
              <a:t>Tracing Requirements</a:t>
            </a:r>
            <a:r>
              <a:rPr kumimoji="0" lang="de-DE" altLang="ko-KR" sz="1800" b="1" dirty="0">
                <a:solidFill>
                  <a:srgbClr val="C00000"/>
                </a:solidFill>
                <a:latin typeface="Arial" pitchFamily="34" charset="0"/>
                <a:sym typeface="Wingdings" pitchFamily="2" charset="2"/>
              </a:rPr>
              <a:t></a:t>
            </a:r>
            <a:r>
              <a:rPr kumimoji="0" lang="de-DE" altLang="ko-KR" sz="1800" b="1" dirty="0">
                <a:solidFill>
                  <a:srgbClr val="C00000"/>
                </a:solidFill>
                <a:latin typeface="Arial" pitchFamily="34" charset="0"/>
              </a:rPr>
              <a:t>Model</a:t>
            </a:r>
            <a:br>
              <a:rPr kumimoji="0" lang="de-DE" altLang="ko-KR" sz="1800" b="1" dirty="0">
                <a:solidFill>
                  <a:srgbClr val="C00000"/>
                </a:solidFill>
                <a:latin typeface="Arial" pitchFamily="34" charset="0"/>
              </a:rPr>
            </a:br>
            <a:r>
              <a:rPr kumimoji="0" lang="de-DE" altLang="ko-KR" sz="1800" dirty="0">
                <a:solidFill>
                  <a:srgbClr val="C00000"/>
                </a:solidFill>
                <a:latin typeface="Arial" pitchFamily="34" charset="0"/>
              </a:rPr>
              <a:t>Simulink</a:t>
            </a:r>
            <a:r>
              <a:rPr kumimoji="0" lang="de-DE" altLang="ko-KR" sz="1800" dirty="0">
                <a:solidFill>
                  <a:srgbClr val="C00000"/>
                </a:solidFill>
                <a:latin typeface="Arial" pitchFamily="34" charset="0"/>
                <a:cs typeface="Arial" pitchFamily="34" charset="0"/>
              </a:rPr>
              <a:t>®</a:t>
            </a:r>
            <a:r>
              <a:rPr kumimoji="0" lang="de-DE" altLang="ko-KR" sz="1800" dirty="0">
                <a:solidFill>
                  <a:srgbClr val="C00000"/>
                </a:solidFill>
                <a:latin typeface="Arial" pitchFamily="34" charset="0"/>
              </a:rPr>
              <a:t> Verification and Validation™</a:t>
            </a:r>
          </a:p>
          <a:p>
            <a:pPr marL="109538" indent="-109538" eaLnBrk="0" latinLnBrk="0" hangingPunct="0">
              <a:buFont typeface="Wingdings" pitchFamily="2" charset="2"/>
              <a:buChar char="§"/>
            </a:pPr>
            <a:endParaRPr kumimoji="0" lang="de-DE" altLang="ko-KR" sz="1800" dirty="0">
              <a:solidFill>
                <a:schemeClr val="hlink"/>
              </a:solidFill>
              <a:latin typeface="Arial" pitchFamily="34" charset="0"/>
            </a:endParaRPr>
          </a:p>
          <a:p>
            <a:pPr marL="109538" indent="-109538" eaLnBrk="0" latinLnBrk="0" hangingPunct="0">
              <a:buFont typeface="Wingdings" pitchFamily="2" charset="2"/>
              <a:buChar char="§"/>
            </a:pPr>
            <a:r>
              <a:rPr kumimoji="0" lang="de-DE" altLang="ko-KR" sz="1800" b="1" dirty="0">
                <a:solidFill>
                  <a:schemeClr val="hlink"/>
                </a:solidFill>
                <a:latin typeface="Arial" pitchFamily="34" charset="0"/>
              </a:rPr>
              <a:t>Tracing Model</a:t>
            </a:r>
            <a:r>
              <a:rPr kumimoji="0" lang="de-DE" altLang="ko-KR" sz="1800" b="1" dirty="0">
                <a:solidFill>
                  <a:schemeClr val="hlink"/>
                </a:solidFill>
                <a:latin typeface="Arial" pitchFamily="34" charset="0"/>
                <a:sym typeface="Wingdings" pitchFamily="2" charset="2"/>
              </a:rPr>
              <a:t></a:t>
            </a:r>
            <a:r>
              <a:rPr kumimoji="0" lang="de-DE" altLang="ko-KR" sz="1800" b="1" dirty="0">
                <a:solidFill>
                  <a:schemeClr val="hlink"/>
                </a:solidFill>
                <a:latin typeface="Arial" pitchFamily="34" charset="0"/>
              </a:rPr>
              <a:t>Source Code</a:t>
            </a:r>
            <a:r>
              <a:rPr kumimoji="0" lang="de-DE" altLang="ko-KR" sz="1800" dirty="0">
                <a:solidFill>
                  <a:schemeClr val="hlink"/>
                </a:solidFill>
                <a:latin typeface="Arial" pitchFamily="34" charset="0"/>
              </a:rPr>
              <a:t> </a:t>
            </a:r>
            <a:br>
              <a:rPr kumimoji="0" lang="de-DE" altLang="ko-KR" sz="1800" dirty="0">
                <a:solidFill>
                  <a:schemeClr val="hlink"/>
                </a:solidFill>
                <a:latin typeface="Arial" pitchFamily="34" charset="0"/>
              </a:rPr>
            </a:br>
            <a:r>
              <a:rPr kumimoji="0" lang="de-DE" altLang="ko-KR" sz="1800" dirty="0" smtClean="0">
                <a:solidFill>
                  <a:schemeClr val="hlink"/>
                </a:solidFill>
                <a:latin typeface="Arial" pitchFamily="34" charset="0"/>
              </a:rPr>
              <a:t>Embedded </a:t>
            </a:r>
            <a:r>
              <a:rPr kumimoji="0" lang="de-DE" altLang="ko-KR" sz="1800" dirty="0">
                <a:solidFill>
                  <a:schemeClr val="hlink"/>
                </a:solidFill>
                <a:latin typeface="Arial" pitchFamily="34" charset="0"/>
              </a:rPr>
              <a:t>Coder™</a:t>
            </a:r>
          </a:p>
          <a:p>
            <a:pPr marL="109538" indent="-109538" eaLnBrk="0" latinLnBrk="0" hangingPunct="0">
              <a:buFont typeface="Wingdings" pitchFamily="2" charset="2"/>
              <a:buChar char="§"/>
            </a:pPr>
            <a:endParaRPr kumimoji="0" lang="en-US" altLang="ko-KR" sz="1800" dirty="0">
              <a:solidFill>
                <a:schemeClr val="hlink"/>
              </a:solidFill>
              <a:latin typeface="Arial" pitchFamily="34" charset="0"/>
            </a:endParaRPr>
          </a:p>
          <a:p>
            <a:pPr marL="109538" indent="-109538" eaLnBrk="0" latinLnBrk="0" hangingPunct="0">
              <a:buFont typeface="Wingdings" pitchFamily="2" charset="2"/>
              <a:buChar char="§"/>
            </a:pPr>
            <a:r>
              <a:rPr kumimoji="0" lang="de-DE" altLang="ko-KR" sz="1800" b="1" dirty="0">
                <a:solidFill>
                  <a:schemeClr val="hlink"/>
                </a:solidFill>
                <a:latin typeface="Arial" pitchFamily="34" charset="0"/>
              </a:rPr>
              <a:t>Tracing Requirements</a:t>
            </a:r>
            <a:r>
              <a:rPr kumimoji="0" lang="de-DE" altLang="ko-KR" sz="1800" b="1" dirty="0">
                <a:solidFill>
                  <a:schemeClr val="hlink"/>
                </a:solidFill>
                <a:latin typeface="Arial" pitchFamily="34" charset="0"/>
                <a:sym typeface="Wingdings" pitchFamily="2" charset="2"/>
              </a:rPr>
              <a:t></a:t>
            </a:r>
            <a:r>
              <a:rPr kumimoji="0" lang="de-DE" altLang="ko-KR" sz="1800" b="1" dirty="0">
                <a:solidFill>
                  <a:schemeClr val="hlink"/>
                </a:solidFill>
                <a:latin typeface="Arial" pitchFamily="34" charset="0"/>
              </a:rPr>
              <a:t>Source Code</a:t>
            </a:r>
            <a:br>
              <a:rPr kumimoji="0" lang="de-DE" altLang="ko-KR" sz="1800" b="1" dirty="0">
                <a:solidFill>
                  <a:schemeClr val="hlink"/>
                </a:solidFill>
                <a:latin typeface="Arial" pitchFamily="34" charset="0"/>
              </a:rPr>
            </a:br>
            <a:r>
              <a:rPr kumimoji="0" lang="de-DE" altLang="ko-KR" sz="1800" dirty="0">
                <a:solidFill>
                  <a:schemeClr val="hlink"/>
                </a:solidFill>
                <a:latin typeface="Arial" pitchFamily="34" charset="0"/>
              </a:rPr>
              <a:t>Simulink Verification and Validation</a:t>
            </a:r>
            <a:endParaRPr kumimoji="0" lang="en-US" altLang="ko-KR" sz="1800" dirty="0">
              <a:solidFill>
                <a:schemeClr val="hlink"/>
              </a:solidFill>
              <a:latin typeface="Arial" pitchFamily="34" charset="0"/>
            </a:endParaRPr>
          </a:p>
        </p:txBody>
      </p:sp>
      <p:grpSp>
        <p:nvGrpSpPr>
          <p:cNvPr id="10" name="Group 52"/>
          <p:cNvGrpSpPr>
            <a:grpSpLocks/>
          </p:cNvGrpSpPr>
          <p:nvPr/>
        </p:nvGrpSpPr>
        <p:grpSpPr bwMode="auto">
          <a:xfrm>
            <a:off x="463550" y="3435350"/>
            <a:ext cx="1044575" cy="1023938"/>
            <a:chOff x="658" y="2086"/>
            <a:chExt cx="658" cy="645"/>
          </a:xfrm>
        </p:grpSpPr>
        <p:grpSp>
          <p:nvGrpSpPr>
            <p:cNvPr id="11" name="Group 53"/>
            <p:cNvGrpSpPr>
              <a:grpSpLocks/>
            </p:cNvGrpSpPr>
            <p:nvPr/>
          </p:nvGrpSpPr>
          <p:grpSpPr bwMode="auto">
            <a:xfrm>
              <a:off x="658" y="2086"/>
              <a:ext cx="413" cy="412"/>
              <a:chOff x="2029" y="1768"/>
              <a:chExt cx="836" cy="834"/>
            </a:xfrm>
          </p:grpSpPr>
          <p:sp>
            <p:nvSpPr>
              <p:cNvPr id="45097" name="Oval 54"/>
              <p:cNvSpPr>
                <a:spLocks noChangeArrowheads="1"/>
              </p:cNvSpPr>
              <p:nvPr/>
            </p:nvSpPr>
            <p:spPr bwMode="auto">
              <a:xfrm>
                <a:off x="2029" y="1768"/>
                <a:ext cx="836" cy="834"/>
              </a:xfrm>
              <a:prstGeom prst="ellipse">
                <a:avLst/>
              </a:prstGeom>
              <a:solidFill>
                <a:srgbClr val="DDDDDD"/>
              </a:solidFill>
              <a:ln w="9525" algn="ctr">
                <a:solidFill>
                  <a:schemeClr val="tx1"/>
                </a:solidFill>
                <a:round/>
                <a:headEnd/>
                <a:tailEnd/>
              </a:ln>
            </p:spPr>
            <p:txBody>
              <a:bodyPr wrap="none" anchor="ctr"/>
              <a:lstStyle/>
              <a:p>
                <a:pPr algn="ctr" eaLnBrk="0" latinLnBrk="0" hangingPunct="0"/>
                <a:endParaRPr kumimoji="0" lang="ko-KR" altLang="en-US"/>
              </a:p>
            </p:txBody>
          </p:sp>
          <p:pic>
            <p:nvPicPr>
              <p:cNvPr id="45098" name="Picture 55" descr="j0292020"/>
              <p:cNvPicPr>
                <a:picLocks noChangeAspect="1" noChangeArrowheads="1"/>
              </p:cNvPicPr>
              <p:nvPr/>
            </p:nvPicPr>
            <p:blipFill>
              <a:blip r:embed="rId4" cstate="print"/>
              <a:srcRect/>
              <a:stretch>
                <a:fillRect/>
              </a:stretch>
            </p:blipFill>
            <p:spPr bwMode="auto">
              <a:xfrm flipH="1">
                <a:off x="2112" y="1824"/>
                <a:ext cx="688" cy="654"/>
              </a:xfrm>
              <a:prstGeom prst="rect">
                <a:avLst/>
              </a:prstGeom>
              <a:noFill/>
              <a:ln w="9525">
                <a:noFill/>
                <a:miter lim="800000"/>
                <a:headEnd/>
                <a:tailEnd/>
              </a:ln>
            </p:spPr>
          </p:pic>
        </p:grpSp>
        <p:grpSp>
          <p:nvGrpSpPr>
            <p:cNvPr id="12" name="Group 56"/>
            <p:cNvGrpSpPr>
              <a:grpSpLocks/>
            </p:cNvGrpSpPr>
            <p:nvPr/>
          </p:nvGrpSpPr>
          <p:grpSpPr bwMode="auto">
            <a:xfrm rot="20000999" flipH="1">
              <a:off x="1028" y="2209"/>
              <a:ext cx="288" cy="522"/>
              <a:chOff x="2646" y="2167"/>
              <a:chExt cx="288" cy="522"/>
            </a:xfrm>
          </p:grpSpPr>
          <p:sp>
            <p:nvSpPr>
              <p:cNvPr id="45095" name="Freeform 57"/>
              <p:cNvSpPr>
                <a:spLocks/>
              </p:cNvSpPr>
              <p:nvPr/>
            </p:nvSpPr>
            <p:spPr bwMode="auto">
              <a:xfrm rot="7200000" flipH="1">
                <a:off x="2566" y="2322"/>
                <a:ext cx="447" cy="288"/>
              </a:xfrm>
              <a:custGeom>
                <a:avLst/>
                <a:gdLst>
                  <a:gd name="T0" fmla="*/ 19587700 w 275"/>
                  <a:gd name="T1" fmla="*/ 48 h 288"/>
                  <a:gd name="T2" fmla="*/ 5906433 w 275"/>
                  <a:gd name="T3" fmla="*/ 48 h 288"/>
                  <a:gd name="T4" fmla="*/ 5906433 w 275"/>
                  <a:gd name="T5" fmla="*/ 0 h 288"/>
                  <a:gd name="T6" fmla="*/ 0 w 275"/>
                  <a:gd name="T7" fmla="*/ 144 h 288"/>
                  <a:gd name="T8" fmla="*/ 5906433 w 275"/>
                  <a:gd name="T9" fmla="*/ 288 h 288"/>
                  <a:gd name="T10" fmla="*/ 5906433 w 275"/>
                  <a:gd name="T11" fmla="*/ 240 h 288"/>
                  <a:gd name="T12" fmla="*/ 19587700 w 275"/>
                  <a:gd name="T13" fmla="*/ 240 h 288"/>
                  <a:gd name="T14" fmla="*/ 0 60000 65536"/>
                  <a:gd name="T15" fmla="*/ 0 60000 65536"/>
                  <a:gd name="T16" fmla="*/ 0 60000 65536"/>
                  <a:gd name="T17" fmla="*/ 0 60000 65536"/>
                  <a:gd name="T18" fmla="*/ 0 60000 65536"/>
                  <a:gd name="T19" fmla="*/ 0 60000 65536"/>
                  <a:gd name="T20" fmla="*/ 0 60000 65536"/>
                  <a:gd name="T21" fmla="*/ 0 w 275"/>
                  <a:gd name="T22" fmla="*/ 0 h 288"/>
                  <a:gd name="T23" fmla="*/ 275 w 275"/>
                  <a:gd name="T24" fmla="*/ 288 h 2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75" h="288">
                    <a:moveTo>
                      <a:pt x="275" y="48"/>
                    </a:moveTo>
                    <a:lnTo>
                      <a:pt x="83" y="48"/>
                    </a:lnTo>
                    <a:lnTo>
                      <a:pt x="83" y="0"/>
                    </a:lnTo>
                    <a:lnTo>
                      <a:pt x="0" y="144"/>
                    </a:lnTo>
                    <a:lnTo>
                      <a:pt x="83" y="288"/>
                    </a:lnTo>
                    <a:lnTo>
                      <a:pt x="83" y="240"/>
                    </a:lnTo>
                    <a:lnTo>
                      <a:pt x="275" y="240"/>
                    </a:lnTo>
                  </a:path>
                </a:pathLst>
              </a:custGeom>
              <a:solidFill>
                <a:srgbClr val="CDD7E1"/>
              </a:solidFill>
              <a:ln w="9525">
                <a:solidFill>
                  <a:srgbClr val="32466E"/>
                </a:solidFill>
                <a:round/>
                <a:headEnd/>
                <a:tailEnd/>
              </a:ln>
            </p:spPr>
            <p:txBody>
              <a:bodyPr wrap="none" anchor="ctr"/>
              <a:lstStyle/>
              <a:p>
                <a:pPr algn="ctr" eaLnBrk="0" latinLnBrk="0" hangingPunct="0"/>
                <a:endParaRPr kumimoji="0" lang="ko-KR" altLang="en-US"/>
              </a:p>
            </p:txBody>
          </p:sp>
          <p:sp>
            <p:nvSpPr>
              <p:cNvPr id="45096" name="Rectangle 58"/>
              <p:cNvSpPr>
                <a:spLocks noChangeArrowheads="1"/>
              </p:cNvSpPr>
              <p:nvPr/>
            </p:nvSpPr>
            <p:spPr bwMode="auto">
              <a:xfrm rot="-3600000">
                <a:off x="2552" y="2326"/>
                <a:ext cx="510" cy="192"/>
              </a:xfrm>
              <a:prstGeom prst="rect">
                <a:avLst/>
              </a:prstGeom>
              <a:noFill/>
              <a:ln w="9525" algn="ctr">
                <a:noFill/>
                <a:miter lim="800000"/>
                <a:headEnd/>
                <a:tailEnd/>
              </a:ln>
            </p:spPr>
            <p:txBody>
              <a:bodyPr wrap="none" anchor="ctr"/>
              <a:lstStyle/>
              <a:p>
                <a:pPr algn="ctr" eaLnBrk="0" latinLnBrk="0" hangingPunct="0"/>
                <a:r>
                  <a:rPr kumimoji="0" lang="en-US" altLang="ko-KR" sz="900" b="1">
                    <a:latin typeface="Arial" pitchFamily="34" charset="0"/>
                  </a:rPr>
                  <a:t>Hand-</a:t>
                </a:r>
                <a:br>
                  <a:rPr kumimoji="0" lang="en-US" altLang="ko-KR" sz="900" b="1">
                    <a:latin typeface="Arial" pitchFamily="34" charset="0"/>
                  </a:rPr>
                </a:br>
                <a:r>
                  <a:rPr kumimoji="0" lang="en-US" altLang="ko-KR" sz="900" b="1">
                    <a:latin typeface="Arial" pitchFamily="34" charset="0"/>
                  </a:rPr>
                  <a:t>Generate</a:t>
                </a:r>
              </a:p>
            </p:txBody>
          </p:sp>
        </p:grpSp>
      </p:grpSp>
    </p:spTree>
    <p:extLst>
      <p:ext uri="{BB962C8B-B14F-4D97-AF65-F5344CB8AC3E}">
        <p14:creationId xmlns:p14="http://schemas.microsoft.com/office/powerpoint/2010/main" val="41877278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472110"/>
                                        </p:tgtEl>
                                        <p:attrNameLst>
                                          <p:attrName>style.visibility</p:attrName>
                                        </p:attrNameLst>
                                      </p:cBhvr>
                                      <p:to>
                                        <p:strVal val="visible"/>
                                      </p:to>
                                    </p:set>
                                    <p:animEffect transition="in" filter="blinds(horizontal)">
                                      <p:cBhvr>
                                        <p:cTn id="7" dur="500"/>
                                        <p:tgtEl>
                                          <p:spTgt spid="472110"/>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472111"/>
                                        </p:tgtEl>
                                        <p:attrNameLst>
                                          <p:attrName>style.visibility</p:attrName>
                                        </p:attrNameLst>
                                      </p:cBhvr>
                                      <p:to>
                                        <p:strVal val="visible"/>
                                      </p:to>
                                    </p:set>
                                    <p:animEffect transition="in" filter="blinds(horizontal)">
                                      <p:cBhvr>
                                        <p:cTn id="10" dur="500"/>
                                        <p:tgtEl>
                                          <p:spTgt spid="472111"/>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472114"/>
                                        </p:tgtEl>
                                        <p:attrNameLst>
                                          <p:attrName>style.visibility</p:attrName>
                                        </p:attrNameLst>
                                      </p:cBhvr>
                                      <p:to>
                                        <p:strVal val="visible"/>
                                      </p:to>
                                    </p:set>
                                    <p:animEffect transition="in" filter="blinds(horizontal)">
                                      <p:cBhvr>
                                        <p:cTn id="15" dur="500"/>
                                        <p:tgtEl>
                                          <p:spTgt spid="472114"/>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472115"/>
                                        </p:tgtEl>
                                        <p:attrNameLst>
                                          <p:attrName>style.visibility</p:attrName>
                                        </p:attrNameLst>
                                      </p:cBhvr>
                                      <p:to>
                                        <p:strVal val="visible"/>
                                      </p:to>
                                    </p:set>
                                    <p:animEffect transition="in" filter="blinds(horizontal)">
                                      <p:cBhvr>
                                        <p:cTn id="18" dur="500"/>
                                        <p:tgtEl>
                                          <p:spTgt spid="4721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2110" grpId="0" animBg="1"/>
      <p:bldP spid="472111" grpId="0" animBg="1"/>
      <p:bldP spid="472114" grpId="0" animBg="1"/>
      <p:bldP spid="472115"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p:txBody>
          <a:bodyPr/>
          <a:lstStyle/>
          <a:p>
            <a:r>
              <a:rPr lang="de-DE" altLang="ko-KR" dirty="0" err="1" smtClean="0"/>
              <a:t>Tracing</a:t>
            </a:r>
            <a:r>
              <a:rPr lang="de-DE" altLang="ko-KR" dirty="0" smtClean="0"/>
              <a:t> </a:t>
            </a:r>
            <a:r>
              <a:rPr lang="de-DE" altLang="ko-KR" dirty="0" err="1" smtClean="0"/>
              <a:t>Requirements</a:t>
            </a:r>
            <a:r>
              <a:rPr lang="de-DE" altLang="ko-KR" dirty="0" err="1" smtClean="0">
                <a:sym typeface="Wingdings" pitchFamily="2" charset="2"/>
              </a:rPr>
              <a:t></a:t>
            </a:r>
            <a:r>
              <a:rPr lang="de-DE" altLang="ko-KR" dirty="0" err="1" smtClean="0"/>
              <a:t>Model</a:t>
            </a:r>
            <a:r>
              <a:rPr lang="en-US" altLang="ko-KR" sz="2800" dirty="0" smtClean="0"/>
              <a:t/>
            </a:r>
            <a:br>
              <a:rPr lang="en-US" altLang="ko-KR" sz="2800" dirty="0" smtClean="0"/>
            </a:br>
            <a:r>
              <a:rPr lang="en-US" altLang="ko-KR" sz="2000" b="0" dirty="0" err="1" smtClean="0">
                <a:solidFill>
                  <a:schemeClr val="accent1"/>
                </a:solidFill>
              </a:rPr>
              <a:t>Simulink</a:t>
            </a:r>
            <a:r>
              <a:rPr lang="en-US" altLang="ko-KR" sz="2000" b="0" dirty="0" smtClean="0">
                <a:solidFill>
                  <a:schemeClr val="accent1"/>
                </a:solidFill>
              </a:rPr>
              <a:t> Verification and Validation</a:t>
            </a:r>
          </a:p>
        </p:txBody>
      </p:sp>
      <p:sp>
        <p:nvSpPr>
          <p:cNvPr id="46083" name="Rectangle 3"/>
          <p:cNvSpPr>
            <a:spLocks noChangeArrowheads="1"/>
          </p:cNvSpPr>
          <p:nvPr/>
        </p:nvSpPr>
        <p:spPr bwMode="auto">
          <a:xfrm>
            <a:off x="233363" y="1757363"/>
            <a:ext cx="8308975" cy="762000"/>
          </a:xfrm>
          <a:prstGeom prst="rect">
            <a:avLst/>
          </a:prstGeom>
          <a:noFill/>
          <a:ln w="9525">
            <a:noFill/>
            <a:miter lim="800000"/>
            <a:headEnd/>
            <a:tailEnd/>
          </a:ln>
        </p:spPr>
        <p:txBody>
          <a:bodyPr/>
          <a:lstStyle/>
          <a:p>
            <a:pPr marL="284163" indent="-284163" eaLnBrk="0" latinLnBrk="0" hangingPunct="0">
              <a:lnSpc>
                <a:spcPct val="105000"/>
              </a:lnSpc>
              <a:spcBef>
                <a:spcPct val="20000"/>
              </a:spcBef>
              <a:buClr>
                <a:srgbClr val="215383"/>
              </a:buClr>
              <a:buSzPct val="95000"/>
              <a:buFont typeface="Wingdings" pitchFamily="2" charset="2"/>
              <a:buChar char="§"/>
            </a:pPr>
            <a:r>
              <a:rPr kumimoji="0" lang="en-US" altLang="ko-KR" sz="2400">
                <a:latin typeface="Arial" pitchFamily="34" charset="0"/>
              </a:rPr>
              <a:t>Creating links between textual documents and model objects</a:t>
            </a:r>
            <a:endParaRPr kumimoji="0" lang="en-US" altLang="ko-KR" sz="2100">
              <a:latin typeface="Arial" pitchFamily="34" charset="0"/>
            </a:endParaRPr>
          </a:p>
        </p:txBody>
      </p:sp>
      <p:pic>
        <p:nvPicPr>
          <p:cNvPr id="102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0881" y="3140969"/>
            <a:ext cx="4819897" cy="31018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66760" y="2549286"/>
            <a:ext cx="3124413" cy="39896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78596" name="AutoShape 36"/>
          <p:cNvSpPr>
            <a:spLocks noChangeArrowheads="1"/>
          </p:cNvSpPr>
          <p:nvPr/>
        </p:nvSpPr>
        <p:spPr bwMode="auto">
          <a:xfrm>
            <a:off x="4996068" y="3573016"/>
            <a:ext cx="872076" cy="357190"/>
          </a:xfrm>
          <a:prstGeom prst="leftRightArrow">
            <a:avLst>
              <a:gd name="adj1" fmla="val 50000"/>
              <a:gd name="adj2" fmla="val 55100"/>
            </a:avLst>
          </a:prstGeom>
          <a:solidFill>
            <a:srgbClr val="FFFF66"/>
          </a:solidFill>
          <a:ln w="3175">
            <a:solidFill>
              <a:schemeClr val="tx1"/>
            </a:solidFill>
            <a:miter lim="800000"/>
            <a:headEnd/>
            <a:tailEnd/>
          </a:ln>
        </p:spPr>
        <p:txBody>
          <a:bodyPr wrap="none" anchor="ctr"/>
          <a:lstStyle/>
          <a:p>
            <a:pPr algn="ctr" eaLnBrk="0" latinLnBrk="0" hangingPunct="0"/>
            <a:endParaRPr kumimoji="0" lang="ko-KR" altLang="en-US"/>
          </a:p>
        </p:txBody>
      </p:sp>
    </p:spTree>
    <p:extLst>
      <p:ext uri="{BB962C8B-B14F-4D97-AF65-F5344CB8AC3E}">
        <p14:creationId xmlns:p14="http://schemas.microsoft.com/office/powerpoint/2010/main" val="143701314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78596"/>
                                        </p:tgtEl>
                                        <p:attrNameLst>
                                          <p:attrName>style.visibility</p:attrName>
                                        </p:attrNameLst>
                                      </p:cBhvr>
                                      <p:to>
                                        <p:strVal val="visible"/>
                                      </p:to>
                                    </p:set>
                                    <p:animEffect transition="in" filter="blinds(horizontal)">
                                      <p:cBhvr>
                                        <p:cTn id="7" dur="500"/>
                                        <p:tgtEl>
                                          <p:spTgt spid="5785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8596"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p:txBody>
          <a:bodyPr/>
          <a:lstStyle/>
          <a:p>
            <a:r>
              <a:rPr lang="en-US" altLang="ko-KR" smtClean="0"/>
              <a:t>Requirements Traceability – Report</a:t>
            </a:r>
            <a:br>
              <a:rPr lang="en-US" altLang="ko-KR" smtClean="0"/>
            </a:br>
            <a:r>
              <a:rPr lang="en-US" altLang="ko-KR" sz="2000" b="0" smtClean="0">
                <a:solidFill>
                  <a:schemeClr val="accent1"/>
                </a:solidFill>
              </a:rPr>
              <a:t>Simulink</a:t>
            </a:r>
            <a:r>
              <a:rPr lang="en-US" altLang="ko-KR" sz="2400" b="0" smtClean="0">
                <a:solidFill>
                  <a:schemeClr val="folHlink"/>
                </a:solidFill>
              </a:rPr>
              <a:t> </a:t>
            </a:r>
            <a:r>
              <a:rPr lang="en-US" altLang="ko-KR" sz="2000" b="0" smtClean="0">
                <a:solidFill>
                  <a:schemeClr val="accent1"/>
                </a:solidFill>
              </a:rPr>
              <a:t>Verification</a:t>
            </a:r>
            <a:r>
              <a:rPr lang="en-US" altLang="ko-KR" sz="2400" b="0" smtClean="0">
                <a:solidFill>
                  <a:schemeClr val="folHlink"/>
                </a:solidFill>
              </a:rPr>
              <a:t> </a:t>
            </a:r>
            <a:r>
              <a:rPr lang="en-US" altLang="ko-KR" sz="2000" b="0" smtClean="0">
                <a:solidFill>
                  <a:schemeClr val="accent1"/>
                </a:solidFill>
              </a:rPr>
              <a:t>and</a:t>
            </a:r>
            <a:r>
              <a:rPr lang="en-US" altLang="ko-KR" sz="2400" b="0" smtClean="0">
                <a:solidFill>
                  <a:schemeClr val="folHlink"/>
                </a:solidFill>
              </a:rPr>
              <a:t> </a:t>
            </a:r>
            <a:r>
              <a:rPr lang="en-US" altLang="ko-KR" sz="2000" b="0" smtClean="0">
                <a:solidFill>
                  <a:schemeClr val="accent1"/>
                </a:solidFill>
              </a:rPr>
              <a:t>Validation</a:t>
            </a:r>
          </a:p>
        </p:txBody>
      </p:sp>
      <p:sp>
        <p:nvSpPr>
          <p:cNvPr id="48132" name="Rectangle 8"/>
          <p:cNvSpPr>
            <a:spLocks noGrp="1" noChangeArrowheads="1"/>
          </p:cNvSpPr>
          <p:nvPr>
            <p:ph type="body" idx="1"/>
          </p:nvPr>
        </p:nvSpPr>
        <p:spPr>
          <a:xfrm>
            <a:off x="360363" y="2141538"/>
            <a:ext cx="3914775" cy="4181475"/>
          </a:xfrm>
        </p:spPr>
        <p:txBody>
          <a:bodyPr/>
          <a:lstStyle/>
          <a:p>
            <a:r>
              <a:rPr lang="de-DE" altLang="ja-JP" sz="2000" smtClean="0">
                <a:solidFill>
                  <a:schemeClr val="tx2"/>
                </a:solidFill>
              </a:rPr>
              <a:t>Requirements Report</a:t>
            </a:r>
            <a:r>
              <a:rPr lang="de-DE" altLang="ja-JP" sz="2000" smtClean="0"/>
              <a:t> provides screenshots of the model and lists all the associated requirements</a:t>
            </a:r>
            <a:endParaRPr lang="en-US" altLang="ko-KR" sz="2000" smtClean="0">
              <a:ea typeface="MS PGothic" pitchFamily="34" charset="-128"/>
            </a:endParaRPr>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62548" y="1412776"/>
            <a:ext cx="3590026" cy="4928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0973970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Rectangle 3"/>
          <p:cNvSpPr>
            <a:spLocks noGrp="1" noChangeArrowheads="1"/>
          </p:cNvSpPr>
          <p:nvPr>
            <p:ph type="body" idx="1"/>
          </p:nvPr>
        </p:nvSpPr>
        <p:spPr>
          <a:xfrm>
            <a:off x="455613" y="2317750"/>
            <a:ext cx="8362950" cy="4192588"/>
          </a:xfrm>
        </p:spPr>
        <p:txBody>
          <a:bodyPr/>
          <a:lstStyle/>
          <a:p>
            <a:pPr>
              <a:lnSpc>
                <a:spcPct val="90000"/>
              </a:lnSpc>
              <a:spcBef>
                <a:spcPct val="40000"/>
              </a:spcBef>
            </a:pPr>
            <a:r>
              <a:rPr lang="en-US" altLang="ko-KR" sz="1800" smtClean="0">
                <a:ea typeface="굴림" pitchFamily="50" charset="-127"/>
              </a:rPr>
              <a:t>High integrity applications development follows </a:t>
            </a:r>
            <a:r>
              <a:rPr lang="en-US" altLang="ko-KR" sz="1800" smtClean="0">
                <a:solidFill>
                  <a:schemeClr val="tx2"/>
                </a:solidFill>
                <a:ea typeface="굴림" pitchFamily="50" charset="-127"/>
              </a:rPr>
              <a:t>standards and guidelines</a:t>
            </a:r>
            <a:r>
              <a:rPr lang="en-US" altLang="ko-KR" sz="1800" smtClean="0">
                <a:ea typeface="굴림" pitchFamily="50" charset="-127"/>
              </a:rPr>
              <a:t> </a:t>
            </a:r>
          </a:p>
          <a:p>
            <a:pPr>
              <a:lnSpc>
                <a:spcPct val="90000"/>
              </a:lnSpc>
              <a:spcBef>
                <a:spcPct val="40000"/>
              </a:spcBef>
            </a:pPr>
            <a:endParaRPr lang="en-US" altLang="ko-KR" sz="800" smtClean="0">
              <a:ea typeface="굴림" pitchFamily="50" charset="-127"/>
            </a:endParaRPr>
          </a:p>
          <a:p>
            <a:pPr>
              <a:lnSpc>
                <a:spcPct val="90000"/>
              </a:lnSpc>
              <a:spcBef>
                <a:spcPct val="40000"/>
              </a:spcBef>
            </a:pPr>
            <a:r>
              <a:rPr lang="en-US" altLang="ko-KR" sz="1800" smtClean="0">
                <a:ea typeface="굴림" pitchFamily="50" charset="-127"/>
              </a:rPr>
              <a:t>Standards and Guidelines have objectives for development process activities</a:t>
            </a:r>
          </a:p>
          <a:p>
            <a:pPr lvl="1">
              <a:lnSpc>
                <a:spcPct val="90000"/>
              </a:lnSpc>
              <a:spcBef>
                <a:spcPct val="40000"/>
              </a:spcBef>
            </a:pPr>
            <a:r>
              <a:rPr lang="en-US" altLang="ko-KR" sz="1800" smtClean="0">
                <a:ea typeface="굴림" pitchFamily="50" charset="-127"/>
              </a:rPr>
              <a:t>Impose additional constraints on development</a:t>
            </a:r>
          </a:p>
          <a:p>
            <a:pPr lvl="1">
              <a:lnSpc>
                <a:spcPct val="90000"/>
              </a:lnSpc>
              <a:spcBef>
                <a:spcPct val="40000"/>
              </a:spcBef>
            </a:pPr>
            <a:r>
              <a:rPr lang="en-US" altLang="ko-KR" sz="1800" smtClean="0">
                <a:ea typeface="굴림" pitchFamily="50" charset="-127"/>
              </a:rPr>
              <a:t>Require creation of additional artifacts</a:t>
            </a:r>
          </a:p>
          <a:p>
            <a:pPr lvl="1">
              <a:lnSpc>
                <a:spcPct val="90000"/>
              </a:lnSpc>
              <a:spcBef>
                <a:spcPct val="40000"/>
              </a:spcBef>
            </a:pPr>
            <a:r>
              <a:rPr lang="en-US" altLang="ko-KR" sz="1800" smtClean="0">
                <a:ea typeface="굴림" pitchFamily="50" charset="-127"/>
              </a:rPr>
              <a:t>Require more thorough verification, validation and testing activities</a:t>
            </a:r>
          </a:p>
          <a:p>
            <a:pPr lvl="1">
              <a:lnSpc>
                <a:spcPct val="90000"/>
              </a:lnSpc>
              <a:spcBef>
                <a:spcPct val="40000"/>
              </a:spcBef>
            </a:pPr>
            <a:endParaRPr lang="en-US" altLang="ko-KR" sz="800" smtClean="0">
              <a:ea typeface="굴림" pitchFamily="50" charset="-127"/>
            </a:endParaRPr>
          </a:p>
          <a:p>
            <a:pPr>
              <a:lnSpc>
                <a:spcPct val="90000"/>
              </a:lnSpc>
            </a:pPr>
            <a:r>
              <a:rPr lang="en-US" altLang="ko-KR" sz="1800" smtClean="0">
                <a:ea typeface="굴림" pitchFamily="50" charset="-127"/>
              </a:rPr>
              <a:t>Standards and Guidelines require evidence that the objectives were met to certify:</a:t>
            </a:r>
          </a:p>
          <a:p>
            <a:pPr>
              <a:lnSpc>
                <a:spcPct val="90000"/>
              </a:lnSpc>
              <a:buFont typeface="Wingdings" pitchFamily="2" charset="2"/>
              <a:buNone/>
            </a:pPr>
            <a:r>
              <a:rPr lang="en-US" altLang="ko-KR" sz="2000" smtClean="0">
                <a:ea typeface="굴림" pitchFamily="50" charset="-127"/>
              </a:rPr>
              <a:t>		</a:t>
            </a:r>
            <a:r>
              <a:rPr lang="en-US" altLang="ko-KR" sz="2000" smtClean="0">
                <a:solidFill>
                  <a:schemeClr val="tx2"/>
                </a:solidFill>
                <a:ea typeface="굴림" pitchFamily="50" charset="-127"/>
              </a:rPr>
              <a:t>compliance demonstration</a:t>
            </a:r>
            <a:endParaRPr lang="en-US" altLang="ko-KR" sz="2000" smtClean="0">
              <a:ea typeface="굴림" pitchFamily="50" charset="-127"/>
            </a:endParaRPr>
          </a:p>
          <a:p>
            <a:pPr lvl="1">
              <a:lnSpc>
                <a:spcPct val="90000"/>
              </a:lnSpc>
              <a:spcBef>
                <a:spcPct val="40000"/>
              </a:spcBef>
            </a:pPr>
            <a:endParaRPr lang="en-US" altLang="ko-KR" sz="800" smtClean="0">
              <a:ea typeface="굴림" pitchFamily="50" charset="-127"/>
            </a:endParaRPr>
          </a:p>
        </p:txBody>
      </p:sp>
      <p:sp>
        <p:nvSpPr>
          <p:cNvPr id="4" name="Title 3"/>
          <p:cNvSpPr>
            <a:spLocks noGrp="1"/>
          </p:cNvSpPr>
          <p:nvPr>
            <p:ph type="title"/>
          </p:nvPr>
        </p:nvSpPr>
        <p:spPr/>
        <p:txBody>
          <a:bodyPr/>
          <a:lstStyle/>
          <a:p>
            <a:r>
              <a:rPr lang="en-US" altLang="ko-KR" dirty="0" smtClean="0">
                <a:ea typeface="굴림" pitchFamily="50" charset="-127"/>
              </a:rPr>
              <a:t>Development</a:t>
            </a:r>
            <a:r>
              <a:rPr lang="en-US" altLang="ko-KR" b="0" dirty="0" smtClean="0">
                <a:ea typeface="굴림" pitchFamily="50" charset="-127"/>
              </a:rPr>
              <a:t> </a:t>
            </a:r>
            <a:r>
              <a:rPr lang="en-US" altLang="ko-KR" dirty="0" smtClean="0">
                <a:ea typeface="굴림" pitchFamily="50" charset="-127"/>
              </a:rPr>
              <a:t>Processes for High-Integrity Applications </a:t>
            </a:r>
            <a:endParaRPr lang="ko-KR" altLang="en-US" dirty="0"/>
          </a:p>
        </p:txBody>
      </p:sp>
    </p:spTree>
    <p:extLst>
      <p:ext uri="{BB962C8B-B14F-4D97-AF65-F5344CB8AC3E}">
        <p14:creationId xmlns:p14="http://schemas.microsoft.com/office/powerpoint/2010/main" val="275158028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pPr eaLnBrk="0" latinLnBrk="0" hangingPunct="0"/>
            <a:r>
              <a:rPr lang="sv-SE" dirty="0" smtClean="0"/>
              <a:t>System Design Description and Web view</a:t>
            </a:r>
            <a:endParaRPr lang="sv-SE" dirty="0"/>
          </a:p>
        </p:txBody>
      </p:sp>
      <p:sp>
        <p:nvSpPr>
          <p:cNvPr id="3" name="Platshållare för innehåll 2"/>
          <p:cNvSpPr>
            <a:spLocks noGrp="1"/>
          </p:cNvSpPr>
          <p:nvPr>
            <p:ph idx="1"/>
          </p:nvPr>
        </p:nvSpPr>
        <p:spPr/>
        <p:txBody>
          <a:bodyPr/>
          <a:lstStyle/>
          <a:p>
            <a:pPr eaLnBrk="0" latinLnBrk="0" hangingPunct="0"/>
            <a:r>
              <a:rPr lang="sv-SE" dirty="0" err="1" smtClean="0"/>
              <a:t>Report</a:t>
            </a:r>
            <a:r>
              <a:rPr lang="sv-SE" dirty="0" smtClean="0"/>
              <a:t> generation </a:t>
            </a:r>
            <a:r>
              <a:rPr lang="sv-SE" dirty="0" err="1" smtClean="0"/>
              <a:t>can</a:t>
            </a:r>
            <a:r>
              <a:rPr lang="sv-SE" dirty="0" smtClean="0"/>
              <a:t> be </a:t>
            </a:r>
            <a:r>
              <a:rPr lang="sv-SE" dirty="0" err="1" smtClean="0"/>
              <a:t>used</a:t>
            </a:r>
            <a:r>
              <a:rPr lang="sv-SE" dirty="0" smtClean="0"/>
              <a:t> </a:t>
            </a:r>
            <a:r>
              <a:rPr lang="sv-SE" dirty="0" err="1" smtClean="0"/>
              <a:t>to</a:t>
            </a:r>
            <a:r>
              <a:rPr lang="sv-SE" dirty="0" smtClean="0"/>
              <a:t> </a:t>
            </a:r>
            <a:r>
              <a:rPr lang="sv-SE" dirty="0" err="1" smtClean="0"/>
              <a:t>report</a:t>
            </a:r>
            <a:r>
              <a:rPr lang="sv-SE" dirty="0" smtClean="0"/>
              <a:t> on: </a:t>
            </a:r>
          </a:p>
          <a:p>
            <a:pPr lvl="1" eaLnBrk="0" latinLnBrk="0" hangingPunct="0"/>
            <a:r>
              <a:rPr lang="sv-SE" dirty="0" err="1" smtClean="0"/>
              <a:t>Added</a:t>
            </a:r>
            <a:r>
              <a:rPr lang="sv-SE" dirty="0" smtClean="0"/>
              <a:t> text </a:t>
            </a:r>
            <a:r>
              <a:rPr lang="sv-SE" dirty="0" err="1" smtClean="0"/>
              <a:t>description</a:t>
            </a:r>
            <a:endParaRPr lang="sv-SE" dirty="0" smtClean="0"/>
          </a:p>
          <a:p>
            <a:pPr lvl="1" eaLnBrk="0" latinLnBrk="0" hangingPunct="0"/>
            <a:r>
              <a:rPr lang="sv-SE" dirty="0" err="1" smtClean="0"/>
              <a:t>Graphical</a:t>
            </a:r>
            <a:r>
              <a:rPr lang="sv-SE" dirty="0" smtClean="0"/>
              <a:t> </a:t>
            </a:r>
            <a:r>
              <a:rPr lang="sv-SE" dirty="0" err="1" smtClean="0"/>
              <a:t>modeling</a:t>
            </a:r>
            <a:r>
              <a:rPr lang="sv-SE" dirty="0" smtClean="0"/>
              <a:t> elements </a:t>
            </a:r>
          </a:p>
          <a:p>
            <a:pPr lvl="1" eaLnBrk="0" latinLnBrk="0" hangingPunct="0"/>
            <a:r>
              <a:rPr lang="sv-SE" dirty="0" err="1" smtClean="0"/>
              <a:t>Model</a:t>
            </a:r>
            <a:r>
              <a:rPr lang="sv-SE" dirty="0" smtClean="0"/>
              <a:t> and block </a:t>
            </a:r>
            <a:r>
              <a:rPr lang="sv-SE" dirty="0" err="1" smtClean="0"/>
              <a:t>settings</a:t>
            </a:r>
            <a:r>
              <a:rPr lang="sv-SE" dirty="0" smtClean="0"/>
              <a:t> </a:t>
            </a:r>
          </a:p>
          <a:p>
            <a:pPr lvl="1" eaLnBrk="0" latinLnBrk="0" hangingPunct="0"/>
            <a:r>
              <a:rPr lang="sv-SE" dirty="0" smtClean="0"/>
              <a:t>Properties of data being used</a:t>
            </a:r>
            <a:endParaRPr lang="sv-SE" dirty="0"/>
          </a:p>
          <a:p>
            <a:pPr lvl="1" eaLnBrk="0" latinLnBrk="0" hangingPunct="0"/>
            <a:endParaRPr lang="sv-SE" dirty="0" smtClean="0"/>
          </a:p>
          <a:p>
            <a:pPr eaLnBrk="0" latinLnBrk="0" hangingPunct="0"/>
            <a:r>
              <a:rPr lang="sv-SE" dirty="0"/>
              <a:t>Simulink Report Generator generates an SVG representation of the model </a:t>
            </a:r>
          </a:p>
          <a:p>
            <a:pPr lvl="1" eaLnBrk="0" latinLnBrk="0" hangingPunct="0"/>
            <a:endParaRPr lang="sv-SE" dirty="0" smtClean="0"/>
          </a:p>
        </p:txBody>
      </p:sp>
    </p:spTree>
    <p:extLst>
      <p:ext uri="{BB962C8B-B14F-4D97-AF65-F5344CB8AC3E}">
        <p14:creationId xmlns:p14="http://schemas.microsoft.com/office/powerpoint/2010/main" val="523994163"/>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2" name="AutoShape 13"/>
          <p:cNvCxnSpPr>
            <a:cxnSpLocks noChangeShapeType="1"/>
            <a:stCxn id="115" idx="2"/>
          </p:cNvCxnSpPr>
          <p:nvPr/>
        </p:nvCxnSpPr>
        <p:spPr bwMode="auto">
          <a:xfrm>
            <a:off x="4043763" y="3298614"/>
            <a:ext cx="7764" cy="1123567"/>
          </a:xfrm>
          <a:prstGeom prst="straightConnector1">
            <a:avLst/>
          </a:prstGeom>
          <a:noFill/>
          <a:ln w="25400">
            <a:solidFill>
              <a:schemeClr val="tx1"/>
            </a:solidFill>
            <a:round/>
            <a:headEnd/>
            <a:tailEnd type="triangle" w="med" len="med"/>
          </a:ln>
        </p:spPr>
      </p:cxnSp>
      <p:cxnSp>
        <p:nvCxnSpPr>
          <p:cNvPr id="111" name="AutoShape 9"/>
          <p:cNvCxnSpPr>
            <a:cxnSpLocks noChangeShapeType="1"/>
            <a:stCxn id="114" idx="2"/>
          </p:cNvCxnSpPr>
          <p:nvPr/>
        </p:nvCxnSpPr>
        <p:spPr bwMode="auto">
          <a:xfrm flipH="1">
            <a:off x="4048802" y="1954551"/>
            <a:ext cx="10586" cy="1026181"/>
          </a:xfrm>
          <a:prstGeom prst="straightConnector1">
            <a:avLst/>
          </a:prstGeom>
          <a:noFill/>
          <a:ln w="25400">
            <a:solidFill>
              <a:schemeClr val="tx1"/>
            </a:solidFill>
            <a:round/>
            <a:headEnd/>
            <a:tailEnd type="triangle" w="med" len="med"/>
          </a:ln>
        </p:spPr>
      </p:cxnSp>
      <p:cxnSp>
        <p:nvCxnSpPr>
          <p:cNvPr id="91" name="AutoShape 7"/>
          <p:cNvCxnSpPr>
            <a:cxnSpLocks noChangeShapeType="1"/>
          </p:cNvCxnSpPr>
          <p:nvPr/>
        </p:nvCxnSpPr>
        <p:spPr bwMode="auto">
          <a:xfrm rot="10800000" flipH="1">
            <a:off x="3431039" y="1640885"/>
            <a:ext cx="627290" cy="188913"/>
          </a:xfrm>
          <a:prstGeom prst="curvedConnector4">
            <a:avLst>
              <a:gd name="adj1" fmla="val -31236"/>
              <a:gd name="adj2" fmla="val 221009"/>
            </a:avLst>
          </a:prstGeom>
          <a:noFill/>
          <a:ln w="25400">
            <a:solidFill>
              <a:srgbClr val="003300"/>
            </a:solidFill>
            <a:prstDash val="sysDot"/>
            <a:round/>
            <a:headEnd/>
            <a:tailEnd type="triangle" w="med" len="med"/>
          </a:ln>
        </p:spPr>
      </p:cxnSp>
      <p:sp>
        <p:nvSpPr>
          <p:cNvPr id="92" name="Text Box 8"/>
          <p:cNvSpPr txBox="1">
            <a:spLocks noChangeArrowheads="1"/>
          </p:cNvSpPr>
          <p:nvPr/>
        </p:nvSpPr>
        <p:spPr bwMode="auto">
          <a:xfrm>
            <a:off x="2603724" y="1186858"/>
            <a:ext cx="810894" cy="297083"/>
          </a:xfrm>
          <a:prstGeom prst="rect">
            <a:avLst/>
          </a:prstGeom>
          <a:noFill/>
          <a:ln w="9525">
            <a:noFill/>
            <a:miter lim="800000"/>
            <a:headEnd/>
            <a:tailEnd/>
          </a:ln>
        </p:spPr>
        <p:txBody>
          <a:bodyPr wrap="none" lIns="80851" tIns="40425" rIns="80851" bIns="40425">
            <a:spAutoFit/>
          </a:bodyPr>
          <a:lstStyle/>
          <a:p>
            <a:r>
              <a:rPr lang="en-US" sz="1400" b="1" u="sng" dirty="0">
                <a:solidFill>
                  <a:srgbClr val="006600"/>
                </a:solidFill>
                <a:latin typeface="Arial Unicode MS" pitchFamily="34" charset="-128"/>
                <a:ea typeface="Arial Unicode MS" pitchFamily="34" charset="-128"/>
                <a:cs typeface="Arial Unicode MS" pitchFamily="34" charset="-128"/>
              </a:rPr>
              <a:t>Validate</a:t>
            </a:r>
          </a:p>
        </p:txBody>
      </p:sp>
      <p:cxnSp>
        <p:nvCxnSpPr>
          <p:cNvPr id="93" name="AutoShape 10"/>
          <p:cNvCxnSpPr>
            <a:cxnSpLocks noChangeShapeType="1"/>
          </p:cNvCxnSpPr>
          <p:nvPr/>
        </p:nvCxnSpPr>
        <p:spPr bwMode="auto">
          <a:xfrm rot="10800000">
            <a:off x="3431039" y="1829797"/>
            <a:ext cx="278947" cy="1339850"/>
          </a:xfrm>
          <a:prstGeom prst="curvedConnector3">
            <a:avLst>
              <a:gd name="adj1" fmla="val 746586"/>
            </a:avLst>
          </a:prstGeom>
          <a:noFill/>
          <a:ln w="25400">
            <a:solidFill>
              <a:schemeClr val="accent2"/>
            </a:solidFill>
            <a:prstDash val="dash"/>
            <a:round/>
            <a:headEnd type="triangle" w="med" len="med"/>
            <a:tailEnd type="triangle" w="med" len="med"/>
          </a:ln>
        </p:spPr>
      </p:cxnSp>
      <p:cxnSp>
        <p:nvCxnSpPr>
          <p:cNvPr id="94" name="AutoShape 11"/>
          <p:cNvCxnSpPr>
            <a:cxnSpLocks noChangeShapeType="1"/>
          </p:cNvCxnSpPr>
          <p:nvPr/>
        </p:nvCxnSpPr>
        <p:spPr bwMode="auto">
          <a:xfrm flipV="1">
            <a:off x="4387622" y="1829797"/>
            <a:ext cx="297996" cy="1339850"/>
          </a:xfrm>
          <a:prstGeom prst="curvedConnector3">
            <a:avLst>
              <a:gd name="adj1" fmla="val 663635"/>
            </a:avLst>
          </a:prstGeom>
          <a:noFill/>
          <a:ln w="25400">
            <a:solidFill>
              <a:schemeClr val="accent4"/>
            </a:solidFill>
            <a:round/>
            <a:headEnd/>
            <a:tailEnd type="triangle" w="med" len="med"/>
          </a:ln>
        </p:spPr>
      </p:cxnSp>
      <p:cxnSp>
        <p:nvCxnSpPr>
          <p:cNvPr id="96" name="AutoShape 14"/>
          <p:cNvCxnSpPr>
            <a:cxnSpLocks noChangeShapeType="1"/>
          </p:cNvCxnSpPr>
          <p:nvPr/>
        </p:nvCxnSpPr>
        <p:spPr bwMode="auto">
          <a:xfrm flipH="1" flipV="1">
            <a:off x="4051521" y="4422185"/>
            <a:ext cx="586469" cy="188913"/>
          </a:xfrm>
          <a:prstGeom prst="curvedConnector4">
            <a:avLst>
              <a:gd name="adj1" fmla="val -33412"/>
              <a:gd name="adj2" fmla="val 221009"/>
            </a:avLst>
          </a:prstGeom>
          <a:noFill/>
          <a:ln w="25400">
            <a:solidFill>
              <a:schemeClr val="tx2"/>
            </a:solidFill>
            <a:prstDash val="sysDot"/>
            <a:round/>
            <a:headEnd/>
            <a:tailEnd type="triangle" w="med" len="med"/>
          </a:ln>
        </p:spPr>
      </p:cxnSp>
      <p:cxnSp>
        <p:nvCxnSpPr>
          <p:cNvPr id="97" name="AutoShape 16"/>
          <p:cNvCxnSpPr>
            <a:cxnSpLocks noChangeShapeType="1"/>
          </p:cNvCxnSpPr>
          <p:nvPr/>
        </p:nvCxnSpPr>
        <p:spPr bwMode="auto">
          <a:xfrm flipH="1" flipV="1">
            <a:off x="4379454" y="3161709"/>
            <a:ext cx="229960" cy="2751138"/>
          </a:xfrm>
          <a:prstGeom prst="curvedConnector3">
            <a:avLst>
              <a:gd name="adj1" fmla="val -797648"/>
            </a:avLst>
          </a:prstGeom>
          <a:noFill/>
          <a:ln w="25400">
            <a:solidFill>
              <a:schemeClr val="accent4"/>
            </a:solidFill>
            <a:round/>
            <a:headEnd/>
            <a:tailEnd type="triangle" w="med" len="med"/>
          </a:ln>
        </p:spPr>
      </p:cxnSp>
      <p:cxnSp>
        <p:nvCxnSpPr>
          <p:cNvPr id="98" name="AutoShape 17"/>
          <p:cNvCxnSpPr>
            <a:cxnSpLocks noChangeShapeType="1"/>
          </p:cNvCxnSpPr>
          <p:nvPr/>
        </p:nvCxnSpPr>
        <p:spPr bwMode="auto">
          <a:xfrm flipV="1">
            <a:off x="4617582" y="1829799"/>
            <a:ext cx="68036" cy="4090988"/>
          </a:xfrm>
          <a:prstGeom prst="curvedConnector3">
            <a:avLst>
              <a:gd name="adj1" fmla="val 6519105"/>
            </a:avLst>
          </a:prstGeom>
          <a:noFill/>
          <a:ln w="25400">
            <a:solidFill>
              <a:schemeClr val="accent4"/>
            </a:solidFill>
            <a:round/>
            <a:headEnd/>
            <a:tailEnd type="triangle" w="med" len="med"/>
          </a:ln>
        </p:spPr>
      </p:cxnSp>
      <p:cxnSp>
        <p:nvCxnSpPr>
          <p:cNvPr id="95" name="AutoShape 12"/>
          <p:cNvCxnSpPr>
            <a:cxnSpLocks noChangeShapeType="1"/>
          </p:cNvCxnSpPr>
          <p:nvPr/>
        </p:nvCxnSpPr>
        <p:spPr bwMode="auto">
          <a:xfrm flipH="1" flipV="1">
            <a:off x="4048803" y="2980735"/>
            <a:ext cx="338819" cy="188913"/>
          </a:xfrm>
          <a:prstGeom prst="curvedConnector4">
            <a:avLst>
              <a:gd name="adj1" fmla="val -57833"/>
              <a:gd name="adj2" fmla="val 221009"/>
            </a:avLst>
          </a:prstGeom>
          <a:noFill/>
          <a:ln w="25400">
            <a:solidFill>
              <a:schemeClr val="tx2"/>
            </a:solidFill>
            <a:prstDash val="sysDot"/>
            <a:round/>
            <a:headEnd/>
            <a:tailEnd type="triangle" w="med" len="med"/>
          </a:ln>
        </p:spPr>
      </p:cxnSp>
      <p:cxnSp>
        <p:nvCxnSpPr>
          <p:cNvPr id="99" name="AutoShape 18"/>
          <p:cNvCxnSpPr>
            <a:cxnSpLocks noChangeShapeType="1"/>
          </p:cNvCxnSpPr>
          <p:nvPr/>
        </p:nvCxnSpPr>
        <p:spPr bwMode="auto">
          <a:xfrm rot="10800000" flipH="1">
            <a:off x="3465053" y="3169647"/>
            <a:ext cx="244929" cy="1441450"/>
          </a:xfrm>
          <a:prstGeom prst="curvedConnector3">
            <a:avLst>
              <a:gd name="adj1" fmla="val -751247"/>
            </a:avLst>
          </a:prstGeom>
          <a:noFill/>
          <a:ln w="25400">
            <a:solidFill>
              <a:schemeClr val="accent2"/>
            </a:solidFill>
            <a:prstDash val="dash"/>
            <a:round/>
            <a:headEnd type="triangle" w="med" len="med"/>
            <a:tailEnd type="triangle" w="med" len="med"/>
          </a:ln>
        </p:spPr>
      </p:cxnSp>
      <p:sp>
        <p:nvSpPr>
          <p:cNvPr id="106" name="Text Box 3"/>
          <p:cNvSpPr txBox="1">
            <a:spLocks noChangeArrowheads="1"/>
          </p:cNvSpPr>
          <p:nvPr/>
        </p:nvSpPr>
        <p:spPr bwMode="auto">
          <a:xfrm>
            <a:off x="6821952" y="657421"/>
            <a:ext cx="2333747" cy="297083"/>
          </a:xfrm>
          <a:prstGeom prst="rect">
            <a:avLst/>
          </a:prstGeom>
          <a:noFill/>
          <a:ln w="9525">
            <a:noFill/>
            <a:miter lim="800000"/>
            <a:headEnd/>
            <a:tailEnd/>
          </a:ln>
        </p:spPr>
        <p:txBody>
          <a:bodyPr wrap="none" lIns="80851" tIns="40425" rIns="80851" bIns="40425">
            <a:spAutoFit/>
          </a:bodyPr>
          <a:lstStyle/>
          <a:p>
            <a:pPr algn="ctr"/>
            <a:r>
              <a:rPr lang="en-US" sz="1400" dirty="0">
                <a:solidFill>
                  <a:srgbClr val="000000"/>
                </a:solidFill>
                <a:latin typeface="Arial Unicode MS" pitchFamily="34" charset="-128"/>
                <a:ea typeface="Arial Unicode MS" pitchFamily="34" charset="-128"/>
                <a:cs typeface="Arial Unicode MS" pitchFamily="34" charset="-128"/>
              </a:rPr>
              <a:t>* </a:t>
            </a:r>
            <a:r>
              <a:rPr lang="en-US" sz="1400" dirty="0" smtClean="0">
                <a:solidFill>
                  <a:srgbClr val="000000"/>
                </a:solidFill>
                <a:latin typeface="Arial Unicode MS" pitchFamily="34" charset="-128"/>
                <a:ea typeface="Arial Unicode MS" pitchFamily="34" charset="-128"/>
                <a:cs typeface="Arial Unicode MS" pitchFamily="34" charset="-128"/>
              </a:rPr>
              <a:t>DO-178C </a:t>
            </a:r>
            <a:r>
              <a:rPr lang="en-US" sz="1400" dirty="0">
                <a:solidFill>
                  <a:srgbClr val="000000"/>
                </a:solidFill>
                <a:latin typeface="Arial Unicode MS" pitchFamily="34" charset="-128"/>
                <a:ea typeface="Arial Unicode MS" pitchFamily="34" charset="-128"/>
                <a:cs typeface="Arial Unicode MS" pitchFamily="34" charset="-128"/>
              </a:rPr>
              <a:t>Qualifiable Tool</a:t>
            </a:r>
          </a:p>
        </p:txBody>
      </p:sp>
      <p:cxnSp>
        <p:nvCxnSpPr>
          <p:cNvPr id="113" name="AutoShape 15"/>
          <p:cNvCxnSpPr>
            <a:cxnSpLocks noChangeShapeType="1"/>
            <a:stCxn id="116" idx="2"/>
          </p:cNvCxnSpPr>
          <p:nvPr/>
        </p:nvCxnSpPr>
        <p:spPr bwMode="auto">
          <a:xfrm flipH="1">
            <a:off x="4042003" y="4729328"/>
            <a:ext cx="1558" cy="1002546"/>
          </a:xfrm>
          <a:prstGeom prst="straightConnector1">
            <a:avLst/>
          </a:prstGeom>
          <a:noFill/>
          <a:ln w="25400">
            <a:solidFill>
              <a:schemeClr val="tx1"/>
            </a:solidFill>
            <a:round/>
            <a:headEnd/>
            <a:tailEnd type="triangle" w="med" len="med"/>
          </a:ln>
        </p:spPr>
      </p:cxnSp>
      <p:sp>
        <p:nvSpPr>
          <p:cNvPr id="114" name="Text Box 23"/>
          <p:cNvSpPr txBox="1">
            <a:spLocks noChangeArrowheads="1"/>
          </p:cNvSpPr>
          <p:nvPr/>
        </p:nvSpPr>
        <p:spPr bwMode="auto">
          <a:xfrm>
            <a:off x="3433158" y="1640885"/>
            <a:ext cx="1252460" cy="313666"/>
          </a:xfrm>
          <a:prstGeom prst="rect">
            <a:avLst/>
          </a:prstGeom>
          <a:solidFill>
            <a:srgbClr val="8DB0FF"/>
          </a:solidFill>
          <a:ln w="9525">
            <a:solidFill>
              <a:schemeClr val="tx1"/>
            </a:solidFill>
            <a:miter lim="800000"/>
            <a:headEnd/>
            <a:tailEnd/>
          </a:ln>
        </p:spPr>
        <p:txBody>
          <a:bodyPr wrap="square" lIns="18288" tIns="36576" rIns="18288" bIns="40425" anchor="ctr" anchorCtr="0">
            <a:noAutofit/>
          </a:bodyPr>
          <a:lstStyle/>
          <a:p>
            <a:pPr algn="ctr"/>
            <a:r>
              <a:rPr lang="en-US" sz="1400" dirty="0">
                <a:latin typeface="Arial Unicode MS" pitchFamily="34" charset="-128"/>
                <a:ea typeface="Arial Unicode MS" pitchFamily="34" charset="-128"/>
                <a:cs typeface="Arial Unicode MS" pitchFamily="34" charset="-128"/>
              </a:rPr>
              <a:t>Requirements</a:t>
            </a:r>
          </a:p>
        </p:txBody>
      </p:sp>
      <p:sp>
        <p:nvSpPr>
          <p:cNvPr id="115" name="Text Box 24"/>
          <p:cNvSpPr txBox="1">
            <a:spLocks noChangeArrowheads="1"/>
          </p:cNvSpPr>
          <p:nvPr/>
        </p:nvSpPr>
        <p:spPr bwMode="auto">
          <a:xfrm>
            <a:off x="3711143" y="2980735"/>
            <a:ext cx="665239" cy="317879"/>
          </a:xfrm>
          <a:prstGeom prst="rect">
            <a:avLst/>
          </a:prstGeom>
          <a:solidFill>
            <a:srgbClr val="8DB0FF"/>
          </a:solidFill>
          <a:ln w="9525">
            <a:solidFill>
              <a:schemeClr val="tx1"/>
            </a:solidFill>
            <a:miter lim="800000"/>
            <a:headEnd/>
            <a:tailEnd/>
          </a:ln>
        </p:spPr>
        <p:txBody>
          <a:bodyPr wrap="square" lIns="18288" tIns="36576" rIns="18288" bIns="40425" anchor="ctr" anchorCtr="0">
            <a:noAutofit/>
          </a:bodyPr>
          <a:lstStyle/>
          <a:p>
            <a:pPr algn="ctr"/>
            <a:r>
              <a:rPr lang="en-US" sz="1400" dirty="0">
                <a:latin typeface="Arial Unicode MS" pitchFamily="34" charset="-128"/>
                <a:ea typeface="Arial Unicode MS" pitchFamily="34" charset="-128"/>
                <a:cs typeface="Arial Unicode MS" pitchFamily="34" charset="-128"/>
              </a:rPr>
              <a:t>Model</a:t>
            </a:r>
          </a:p>
        </p:txBody>
      </p:sp>
      <p:sp>
        <p:nvSpPr>
          <p:cNvPr id="116" name="Text Box 25"/>
          <p:cNvSpPr txBox="1">
            <a:spLocks noChangeArrowheads="1"/>
          </p:cNvSpPr>
          <p:nvPr/>
        </p:nvSpPr>
        <p:spPr bwMode="auto">
          <a:xfrm>
            <a:off x="3456739" y="4412498"/>
            <a:ext cx="1173643" cy="316830"/>
          </a:xfrm>
          <a:prstGeom prst="rect">
            <a:avLst/>
          </a:prstGeom>
          <a:solidFill>
            <a:srgbClr val="8DB0FF"/>
          </a:solidFill>
          <a:ln w="9525">
            <a:solidFill>
              <a:schemeClr val="tx1"/>
            </a:solidFill>
            <a:miter lim="800000"/>
            <a:headEnd/>
            <a:tailEnd/>
          </a:ln>
        </p:spPr>
        <p:txBody>
          <a:bodyPr wrap="square" lIns="18288" tIns="36576" rIns="18288" bIns="40425" anchor="ctr" anchorCtr="0">
            <a:noAutofit/>
          </a:bodyPr>
          <a:lstStyle/>
          <a:p>
            <a:pPr algn="ctr"/>
            <a:r>
              <a:rPr lang="en-US" sz="1400" dirty="0">
                <a:latin typeface="Arial Unicode MS" pitchFamily="34" charset="-128"/>
                <a:ea typeface="Arial Unicode MS" pitchFamily="34" charset="-128"/>
                <a:cs typeface="Arial Unicode MS" pitchFamily="34" charset="-128"/>
              </a:rPr>
              <a:t>Source Code</a:t>
            </a:r>
          </a:p>
        </p:txBody>
      </p:sp>
      <p:sp>
        <p:nvSpPr>
          <p:cNvPr id="117" name="Text Box 26"/>
          <p:cNvSpPr txBox="1">
            <a:spLocks noChangeArrowheads="1"/>
          </p:cNvSpPr>
          <p:nvPr/>
        </p:nvSpPr>
        <p:spPr bwMode="auto">
          <a:xfrm>
            <a:off x="3484104" y="5731874"/>
            <a:ext cx="1128134" cy="304779"/>
          </a:xfrm>
          <a:prstGeom prst="rect">
            <a:avLst/>
          </a:prstGeom>
          <a:solidFill>
            <a:srgbClr val="8DB0FF"/>
          </a:solidFill>
          <a:ln w="9525">
            <a:solidFill>
              <a:schemeClr val="tx1"/>
            </a:solidFill>
            <a:miter lim="800000"/>
            <a:headEnd/>
            <a:tailEnd/>
          </a:ln>
        </p:spPr>
        <p:txBody>
          <a:bodyPr wrap="square" lIns="18288" tIns="36576" rIns="18288" bIns="40425" anchor="ctr" anchorCtr="0">
            <a:noAutofit/>
          </a:bodyPr>
          <a:lstStyle/>
          <a:p>
            <a:pPr algn="ctr"/>
            <a:r>
              <a:rPr lang="en-US" sz="1400" dirty="0">
                <a:latin typeface="Arial Unicode MS" pitchFamily="34" charset="-128"/>
                <a:ea typeface="Arial Unicode MS" pitchFamily="34" charset="-128"/>
                <a:cs typeface="Arial Unicode MS" pitchFamily="34" charset="-128"/>
              </a:rPr>
              <a:t>Object Code</a:t>
            </a:r>
          </a:p>
        </p:txBody>
      </p:sp>
      <p:sp>
        <p:nvSpPr>
          <p:cNvPr id="118" name="Text Box 19"/>
          <p:cNvSpPr txBox="1">
            <a:spLocks noChangeArrowheads="1"/>
          </p:cNvSpPr>
          <p:nvPr/>
        </p:nvSpPr>
        <p:spPr bwMode="auto">
          <a:xfrm>
            <a:off x="2853624" y="2097999"/>
            <a:ext cx="1251721" cy="727970"/>
          </a:xfrm>
          <a:prstGeom prst="rect">
            <a:avLst/>
          </a:prstGeom>
          <a:noFill/>
          <a:ln w="9525">
            <a:noFill/>
            <a:miter lim="800000"/>
            <a:headEnd/>
            <a:tailEnd/>
          </a:ln>
        </p:spPr>
        <p:txBody>
          <a:bodyPr wrap="none" lIns="80851" tIns="40425" rIns="80851" bIns="40425">
            <a:spAutoFit/>
          </a:bodyPr>
          <a:lstStyle/>
          <a:p>
            <a:pPr algn="ctr"/>
            <a:r>
              <a:rPr lang="en-US" sz="1400" dirty="0">
                <a:latin typeface="Arial Unicode MS" pitchFamily="34" charset="-128"/>
                <a:ea typeface="Arial Unicode MS" pitchFamily="34" charset="-128"/>
                <a:cs typeface="Arial Unicode MS" pitchFamily="34" charset="-128"/>
              </a:rPr>
              <a:t>Simulink</a:t>
            </a:r>
          </a:p>
          <a:p>
            <a:pPr algn="ctr"/>
            <a:r>
              <a:rPr lang="en-US" sz="1400" dirty="0">
                <a:latin typeface="Arial Unicode MS" pitchFamily="34" charset="-128"/>
                <a:ea typeface="Arial Unicode MS" pitchFamily="34" charset="-128"/>
                <a:cs typeface="Arial Unicode MS" pitchFamily="34" charset="-128"/>
              </a:rPr>
              <a:t>Stateflow</a:t>
            </a:r>
          </a:p>
          <a:p>
            <a:pPr algn="ctr"/>
            <a:r>
              <a:rPr lang="en-US" sz="1400" dirty="0">
                <a:latin typeface="Arial Unicode MS" pitchFamily="34" charset="-128"/>
                <a:ea typeface="Arial Unicode MS" pitchFamily="34" charset="-128"/>
                <a:cs typeface="Arial Unicode MS" pitchFamily="34" charset="-128"/>
              </a:rPr>
              <a:t>SLRG: </a:t>
            </a:r>
            <a:r>
              <a:rPr lang="en-US" sz="1400" i="1" dirty="0">
                <a:latin typeface="Arial Unicode MS" pitchFamily="34" charset="-128"/>
                <a:ea typeface="Arial Unicode MS" pitchFamily="34" charset="-128"/>
                <a:cs typeface="Arial Unicode MS" pitchFamily="34" charset="-128"/>
              </a:rPr>
              <a:t>SDD </a:t>
            </a:r>
            <a:r>
              <a:rPr lang="en-US" sz="1400" dirty="0">
                <a:latin typeface="Arial Unicode MS" pitchFamily="34" charset="-128"/>
                <a:ea typeface="Arial Unicode MS" pitchFamily="34" charset="-128"/>
                <a:cs typeface="Arial Unicode MS" pitchFamily="34" charset="-128"/>
              </a:rPr>
              <a:t>*</a:t>
            </a:r>
            <a:endParaRPr lang="en-US" sz="1400" i="1" dirty="0">
              <a:latin typeface="Arial Unicode MS" pitchFamily="34" charset="-128"/>
              <a:ea typeface="Arial Unicode MS" pitchFamily="34" charset="-128"/>
              <a:cs typeface="Arial Unicode MS" pitchFamily="34" charset="-128"/>
            </a:endParaRPr>
          </a:p>
        </p:txBody>
      </p:sp>
      <p:sp>
        <p:nvSpPr>
          <p:cNvPr id="122" name="TextBox 121"/>
          <p:cNvSpPr txBox="1"/>
          <p:nvPr/>
        </p:nvSpPr>
        <p:spPr>
          <a:xfrm>
            <a:off x="-21230" y="4011067"/>
            <a:ext cx="2094711" cy="2846933"/>
          </a:xfrm>
          <a:prstGeom prst="rect">
            <a:avLst/>
          </a:prstGeom>
          <a:noFill/>
        </p:spPr>
        <p:txBody>
          <a:bodyPr wrap="square" lIns="139144" tIns="69572" rIns="139144" bIns="69572" rtlCol="0">
            <a:spAutoFit/>
          </a:bodyPr>
          <a:lstStyle/>
          <a:p>
            <a:r>
              <a:rPr lang="en-US" sz="1100" u="sng" dirty="0">
                <a:latin typeface="Arial Unicode MS" pitchFamily="34" charset="-128"/>
                <a:ea typeface="Arial Unicode MS" pitchFamily="34" charset="-128"/>
                <a:cs typeface="Arial Unicode MS" pitchFamily="34" charset="-128"/>
              </a:rPr>
              <a:t>Abbreviations</a:t>
            </a:r>
          </a:p>
          <a:p>
            <a:r>
              <a:rPr lang="en-US" sz="1100" dirty="0">
                <a:latin typeface="Arial Unicode MS" pitchFamily="34" charset="-128"/>
                <a:ea typeface="Arial Unicode MS" pitchFamily="34" charset="-128"/>
                <a:cs typeface="Arial Unicode MS" pitchFamily="34" charset="-128"/>
              </a:rPr>
              <a:t>SL: Simulink</a:t>
            </a:r>
          </a:p>
          <a:p>
            <a:r>
              <a:rPr lang="en-US" sz="1100" dirty="0">
                <a:latin typeface="Arial Unicode MS" pitchFamily="34" charset="-128"/>
                <a:ea typeface="Arial Unicode MS" pitchFamily="34" charset="-128"/>
                <a:cs typeface="Arial Unicode MS" pitchFamily="34" charset="-128"/>
              </a:rPr>
              <a:t>SLVNV: Simulink Verification and Validation</a:t>
            </a:r>
          </a:p>
          <a:p>
            <a:r>
              <a:rPr lang="en-US" sz="1100" dirty="0">
                <a:latin typeface="Arial Unicode MS" pitchFamily="34" charset="-128"/>
                <a:ea typeface="Arial Unicode MS" pitchFamily="34" charset="-128"/>
                <a:cs typeface="Arial Unicode MS" pitchFamily="34" charset="-128"/>
              </a:rPr>
              <a:t>RMI: Requirements Management Interface</a:t>
            </a:r>
          </a:p>
          <a:p>
            <a:r>
              <a:rPr lang="en-US" sz="1100" dirty="0">
                <a:latin typeface="Arial Unicode MS" pitchFamily="34" charset="-128"/>
                <a:ea typeface="Arial Unicode MS" pitchFamily="34" charset="-128"/>
                <a:cs typeface="Arial Unicode MS" pitchFamily="34" charset="-128"/>
              </a:rPr>
              <a:t>SDD: System Design Description</a:t>
            </a:r>
          </a:p>
          <a:p>
            <a:r>
              <a:rPr lang="en-US" sz="1100" dirty="0">
                <a:latin typeface="Arial Unicode MS" pitchFamily="34" charset="-128"/>
                <a:ea typeface="Arial Unicode MS" pitchFamily="34" charset="-128"/>
                <a:cs typeface="Arial Unicode MS" pitchFamily="34" charset="-128"/>
              </a:rPr>
              <a:t>SLDV: Simulink Design Verifier</a:t>
            </a:r>
          </a:p>
          <a:p>
            <a:r>
              <a:rPr lang="en-US" sz="1100" dirty="0">
                <a:latin typeface="Arial Unicode MS" pitchFamily="34" charset="-128"/>
                <a:ea typeface="Arial Unicode MS" pitchFamily="34" charset="-128"/>
                <a:cs typeface="Arial Unicode MS" pitchFamily="34" charset="-128"/>
              </a:rPr>
              <a:t>SLRG: Simulink Report Generator</a:t>
            </a:r>
          </a:p>
          <a:p>
            <a:r>
              <a:rPr lang="en-US" sz="1100" dirty="0">
                <a:latin typeface="Arial Unicode MS" pitchFamily="34" charset="-128"/>
                <a:ea typeface="Arial Unicode MS" pitchFamily="34" charset="-128"/>
                <a:cs typeface="Arial Unicode MS" pitchFamily="34" charset="-128"/>
              </a:rPr>
              <a:t>PS: Polyspace</a:t>
            </a:r>
          </a:p>
          <a:p>
            <a:r>
              <a:rPr lang="en-US" sz="1100" dirty="0">
                <a:latin typeface="Arial Unicode MS" pitchFamily="34" charset="-128"/>
                <a:ea typeface="Arial Unicode MS" pitchFamily="34" charset="-128"/>
                <a:cs typeface="Arial Unicode MS" pitchFamily="34" charset="-128"/>
              </a:rPr>
              <a:t>RTE: Run-Time Error</a:t>
            </a:r>
          </a:p>
          <a:p>
            <a:r>
              <a:rPr lang="en-US" sz="1100" dirty="0">
                <a:latin typeface="Arial Unicode MS" pitchFamily="34" charset="-128"/>
                <a:ea typeface="Arial Unicode MS" pitchFamily="34" charset="-128"/>
                <a:cs typeface="Arial Unicode MS" pitchFamily="34" charset="-128"/>
              </a:rPr>
              <a:t>EC: Embedded Coder</a:t>
            </a:r>
          </a:p>
          <a:p>
            <a:r>
              <a:rPr lang="en-US" sz="1100" dirty="0">
                <a:latin typeface="Arial Unicode MS" pitchFamily="34" charset="-128"/>
                <a:ea typeface="Arial Unicode MS" pitchFamily="34" charset="-128"/>
                <a:cs typeface="Arial Unicode MS" pitchFamily="34" charset="-128"/>
              </a:rPr>
              <a:t>PIL: Processor-in-the-Loop</a:t>
            </a:r>
          </a:p>
        </p:txBody>
      </p:sp>
      <p:sp>
        <p:nvSpPr>
          <p:cNvPr id="39" name="Rectangle 3"/>
          <p:cNvSpPr>
            <a:spLocks noGrp="1" noChangeArrowheads="1"/>
          </p:cNvSpPr>
          <p:nvPr>
            <p:ph type="title"/>
          </p:nvPr>
        </p:nvSpPr>
        <p:spPr>
          <a:xfrm>
            <a:off x="455613" y="381000"/>
            <a:ext cx="8382000" cy="603250"/>
          </a:xfrm>
        </p:spPr>
        <p:txBody>
          <a:bodyPr/>
          <a:lstStyle/>
          <a:p>
            <a:r>
              <a:rPr lang="en-US" dirty="0" smtClean="0"/>
              <a:t>Workflow Example</a:t>
            </a:r>
          </a:p>
        </p:txBody>
      </p:sp>
      <p:sp>
        <p:nvSpPr>
          <p:cNvPr id="44" name="Text Box 4"/>
          <p:cNvSpPr txBox="1">
            <a:spLocks noChangeArrowheads="1"/>
          </p:cNvSpPr>
          <p:nvPr/>
        </p:nvSpPr>
        <p:spPr bwMode="auto">
          <a:xfrm>
            <a:off x="1026125" y="3298614"/>
            <a:ext cx="628633" cy="301334"/>
          </a:xfrm>
          <a:prstGeom prst="rect">
            <a:avLst/>
          </a:prstGeom>
          <a:noFill/>
          <a:ln w="9525">
            <a:noFill/>
            <a:miter lim="800000"/>
            <a:headEnd/>
            <a:tailEnd/>
          </a:ln>
        </p:spPr>
        <p:txBody>
          <a:bodyPr wrap="none" lIns="85058" tIns="42530" rIns="85058" bIns="42530">
            <a:spAutoFit/>
          </a:bodyPr>
          <a:lstStyle/>
          <a:p>
            <a:pPr algn="ctr"/>
            <a:r>
              <a:rPr lang="en-US" sz="1400" b="1" u="sng" dirty="0" smtClean="0">
                <a:solidFill>
                  <a:schemeClr val="accent2"/>
                </a:solidFill>
                <a:latin typeface="Arial Unicode MS" pitchFamily="34" charset="-128"/>
                <a:ea typeface="Arial Unicode MS" pitchFamily="34" charset="-128"/>
                <a:cs typeface="Arial Unicode MS" pitchFamily="34" charset="-128"/>
              </a:rPr>
              <a:t>Trace</a:t>
            </a:r>
            <a:endParaRPr lang="en-US" sz="1400" i="1" dirty="0">
              <a:solidFill>
                <a:schemeClr val="accent2"/>
              </a:solidFill>
              <a:latin typeface="Arial Unicode MS" pitchFamily="34" charset="-128"/>
              <a:ea typeface="Arial Unicode MS" pitchFamily="34" charset="-128"/>
              <a:cs typeface="Arial Unicode MS" pitchFamily="34" charset="-128"/>
            </a:endParaRPr>
          </a:p>
        </p:txBody>
      </p:sp>
      <p:sp>
        <p:nvSpPr>
          <p:cNvPr id="45" name="Text Box 28"/>
          <p:cNvSpPr txBox="1">
            <a:spLocks noChangeArrowheads="1"/>
          </p:cNvSpPr>
          <p:nvPr/>
        </p:nvSpPr>
        <p:spPr bwMode="auto">
          <a:xfrm>
            <a:off x="4136111" y="3875293"/>
            <a:ext cx="1237293" cy="297083"/>
          </a:xfrm>
          <a:prstGeom prst="rect">
            <a:avLst/>
          </a:prstGeom>
          <a:noFill/>
          <a:ln w="9525">
            <a:noFill/>
            <a:miter lim="800000"/>
            <a:headEnd/>
            <a:tailEnd/>
          </a:ln>
        </p:spPr>
        <p:txBody>
          <a:bodyPr wrap="none" lIns="80851" tIns="40425" rIns="80851" bIns="40425">
            <a:spAutoFit/>
          </a:bodyPr>
          <a:lstStyle/>
          <a:p>
            <a:pPr algn="ctr"/>
            <a:r>
              <a:rPr lang="en-US" sz="1400" b="1" u="sng" dirty="0" smtClean="0">
                <a:solidFill>
                  <a:schemeClr val="tx2"/>
                </a:solidFill>
                <a:latin typeface="Arial Unicode MS" pitchFamily="34" charset="-128"/>
                <a:ea typeface="Arial Unicode MS" pitchFamily="34" charset="-128"/>
                <a:cs typeface="Arial Unicode MS" pitchFamily="34" charset="-128"/>
              </a:rPr>
              <a:t>Conformance</a:t>
            </a:r>
            <a:endParaRPr lang="en-US" sz="1400" dirty="0">
              <a:solidFill>
                <a:srgbClr val="00CC66"/>
              </a:solidFill>
              <a:latin typeface="Arial" charset="0"/>
              <a:ea typeface="Arial Unicode MS" pitchFamily="34" charset="-128"/>
              <a:cs typeface="Arial Unicode MS" pitchFamily="34" charset="-128"/>
            </a:endParaRPr>
          </a:p>
        </p:txBody>
      </p:sp>
      <p:sp>
        <p:nvSpPr>
          <p:cNvPr id="48" name="Text Box 27"/>
          <p:cNvSpPr txBox="1">
            <a:spLocks noChangeArrowheads="1"/>
          </p:cNvSpPr>
          <p:nvPr/>
        </p:nvSpPr>
        <p:spPr bwMode="auto">
          <a:xfrm>
            <a:off x="6400800" y="2483491"/>
            <a:ext cx="630236" cy="301334"/>
          </a:xfrm>
          <a:prstGeom prst="rect">
            <a:avLst/>
          </a:prstGeom>
          <a:noFill/>
          <a:ln w="9525">
            <a:noFill/>
            <a:miter lim="800000"/>
            <a:headEnd/>
            <a:tailEnd/>
          </a:ln>
        </p:spPr>
        <p:txBody>
          <a:bodyPr wrap="none" lIns="85058" tIns="42530" rIns="85058" bIns="42530">
            <a:spAutoFit/>
          </a:bodyPr>
          <a:lstStyle/>
          <a:p>
            <a:pPr algn="ctr"/>
            <a:r>
              <a:rPr lang="en-US" sz="1400" b="1" u="sng" dirty="0" smtClean="0">
                <a:solidFill>
                  <a:schemeClr val="accent4"/>
                </a:solidFill>
                <a:latin typeface="Arial Unicode MS" pitchFamily="34" charset="-128"/>
                <a:ea typeface="Arial Unicode MS" pitchFamily="34" charset="-128"/>
                <a:cs typeface="Arial Unicode MS" pitchFamily="34" charset="-128"/>
              </a:rPr>
              <a:t>Verify</a:t>
            </a:r>
            <a:endParaRPr lang="en-US" sz="1400" i="1" dirty="0">
              <a:solidFill>
                <a:schemeClr val="accent1"/>
              </a:solidFill>
              <a:latin typeface="Arial Unicode MS" pitchFamily="34" charset="-128"/>
              <a:ea typeface="Arial Unicode MS" pitchFamily="34" charset="-128"/>
              <a:cs typeface="Arial Unicode MS" pitchFamily="34" charset="-128"/>
            </a:endParaRPr>
          </a:p>
        </p:txBody>
      </p:sp>
      <p:sp>
        <p:nvSpPr>
          <p:cNvPr id="49" name="Text Box 3"/>
          <p:cNvSpPr txBox="1">
            <a:spLocks noChangeArrowheads="1"/>
          </p:cNvSpPr>
          <p:nvPr/>
        </p:nvSpPr>
        <p:spPr bwMode="auto">
          <a:xfrm>
            <a:off x="7772400" y="2036449"/>
            <a:ext cx="621740" cy="297083"/>
          </a:xfrm>
          <a:prstGeom prst="rect">
            <a:avLst/>
          </a:prstGeom>
          <a:noFill/>
          <a:ln w="9525">
            <a:noFill/>
            <a:miter lim="800000"/>
            <a:headEnd/>
            <a:tailEnd/>
          </a:ln>
        </p:spPr>
        <p:txBody>
          <a:bodyPr wrap="none" lIns="80851" tIns="40425" rIns="80851" bIns="40425">
            <a:spAutoFit/>
          </a:bodyPr>
          <a:lstStyle/>
          <a:p>
            <a:pPr algn="ctr"/>
            <a:r>
              <a:rPr lang="en-US" sz="1400" b="1" u="sng" dirty="0" smtClean="0">
                <a:solidFill>
                  <a:schemeClr val="accent4"/>
                </a:solidFill>
                <a:latin typeface="Arial Unicode MS" pitchFamily="34" charset="-128"/>
                <a:ea typeface="Arial Unicode MS" pitchFamily="34" charset="-128"/>
                <a:cs typeface="Arial Unicode MS" pitchFamily="34" charset="-128"/>
              </a:rPr>
              <a:t>Verify</a:t>
            </a:r>
            <a:endParaRPr lang="en-US" sz="1400" i="1" dirty="0">
              <a:solidFill>
                <a:srgbClr val="00CC66"/>
              </a:solidFill>
              <a:latin typeface="Arial" charset="0"/>
              <a:ea typeface="Arial Unicode MS" pitchFamily="34" charset="-128"/>
              <a:cs typeface="Arial Unicode MS" pitchFamily="34" charset="-128"/>
            </a:endParaRPr>
          </a:p>
        </p:txBody>
      </p:sp>
      <p:sp>
        <p:nvSpPr>
          <p:cNvPr id="50" name="Text Box 6"/>
          <p:cNvSpPr txBox="1">
            <a:spLocks noChangeArrowheads="1"/>
          </p:cNvSpPr>
          <p:nvPr/>
        </p:nvSpPr>
        <p:spPr bwMode="auto">
          <a:xfrm>
            <a:off x="5149253" y="4412498"/>
            <a:ext cx="630236" cy="301334"/>
          </a:xfrm>
          <a:prstGeom prst="rect">
            <a:avLst/>
          </a:prstGeom>
          <a:noFill/>
          <a:ln w="9525">
            <a:noFill/>
            <a:miter lim="800000"/>
            <a:headEnd/>
            <a:tailEnd/>
          </a:ln>
        </p:spPr>
        <p:txBody>
          <a:bodyPr wrap="none" lIns="85058" tIns="42530" rIns="85058" bIns="42530">
            <a:spAutoFit/>
          </a:bodyPr>
          <a:lstStyle/>
          <a:p>
            <a:pPr algn="ctr"/>
            <a:r>
              <a:rPr lang="en-US" sz="1400" b="1" u="sng" dirty="0" smtClean="0">
                <a:solidFill>
                  <a:schemeClr val="accent4"/>
                </a:solidFill>
                <a:latin typeface="Arial Unicode MS" pitchFamily="34" charset="-128"/>
                <a:ea typeface="Arial Unicode MS" pitchFamily="34" charset="-128"/>
                <a:cs typeface="Arial Unicode MS" pitchFamily="34" charset="-128"/>
              </a:rPr>
              <a:t>Verify</a:t>
            </a:r>
            <a:endParaRPr lang="en-US" sz="1400" dirty="0">
              <a:solidFill>
                <a:schemeClr val="accent4"/>
              </a:solidFill>
              <a:latin typeface="Arial" charset="0"/>
              <a:ea typeface="Arial Unicode MS" pitchFamily="34" charset="-128"/>
              <a:cs typeface="Arial Unicode MS" pitchFamily="34" charset="-128"/>
            </a:endParaRPr>
          </a:p>
        </p:txBody>
      </p:sp>
      <p:sp>
        <p:nvSpPr>
          <p:cNvPr id="51" name="Text Box 6"/>
          <p:cNvSpPr txBox="1">
            <a:spLocks noChangeArrowheads="1"/>
          </p:cNvSpPr>
          <p:nvPr/>
        </p:nvSpPr>
        <p:spPr bwMode="auto">
          <a:xfrm>
            <a:off x="6629400" y="4460430"/>
            <a:ext cx="630236" cy="301334"/>
          </a:xfrm>
          <a:prstGeom prst="rect">
            <a:avLst/>
          </a:prstGeom>
          <a:noFill/>
          <a:ln w="9525">
            <a:noFill/>
            <a:miter lim="800000"/>
            <a:headEnd/>
            <a:tailEnd/>
          </a:ln>
        </p:spPr>
        <p:txBody>
          <a:bodyPr wrap="none" lIns="85058" tIns="42530" rIns="85058" bIns="42530">
            <a:spAutoFit/>
          </a:bodyPr>
          <a:lstStyle/>
          <a:p>
            <a:pPr algn="ctr"/>
            <a:r>
              <a:rPr lang="en-US" sz="1400" b="1" u="sng" dirty="0" smtClean="0">
                <a:solidFill>
                  <a:schemeClr val="accent4"/>
                </a:solidFill>
                <a:latin typeface="Arial Unicode MS" pitchFamily="34" charset="-128"/>
                <a:ea typeface="Arial Unicode MS" pitchFamily="34" charset="-128"/>
                <a:cs typeface="Arial Unicode MS" pitchFamily="34" charset="-128"/>
              </a:rPr>
              <a:t>Verify</a:t>
            </a:r>
            <a:endParaRPr lang="en-US" sz="1400" dirty="0">
              <a:solidFill>
                <a:srgbClr val="00CC66"/>
              </a:solidFill>
              <a:latin typeface="Arial" charset="0"/>
            </a:endParaRPr>
          </a:p>
        </p:txBody>
      </p:sp>
      <p:cxnSp>
        <p:nvCxnSpPr>
          <p:cNvPr id="61" name="AutoShape 16"/>
          <p:cNvCxnSpPr>
            <a:cxnSpLocks noChangeShapeType="1"/>
          </p:cNvCxnSpPr>
          <p:nvPr/>
        </p:nvCxnSpPr>
        <p:spPr bwMode="auto">
          <a:xfrm flipH="1" flipV="1">
            <a:off x="4376382" y="3157767"/>
            <a:ext cx="254000" cy="1430714"/>
          </a:xfrm>
          <a:prstGeom prst="curvedConnector3">
            <a:avLst>
              <a:gd name="adj1" fmla="val -374000"/>
            </a:avLst>
          </a:prstGeom>
          <a:noFill/>
          <a:ln w="25400">
            <a:solidFill>
              <a:schemeClr val="accent4"/>
            </a:solidFill>
            <a:round/>
            <a:headEnd/>
            <a:tailEnd type="triangle" w="med" len="med"/>
          </a:ln>
        </p:spPr>
      </p:cxnSp>
      <p:sp>
        <p:nvSpPr>
          <p:cNvPr id="31" name="Text Box 5"/>
          <p:cNvSpPr txBox="1">
            <a:spLocks noChangeArrowheads="1"/>
          </p:cNvSpPr>
          <p:nvPr/>
        </p:nvSpPr>
        <p:spPr bwMode="auto">
          <a:xfrm>
            <a:off x="100168" y="1629264"/>
            <a:ext cx="1839621" cy="727970"/>
          </a:xfrm>
          <a:prstGeom prst="rect">
            <a:avLst/>
          </a:prstGeom>
          <a:noFill/>
          <a:ln w="9525">
            <a:noFill/>
            <a:miter lim="800000"/>
            <a:headEnd/>
            <a:tailEnd/>
          </a:ln>
        </p:spPr>
        <p:txBody>
          <a:bodyPr wrap="square" lIns="80851" tIns="40425" rIns="80851" bIns="40425">
            <a:spAutoFit/>
          </a:bodyPr>
          <a:lstStyle/>
          <a:p>
            <a:pPr algn="ctr"/>
            <a:r>
              <a:rPr lang="en-US" sz="1400" b="1" u="sng" dirty="0">
                <a:solidFill>
                  <a:schemeClr val="accent2"/>
                </a:solidFill>
                <a:latin typeface="Arial Unicode MS" pitchFamily="34" charset="-128"/>
                <a:ea typeface="Arial Unicode MS" pitchFamily="34" charset="-128"/>
                <a:cs typeface="Arial Unicode MS" pitchFamily="34" charset="-128"/>
              </a:rPr>
              <a:t>Trace</a:t>
            </a:r>
            <a:endParaRPr lang="en-US" sz="1400" u="sng" dirty="0">
              <a:solidFill>
                <a:schemeClr val="accent2"/>
              </a:solidFill>
              <a:latin typeface="Arial Unicode MS" pitchFamily="34" charset="-128"/>
              <a:ea typeface="Arial Unicode MS" pitchFamily="34" charset="-128"/>
              <a:cs typeface="Arial Unicode MS" pitchFamily="34" charset="-128"/>
            </a:endParaRPr>
          </a:p>
          <a:p>
            <a:pPr algn="ctr"/>
            <a:r>
              <a:rPr lang="en-US" sz="1400" dirty="0">
                <a:solidFill>
                  <a:schemeClr val="accent2"/>
                </a:solidFill>
                <a:latin typeface="Arial Unicode MS" pitchFamily="34" charset="-128"/>
                <a:ea typeface="Arial Unicode MS" pitchFamily="34" charset="-128"/>
                <a:cs typeface="Arial Unicode MS" pitchFamily="34" charset="-128"/>
              </a:rPr>
              <a:t>SLVNV: </a:t>
            </a:r>
            <a:r>
              <a:rPr lang="en-US" sz="1400" i="1" dirty="0">
                <a:solidFill>
                  <a:schemeClr val="accent2"/>
                </a:solidFill>
                <a:latin typeface="Arial Unicode MS" pitchFamily="34" charset="-128"/>
                <a:ea typeface="Arial Unicode MS" pitchFamily="34" charset="-128"/>
                <a:cs typeface="Arial Unicode MS" pitchFamily="34" charset="-128"/>
              </a:rPr>
              <a:t>RMI</a:t>
            </a:r>
          </a:p>
          <a:p>
            <a:pPr algn="ctr"/>
            <a:r>
              <a:rPr lang="en-US" sz="1400" dirty="0">
                <a:solidFill>
                  <a:schemeClr val="accent2"/>
                </a:solidFill>
                <a:latin typeface="Arial Unicode MS" pitchFamily="34" charset="-128"/>
                <a:ea typeface="Arial Unicode MS" pitchFamily="34" charset="-128"/>
                <a:cs typeface="Arial Unicode MS" pitchFamily="34" charset="-128"/>
              </a:rPr>
              <a:t>SLRG: </a:t>
            </a:r>
            <a:r>
              <a:rPr lang="en-US" sz="1400" i="1" dirty="0">
                <a:solidFill>
                  <a:schemeClr val="accent2"/>
                </a:solidFill>
                <a:latin typeface="Arial Unicode MS" pitchFamily="34" charset="-128"/>
                <a:ea typeface="Arial Unicode MS" pitchFamily="34" charset="-128"/>
                <a:cs typeface="Arial Unicode MS" pitchFamily="34" charset="-128"/>
              </a:rPr>
              <a:t>SDD </a:t>
            </a:r>
            <a:r>
              <a:rPr lang="en-US" sz="1400" dirty="0">
                <a:solidFill>
                  <a:schemeClr val="accent2"/>
                </a:solidFill>
                <a:latin typeface="Arial Unicode MS" pitchFamily="34" charset="-128"/>
                <a:ea typeface="Arial Unicode MS" pitchFamily="34" charset="-128"/>
                <a:cs typeface="Arial Unicode MS" pitchFamily="34" charset="-128"/>
              </a:rPr>
              <a:t>*</a:t>
            </a:r>
          </a:p>
        </p:txBody>
      </p:sp>
      <p:cxnSp>
        <p:nvCxnSpPr>
          <p:cNvPr id="33" name="AutoShape 9"/>
          <p:cNvCxnSpPr>
            <a:cxnSpLocks noChangeShapeType="1"/>
          </p:cNvCxnSpPr>
          <p:nvPr/>
        </p:nvCxnSpPr>
        <p:spPr bwMode="auto">
          <a:xfrm flipH="1">
            <a:off x="4048802" y="1954551"/>
            <a:ext cx="10586" cy="1026181"/>
          </a:xfrm>
          <a:prstGeom prst="straightConnector1">
            <a:avLst/>
          </a:prstGeom>
          <a:noFill/>
          <a:ln w="25400">
            <a:solidFill>
              <a:schemeClr val="tx1"/>
            </a:solidFill>
            <a:round/>
            <a:headEnd/>
            <a:tailEnd type="triangle" w="med" len="med"/>
          </a:ln>
        </p:spPr>
      </p:cxnSp>
      <p:sp>
        <p:nvSpPr>
          <p:cNvPr id="34" name="Text Box 20"/>
          <p:cNvSpPr txBox="1">
            <a:spLocks noChangeArrowheads="1"/>
          </p:cNvSpPr>
          <p:nvPr/>
        </p:nvSpPr>
        <p:spPr bwMode="auto">
          <a:xfrm>
            <a:off x="4307091" y="2337075"/>
            <a:ext cx="1237293" cy="297083"/>
          </a:xfrm>
          <a:prstGeom prst="rect">
            <a:avLst/>
          </a:prstGeom>
          <a:noFill/>
          <a:ln w="9525">
            <a:noFill/>
            <a:miter lim="800000"/>
            <a:headEnd/>
            <a:tailEnd/>
          </a:ln>
        </p:spPr>
        <p:txBody>
          <a:bodyPr wrap="none" lIns="80851" tIns="40425" rIns="80851" bIns="40425">
            <a:spAutoFit/>
          </a:bodyPr>
          <a:lstStyle/>
          <a:p>
            <a:pPr algn="ctr"/>
            <a:r>
              <a:rPr lang="en-US" sz="1400" b="1" u="sng" dirty="0" smtClean="0">
                <a:solidFill>
                  <a:schemeClr val="tx2"/>
                </a:solidFill>
                <a:latin typeface="Arial Unicode MS" pitchFamily="34" charset="-128"/>
                <a:ea typeface="Arial Unicode MS" pitchFamily="34" charset="-128"/>
                <a:cs typeface="Arial Unicode MS" pitchFamily="34" charset="-128"/>
              </a:rPr>
              <a:t>Conformance</a:t>
            </a:r>
            <a:endParaRPr lang="en-US" sz="1400" dirty="0">
              <a:solidFill>
                <a:schemeClr val="tx2"/>
              </a:solidFill>
              <a:latin typeface="Arial Unicode MS" pitchFamily="34" charset="-128"/>
              <a:ea typeface="Arial Unicode MS" pitchFamily="34" charset="-128"/>
              <a:cs typeface="Arial Unicode MS" pitchFamily="34" charset="-128"/>
            </a:endParaRPr>
          </a:p>
        </p:txBody>
      </p:sp>
      <p:sp>
        <p:nvSpPr>
          <p:cNvPr id="35" name="Text Box 20"/>
          <p:cNvSpPr txBox="1">
            <a:spLocks noChangeArrowheads="1"/>
          </p:cNvSpPr>
          <p:nvPr/>
        </p:nvSpPr>
        <p:spPr bwMode="auto">
          <a:xfrm>
            <a:off x="4038600" y="2209800"/>
            <a:ext cx="2285657" cy="727970"/>
          </a:xfrm>
          <a:prstGeom prst="rect">
            <a:avLst/>
          </a:prstGeom>
          <a:noFill/>
          <a:ln w="9525">
            <a:noFill/>
            <a:miter lim="800000"/>
            <a:headEnd/>
            <a:tailEnd/>
          </a:ln>
        </p:spPr>
        <p:txBody>
          <a:bodyPr wrap="none" lIns="80851" tIns="40425" rIns="80851" bIns="40425">
            <a:spAutoFit/>
          </a:bodyPr>
          <a:lstStyle/>
          <a:p>
            <a:pPr algn="ctr"/>
            <a:r>
              <a:rPr lang="en-US" sz="1400" b="1" u="sng" dirty="0">
                <a:solidFill>
                  <a:schemeClr val="tx2"/>
                </a:solidFill>
                <a:latin typeface="Arial Unicode MS" pitchFamily="34" charset="-128"/>
                <a:ea typeface="Arial Unicode MS" pitchFamily="34" charset="-128"/>
                <a:cs typeface="Arial Unicode MS" pitchFamily="34" charset="-128"/>
              </a:rPr>
              <a:t>Conformance</a:t>
            </a:r>
          </a:p>
          <a:p>
            <a:pPr algn="ctr"/>
            <a:r>
              <a:rPr lang="en-US" sz="1400" dirty="0">
                <a:solidFill>
                  <a:schemeClr val="tx2"/>
                </a:solidFill>
                <a:latin typeface="Arial Unicode MS" pitchFamily="34" charset="-128"/>
                <a:ea typeface="Arial Unicode MS" pitchFamily="34" charset="-128"/>
                <a:cs typeface="Arial Unicode MS" pitchFamily="34" charset="-128"/>
              </a:rPr>
              <a:t>SLVNV:</a:t>
            </a:r>
            <a:r>
              <a:rPr lang="en-US" sz="1400" i="1" dirty="0">
                <a:solidFill>
                  <a:schemeClr val="tx2"/>
                </a:solidFill>
                <a:latin typeface="Arial Unicode MS" pitchFamily="34" charset="-128"/>
                <a:ea typeface="Arial Unicode MS" pitchFamily="34" charset="-128"/>
                <a:cs typeface="Arial Unicode MS" pitchFamily="34" charset="-128"/>
              </a:rPr>
              <a:t> </a:t>
            </a:r>
            <a:r>
              <a:rPr lang="en-US" sz="1400" i="1" dirty="0" smtClean="0">
                <a:solidFill>
                  <a:schemeClr val="tx2"/>
                </a:solidFill>
                <a:latin typeface="Arial Unicode MS" pitchFamily="34" charset="-128"/>
                <a:ea typeface="Arial Unicode MS" pitchFamily="34" charset="-128"/>
                <a:cs typeface="Arial Unicode MS" pitchFamily="34" charset="-128"/>
              </a:rPr>
              <a:t>DO-178C/DO-331</a:t>
            </a:r>
            <a:endParaRPr lang="en-US" sz="1400" i="1" dirty="0">
              <a:solidFill>
                <a:schemeClr val="tx2"/>
              </a:solidFill>
              <a:latin typeface="Arial Unicode MS" pitchFamily="34" charset="-128"/>
              <a:ea typeface="Arial Unicode MS" pitchFamily="34" charset="-128"/>
              <a:cs typeface="Arial Unicode MS" pitchFamily="34" charset="-128"/>
            </a:endParaRPr>
          </a:p>
          <a:p>
            <a:pPr algn="ctr"/>
            <a:r>
              <a:rPr lang="en-US" sz="1400" i="1" dirty="0">
                <a:solidFill>
                  <a:schemeClr val="tx2"/>
                </a:solidFill>
                <a:latin typeface="Arial Unicode MS" pitchFamily="34" charset="-128"/>
                <a:ea typeface="Arial Unicode MS" pitchFamily="34" charset="-128"/>
                <a:cs typeface="Arial Unicode MS" pitchFamily="34" charset="-128"/>
              </a:rPr>
              <a:t>Checks </a:t>
            </a:r>
            <a:r>
              <a:rPr lang="en-US" sz="1400" dirty="0">
                <a:solidFill>
                  <a:schemeClr val="tx2"/>
                </a:solidFill>
                <a:latin typeface="Arial Unicode MS" pitchFamily="34" charset="-128"/>
                <a:ea typeface="Arial Unicode MS" pitchFamily="34" charset="-128"/>
                <a:cs typeface="Arial Unicode MS" pitchFamily="34" charset="-128"/>
              </a:rPr>
              <a:t>*</a:t>
            </a:r>
          </a:p>
        </p:txBody>
      </p:sp>
    </p:spTree>
    <p:extLst>
      <p:ext uri="{BB962C8B-B14F-4D97-AF65-F5344CB8AC3E}">
        <p14:creationId xmlns:p14="http://schemas.microsoft.com/office/powerpoint/2010/main" val="991556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hidden"/>
                                      </p:to>
                                    </p:set>
                                  </p:childTnLst>
                                </p:cTn>
                              </p:par>
                              <p:par>
                                <p:cTn id="7" presetID="1" presetClass="entr" presetSubtype="0" fill="hold" grpId="0" nodeType="withEffect">
                                  <p:stCondLst>
                                    <p:cond delay="0"/>
                                  </p:stCondLst>
                                  <p:childTnLst>
                                    <p:set>
                                      <p:cBhvr>
                                        <p:cTn id="8"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5" grpId="0"/>
    </p:bldLst>
  </p:timing>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lstStyle/>
          <a:p>
            <a:r>
              <a:rPr lang="en-US" altLang="ko-KR" smtClean="0"/>
              <a:t>Modeling and Coding Standards</a:t>
            </a:r>
          </a:p>
        </p:txBody>
      </p:sp>
      <p:grpSp>
        <p:nvGrpSpPr>
          <p:cNvPr id="2" name="Group 3"/>
          <p:cNvGrpSpPr>
            <a:grpSpLocks/>
          </p:cNvGrpSpPr>
          <p:nvPr/>
        </p:nvGrpSpPr>
        <p:grpSpPr bwMode="auto">
          <a:xfrm>
            <a:off x="1130300" y="4202113"/>
            <a:ext cx="2524125" cy="2133600"/>
            <a:chOff x="1078" y="2533"/>
            <a:chExt cx="1590" cy="1344"/>
          </a:xfrm>
        </p:grpSpPr>
        <p:sp>
          <p:nvSpPr>
            <p:cNvPr id="38967" name="AutoShape 4"/>
            <p:cNvSpPr>
              <a:spLocks noChangeArrowheads="1"/>
            </p:cNvSpPr>
            <p:nvPr/>
          </p:nvSpPr>
          <p:spPr bwMode="auto">
            <a:xfrm>
              <a:off x="1078" y="2533"/>
              <a:ext cx="1584" cy="1344"/>
            </a:xfrm>
            <a:prstGeom prst="roundRect">
              <a:avLst>
                <a:gd name="adj" fmla="val 16667"/>
              </a:avLst>
            </a:prstGeom>
            <a:solidFill>
              <a:srgbClr val="CDD7E1"/>
            </a:solidFill>
            <a:ln w="9525" algn="ctr">
              <a:solidFill>
                <a:srgbClr val="32466E"/>
              </a:solidFill>
              <a:round/>
              <a:headEnd/>
              <a:tailEnd/>
            </a:ln>
          </p:spPr>
          <p:txBody>
            <a:bodyPr wrap="none" bIns="0" anchor="b" anchorCtr="1"/>
            <a:lstStyle/>
            <a:p>
              <a:pPr algn="ctr" eaLnBrk="0" latinLnBrk="0" hangingPunct="0"/>
              <a:endParaRPr kumimoji="0" lang="ko-KR" altLang="en-US" sz="1500" b="1">
                <a:solidFill>
                  <a:srgbClr val="32466E"/>
                </a:solidFill>
                <a:latin typeface="Arial" pitchFamily="34" charset="0"/>
              </a:endParaRPr>
            </a:p>
          </p:txBody>
        </p:sp>
        <p:grpSp>
          <p:nvGrpSpPr>
            <p:cNvPr id="3" name="Group 5"/>
            <p:cNvGrpSpPr>
              <a:grpSpLocks/>
            </p:cNvGrpSpPr>
            <p:nvPr/>
          </p:nvGrpSpPr>
          <p:grpSpPr bwMode="auto">
            <a:xfrm>
              <a:off x="1143" y="2823"/>
              <a:ext cx="702" cy="576"/>
              <a:chOff x="1885" y="2831"/>
              <a:chExt cx="702" cy="576"/>
            </a:xfrm>
          </p:grpSpPr>
          <p:sp>
            <p:nvSpPr>
              <p:cNvPr id="38977" name="Rectangle 6"/>
              <p:cNvSpPr>
                <a:spLocks noChangeArrowheads="1"/>
              </p:cNvSpPr>
              <p:nvPr/>
            </p:nvSpPr>
            <p:spPr bwMode="auto">
              <a:xfrm>
                <a:off x="1900" y="3216"/>
                <a:ext cx="323" cy="191"/>
              </a:xfrm>
              <a:prstGeom prst="rect">
                <a:avLst/>
              </a:prstGeom>
              <a:solidFill>
                <a:srgbClr val="C0C0C0"/>
              </a:solidFill>
              <a:ln w="12700" algn="ctr">
                <a:solidFill>
                  <a:schemeClr val="bg2"/>
                </a:solidFill>
                <a:miter lim="800000"/>
                <a:headEnd/>
                <a:tailEnd/>
              </a:ln>
            </p:spPr>
            <p:txBody>
              <a:bodyPr wrap="none" anchor="ctr"/>
              <a:lstStyle/>
              <a:p>
                <a:pPr algn="ctr" eaLnBrk="0" latinLnBrk="0" hangingPunct="0"/>
                <a:r>
                  <a:rPr kumimoji="0" lang="en-US" altLang="ko-KR" sz="1100" b="1">
                    <a:solidFill>
                      <a:srgbClr val="000000"/>
                    </a:solidFill>
                    <a:latin typeface="Arial" pitchFamily="34" charset="0"/>
                  </a:rPr>
                  <a:t>FPGA</a:t>
                </a:r>
              </a:p>
            </p:txBody>
          </p:sp>
          <p:sp>
            <p:nvSpPr>
              <p:cNvPr id="38978" name="Rectangle 7"/>
              <p:cNvSpPr>
                <a:spLocks noChangeArrowheads="1"/>
              </p:cNvSpPr>
              <p:nvPr/>
            </p:nvSpPr>
            <p:spPr bwMode="auto">
              <a:xfrm>
                <a:off x="2249" y="3216"/>
                <a:ext cx="323" cy="191"/>
              </a:xfrm>
              <a:prstGeom prst="rect">
                <a:avLst/>
              </a:prstGeom>
              <a:solidFill>
                <a:srgbClr val="C0C0C0"/>
              </a:solidFill>
              <a:ln w="12700" algn="ctr">
                <a:solidFill>
                  <a:schemeClr val="bg2"/>
                </a:solidFill>
                <a:miter lim="800000"/>
                <a:headEnd/>
                <a:tailEnd/>
              </a:ln>
            </p:spPr>
            <p:txBody>
              <a:bodyPr wrap="none" anchor="ctr"/>
              <a:lstStyle/>
              <a:p>
                <a:pPr algn="ctr" eaLnBrk="0" latinLnBrk="0" hangingPunct="0"/>
                <a:r>
                  <a:rPr kumimoji="0" lang="en-US" altLang="ko-KR" sz="1100" b="1">
                    <a:solidFill>
                      <a:srgbClr val="000000"/>
                    </a:solidFill>
                    <a:latin typeface="Arial" pitchFamily="34" charset="0"/>
                  </a:rPr>
                  <a:t>ASIC</a:t>
                </a:r>
              </a:p>
            </p:txBody>
          </p:sp>
          <p:sp>
            <p:nvSpPr>
              <p:cNvPr id="38979" name="Rectangle 8"/>
              <p:cNvSpPr>
                <a:spLocks noChangeArrowheads="1"/>
              </p:cNvSpPr>
              <p:nvPr/>
            </p:nvSpPr>
            <p:spPr bwMode="auto">
              <a:xfrm>
                <a:off x="1885" y="2831"/>
                <a:ext cx="702" cy="108"/>
              </a:xfrm>
              <a:prstGeom prst="rect">
                <a:avLst/>
              </a:prstGeom>
              <a:noFill/>
              <a:ln w="9525" algn="ctr">
                <a:noFill/>
                <a:miter lim="800000"/>
                <a:headEnd/>
                <a:tailEnd/>
              </a:ln>
            </p:spPr>
            <p:txBody>
              <a:bodyPr wrap="none" lIns="0" rIns="0" bIns="18288" anchor="b" anchorCtr="1"/>
              <a:lstStyle/>
              <a:p>
                <a:pPr algn="ctr" eaLnBrk="0" latinLnBrk="0" hangingPunct="0">
                  <a:lnSpc>
                    <a:spcPct val="90000"/>
                  </a:lnSpc>
                </a:pPr>
                <a:r>
                  <a:rPr kumimoji="0" lang="en-US" altLang="ko-KR" sz="1100" b="1">
                    <a:solidFill>
                      <a:schemeClr val="tx2"/>
                    </a:solidFill>
                    <a:latin typeface="Arial" pitchFamily="34" charset="0"/>
                  </a:rPr>
                  <a:t>Digital </a:t>
                </a:r>
                <a:br>
                  <a:rPr kumimoji="0" lang="en-US" altLang="ko-KR" sz="1100" b="1">
                    <a:solidFill>
                      <a:schemeClr val="tx2"/>
                    </a:solidFill>
                    <a:latin typeface="Arial" pitchFamily="34" charset="0"/>
                  </a:rPr>
                </a:br>
                <a:r>
                  <a:rPr kumimoji="0" lang="en-US" altLang="ko-KR" sz="1100" b="1">
                    <a:solidFill>
                      <a:schemeClr val="tx2"/>
                    </a:solidFill>
                    <a:latin typeface="Arial" pitchFamily="34" charset="0"/>
                  </a:rPr>
                  <a:t>Electronics</a:t>
                </a:r>
              </a:p>
            </p:txBody>
          </p:sp>
          <p:sp>
            <p:nvSpPr>
              <p:cNvPr id="38980" name="AutoShape 9"/>
              <p:cNvSpPr>
                <a:spLocks noChangeArrowheads="1"/>
              </p:cNvSpPr>
              <p:nvPr/>
            </p:nvSpPr>
            <p:spPr bwMode="auto">
              <a:xfrm>
                <a:off x="1898" y="2949"/>
                <a:ext cx="674" cy="218"/>
              </a:xfrm>
              <a:prstGeom prst="roundRect">
                <a:avLst>
                  <a:gd name="adj" fmla="val 10162"/>
                </a:avLst>
              </a:prstGeom>
              <a:solidFill>
                <a:srgbClr val="FADCAA"/>
              </a:solidFill>
              <a:ln w="19050" algn="ctr">
                <a:solidFill>
                  <a:schemeClr val="hlink"/>
                </a:solidFill>
                <a:round/>
                <a:headEnd/>
                <a:tailEnd/>
              </a:ln>
            </p:spPr>
            <p:txBody>
              <a:bodyPr lIns="9144" tIns="9144" rIns="9144" bIns="9144" anchor="ctr"/>
              <a:lstStyle/>
              <a:p>
                <a:pPr marL="60325" indent="-60325" algn="ctr" eaLnBrk="0" latinLnBrk="0" hangingPunct="0"/>
                <a:r>
                  <a:rPr kumimoji="0" lang="en-US" altLang="ko-KR" sz="1100" b="1">
                    <a:latin typeface="Arial" pitchFamily="34" charset="0"/>
                  </a:rPr>
                  <a:t>VHDL, Verilog</a:t>
                </a:r>
              </a:p>
            </p:txBody>
          </p:sp>
        </p:grpSp>
        <p:sp>
          <p:nvSpPr>
            <p:cNvPr id="38969" name="AutoShape 10"/>
            <p:cNvSpPr>
              <a:spLocks/>
            </p:cNvSpPr>
            <p:nvPr/>
          </p:nvSpPr>
          <p:spPr bwMode="auto">
            <a:xfrm rot="5400000">
              <a:off x="1828" y="2759"/>
              <a:ext cx="96" cy="1392"/>
            </a:xfrm>
            <a:prstGeom prst="rightBrace">
              <a:avLst>
                <a:gd name="adj1" fmla="val 120833"/>
                <a:gd name="adj2" fmla="val 50000"/>
              </a:avLst>
            </a:prstGeom>
            <a:noFill/>
            <a:ln w="19050">
              <a:solidFill>
                <a:srgbClr val="808080"/>
              </a:solidFill>
              <a:round/>
              <a:headEnd/>
              <a:tailEnd/>
            </a:ln>
          </p:spPr>
          <p:txBody>
            <a:bodyPr wrap="none" anchor="ctr"/>
            <a:lstStyle/>
            <a:p>
              <a:pPr algn="ctr" eaLnBrk="0" latinLnBrk="0" hangingPunct="0"/>
              <a:endParaRPr kumimoji="0" lang="ko-KR" altLang="en-US"/>
            </a:p>
          </p:txBody>
        </p:sp>
        <p:sp>
          <p:nvSpPr>
            <p:cNvPr id="38970" name="Rectangle 11"/>
            <p:cNvSpPr>
              <a:spLocks noChangeArrowheads="1"/>
            </p:cNvSpPr>
            <p:nvPr/>
          </p:nvSpPr>
          <p:spPr bwMode="auto">
            <a:xfrm>
              <a:off x="1084" y="3685"/>
              <a:ext cx="1584" cy="144"/>
            </a:xfrm>
            <a:prstGeom prst="rect">
              <a:avLst/>
            </a:prstGeom>
            <a:noFill/>
            <a:ln w="9525" algn="ctr">
              <a:noFill/>
              <a:miter lim="800000"/>
              <a:headEnd/>
              <a:tailEnd/>
            </a:ln>
          </p:spPr>
          <p:txBody>
            <a:bodyPr wrap="none" tIns="0" anchorCtr="1"/>
            <a:lstStyle/>
            <a:p>
              <a:pPr algn="ctr" eaLnBrk="0" latinLnBrk="0" hangingPunct="0"/>
              <a:r>
                <a:rPr kumimoji="0" lang="en-US" altLang="ko-KR" sz="1400" b="1">
                  <a:solidFill>
                    <a:srgbClr val="32466E"/>
                  </a:solidFill>
                  <a:latin typeface="Arial" pitchFamily="34" charset="0"/>
                </a:rPr>
                <a:t>Implement</a:t>
              </a:r>
            </a:p>
          </p:txBody>
        </p:sp>
        <p:sp>
          <p:nvSpPr>
            <p:cNvPr id="38971" name="Rectangle 12"/>
            <p:cNvSpPr>
              <a:spLocks noChangeArrowheads="1"/>
            </p:cNvSpPr>
            <p:nvPr/>
          </p:nvSpPr>
          <p:spPr bwMode="auto">
            <a:xfrm flipV="1">
              <a:off x="1475" y="3526"/>
              <a:ext cx="845" cy="81"/>
            </a:xfrm>
            <a:prstGeom prst="rect">
              <a:avLst/>
            </a:prstGeom>
            <a:noFill/>
            <a:ln w="12700" algn="ctr">
              <a:noFill/>
              <a:miter lim="800000"/>
              <a:headEnd/>
              <a:tailEnd/>
            </a:ln>
          </p:spPr>
          <p:txBody>
            <a:bodyPr rot="10800000" lIns="9144" tIns="9144" rIns="9144" bIns="9144" anchor="b" anchorCtr="1"/>
            <a:lstStyle/>
            <a:p>
              <a:pPr marL="60325" indent="-60325" algn="ctr" latinLnBrk="0"/>
              <a:endParaRPr kumimoji="0" lang="ko-KR" altLang="en-US" sz="1400" b="1">
                <a:latin typeface="Arial" pitchFamily="34" charset="0"/>
              </a:endParaRPr>
            </a:p>
            <a:p>
              <a:pPr marL="60325" indent="-60325" algn="ctr" latinLnBrk="0"/>
              <a:r>
                <a:rPr kumimoji="0" lang="en-US" altLang="ko-KR" sz="1400" b="1">
                  <a:solidFill>
                    <a:srgbClr val="808080"/>
                  </a:solidFill>
                  <a:latin typeface="Arial" pitchFamily="34" charset="0"/>
                </a:rPr>
                <a:t>Integration</a:t>
              </a:r>
            </a:p>
          </p:txBody>
        </p:sp>
        <p:grpSp>
          <p:nvGrpSpPr>
            <p:cNvPr id="4" name="Group 13"/>
            <p:cNvGrpSpPr>
              <a:grpSpLocks/>
            </p:cNvGrpSpPr>
            <p:nvPr/>
          </p:nvGrpSpPr>
          <p:grpSpPr bwMode="auto">
            <a:xfrm>
              <a:off x="1855" y="2823"/>
              <a:ext cx="702" cy="576"/>
              <a:chOff x="1164" y="2831"/>
              <a:chExt cx="702" cy="576"/>
            </a:xfrm>
          </p:grpSpPr>
          <p:sp>
            <p:nvSpPr>
              <p:cNvPr id="38973" name="Rectangle 14"/>
              <p:cNvSpPr>
                <a:spLocks noChangeArrowheads="1"/>
              </p:cNvSpPr>
              <p:nvPr/>
            </p:nvSpPr>
            <p:spPr bwMode="auto">
              <a:xfrm>
                <a:off x="1528" y="3216"/>
                <a:ext cx="324" cy="191"/>
              </a:xfrm>
              <a:prstGeom prst="rect">
                <a:avLst/>
              </a:prstGeom>
              <a:solidFill>
                <a:srgbClr val="C0C0C0"/>
              </a:solidFill>
              <a:ln w="12700" algn="ctr">
                <a:solidFill>
                  <a:schemeClr val="bg2"/>
                </a:solidFill>
                <a:miter lim="800000"/>
                <a:headEnd/>
                <a:tailEnd/>
              </a:ln>
            </p:spPr>
            <p:txBody>
              <a:bodyPr wrap="none" anchor="ctr"/>
              <a:lstStyle/>
              <a:p>
                <a:pPr algn="ctr" eaLnBrk="0" latinLnBrk="0" hangingPunct="0"/>
                <a:r>
                  <a:rPr kumimoji="0" lang="en-US" altLang="ko-KR" sz="1100" b="1">
                    <a:solidFill>
                      <a:srgbClr val="000000"/>
                    </a:solidFill>
                    <a:latin typeface="Arial" pitchFamily="34" charset="0"/>
                  </a:rPr>
                  <a:t>DSP</a:t>
                </a:r>
              </a:p>
            </p:txBody>
          </p:sp>
          <p:sp>
            <p:nvSpPr>
              <p:cNvPr id="38974" name="Rectangle 15"/>
              <p:cNvSpPr>
                <a:spLocks noChangeArrowheads="1"/>
              </p:cNvSpPr>
              <p:nvPr/>
            </p:nvSpPr>
            <p:spPr bwMode="auto">
              <a:xfrm>
                <a:off x="1164" y="2831"/>
                <a:ext cx="702" cy="108"/>
              </a:xfrm>
              <a:prstGeom prst="rect">
                <a:avLst/>
              </a:prstGeom>
              <a:noFill/>
              <a:ln w="9525" algn="ctr">
                <a:noFill/>
                <a:miter lim="800000"/>
                <a:headEnd/>
                <a:tailEnd/>
              </a:ln>
            </p:spPr>
            <p:txBody>
              <a:bodyPr wrap="none" lIns="0" rIns="0" bIns="18288" anchor="b" anchorCtr="1"/>
              <a:lstStyle/>
              <a:p>
                <a:pPr algn="ctr" eaLnBrk="0" latinLnBrk="0" hangingPunct="0">
                  <a:lnSpc>
                    <a:spcPct val="90000"/>
                  </a:lnSpc>
                </a:pPr>
                <a:r>
                  <a:rPr kumimoji="0" lang="en-US" altLang="ko-KR" sz="1100" b="1">
                    <a:solidFill>
                      <a:schemeClr val="tx2"/>
                    </a:solidFill>
                    <a:latin typeface="Arial" pitchFamily="34" charset="0"/>
                    <a:cs typeface="Tahoma" pitchFamily="34" charset="0"/>
                  </a:rPr>
                  <a:t>Embedded </a:t>
                </a:r>
                <a:br>
                  <a:rPr kumimoji="0" lang="en-US" altLang="ko-KR" sz="1100" b="1">
                    <a:solidFill>
                      <a:schemeClr val="tx2"/>
                    </a:solidFill>
                    <a:latin typeface="Arial" pitchFamily="34" charset="0"/>
                    <a:cs typeface="Tahoma" pitchFamily="34" charset="0"/>
                  </a:rPr>
                </a:br>
                <a:r>
                  <a:rPr kumimoji="0" lang="en-US" altLang="ko-KR" sz="1100" b="1">
                    <a:solidFill>
                      <a:schemeClr val="tx2"/>
                    </a:solidFill>
                    <a:latin typeface="Arial" pitchFamily="34" charset="0"/>
                    <a:cs typeface="Tahoma" pitchFamily="34" charset="0"/>
                  </a:rPr>
                  <a:t>Software</a:t>
                </a:r>
              </a:p>
            </p:txBody>
          </p:sp>
          <p:sp>
            <p:nvSpPr>
              <p:cNvPr id="38975" name="AutoShape 16"/>
              <p:cNvSpPr>
                <a:spLocks noChangeArrowheads="1"/>
              </p:cNvSpPr>
              <p:nvPr/>
            </p:nvSpPr>
            <p:spPr bwMode="auto">
              <a:xfrm>
                <a:off x="1180" y="2949"/>
                <a:ext cx="672" cy="218"/>
              </a:xfrm>
              <a:prstGeom prst="roundRect">
                <a:avLst>
                  <a:gd name="adj" fmla="val 10162"/>
                </a:avLst>
              </a:prstGeom>
              <a:solidFill>
                <a:srgbClr val="FADCAA"/>
              </a:solidFill>
              <a:ln w="19050" algn="ctr">
                <a:solidFill>
                  <a:schemeClr val="hlink"/>
                </a:solidFill>
                <a:round/>
                <a:headEnd/>
                <a:tailEnd/>
              </a:ln>
            </p:spPr>
            <p:txBody>
              <a:bodyPr lIns="9144" tIns="9144" rIns="9144" bIns="9144" anchor="ctr"/>
              <a:lstStyle/>
              <a:p>
                <a:pPr marL="60325" indent="-60325" algn="ctr" eaLnBrk="0" latinLnBrk="0" hangingPunct="0"/>
                <a:r>
                  <a:rPr kumimoji="0" lang="en-US" altLang="ko-KR" sz="1100" b="1">
                    <a:latin typeface="Arial" pitchFamily="34" charset="0"/>
                  </a:rPr>
                  <a:t>C, C++</a:t>
                </a:r>
              </a:p>
            </p:txBody>
          </p:sp>
          <p:sp>
            <p:nvSpPr>
              <p:cNvPr id="38976" name="Rectangle 17"/>
              <p:cNvSpPr>
                <a:spLocks noChangeArrowheads="1"/>
              </p:cNvSpPr>
              <p:nvPr/>
            </p:nvSpPr>
            <p:spPr bwMode="auto">
              <a:xfrm>
                <a:off x="1180" y="3215"/>
                <a:ext cx="323" cy="191"/>
              </a:xfrm>
              <a:prstGeom prst="rect">
                <a:avLst/>
              </a:prstGeom>
              <a:solidFill>
                <a:srgbClr val="C0C0C0"/>
              </a:solidFill>
              <a:ln w="12700" algn="ctr">
                <a:solidFill>
                  <a:schemeClr val="bg2"/>
                </a:solidFill>
                <a:miter lim="800000"/>
                <a:headEnd/>
                <a:tailEnd/>
              </a:ln>
            </p:spPr>
            <p:txBody>
              <a:bodyPr wrap="none" anchor="ctr"/>
              <a:lstStyle/>
              <a:p>
                <a:pPr algn="ctr" eaLnBrk="0" latinLnBrk="0" hangingPunct="0"/>
                <a:r>
                  <a:rPr kumimoji="0" lang="en-US" altLang="ko-KR" sz="1100" b="1">
                    <a:solidFill>
                      <a:srgbClr val="000000"/>
                    </a:solidFill>
                    <a:latin typeface="Arial" pitchFamily="34" charset="0"/>
                  </a:rPr>
                  <a:t>MCU</a:t>
                </a:r>
              </a:p>
            </p:txBody>
          </p:sp>
        </p:grpSp>
      </p:grpSp>
      <p:sp>
        <p:nvSpPr>
          <p:cNvPr id="38916" name="AutoShape 18"/>
          <p:cNvSpPr>
            <a:spLocks noChangeArrowheads="1"/>
          </p:cNvSpPr>
          <p:nvPr/>
        </p:nvSpPr>
        <p:spPr bwMode="auto">
          <a:xfrm>
            <a:off x="1130300" y="2005013"/>
            <a:ext cx="2514600" cy="2057400"/>
          </a:xfrm>
          <a:prstGeom prst="roundRect">
            <a:avLst>
              <a:gd name="adj" fmla="val 16667"/>
            </a:avLst>
          </a:prstGeom>
          <a:solidFill>
            <a:srgbClr val="CDD7E1"/>
          </a:solidFill>
          <a:ln w="9525" algn="ctr">
            <a:solidFill>
              <a:srgbClr val="32466E"/>
            </a:solidFill>
            <a:round/>
            <a:headEnd/>
            <a:tailEnd/>
          </a:ln>
        </p:spPr>
        <p:txBody>
          <a:bodyPr wrap="none" tIns="0" anchorCtr="1"/>
          <a:lstStyle/>
          <a:p>
            <a:pPr algn="ctr" eaLnBrk="0" latinLnBrk="0" hangingPunct="0"/>
            <a:endParaRPr kumimoji="0" lang="ko-KR" altLang="en-US" sz="1500" b="1">
              <a:solidFill>
                <a:srgbClr val="32466E"/>
              </a:solidFill>
              <a:latin typeface="Arial" pitchFamily="34" charset="0"/>
            </a:endParaRPr>
          </a:p>
        </p:txBody>
      </p:sp>
      <p:sp>
        <p:nvSpPr>
          <p:cNvPr id="38917" name="Rectangle 19"/>
          <p:cNvSpPr>
            <a:spLocks noChangeArrowheads="1"/>
          </p:cNvSpPr>
          <p:nvPr/>
        </p:nvSpPr>
        <p:spPr bwMode="auto">
          <a:xfrm>
            <a:off x="1143000" y="2043113"/>
            <a:ext cx="2514600" cy="228600"/>
          </a:xfrm>
          <a:prstGeom prst="rect">
            <a:avLst/>
          </a:prstGeom>
          <a:noFill/>
          <a:ln w="9525" algn="ctr">
            <a:noFill/>
            <a:miter lim="800000"/>
            <a:headEnd/>
            <a:tailEnd/>
          </a:ln>
        </p:spPr>
        <p:txBody>
          <a:bodyPr wrap="none" tIns="0" anchorCtr="1"/>
          <a:lstStyle/>
          <a:p>
            <a:pPr algn="ctr" eaLnBrk="0" latinLnBrk="0" hangingPunct="0"/>
            <a:r>
              <a:rPr kumimoji="0" lang="en-US" altLang="ko-KR" sz="1400" b="1">
                <a:solidFill>
                  <a:srgbClr val="32466E"/>
                </a:solidFill>
                <a:latin typeface="Arial" pitchFamily="34" charset="0"/>
              </a:rPr>
              <a:t>Design</a:t>
            </a:r>
          </a:p>
        </p:txBody>
      </p:sp>
      <p:pic>
        <p:nvPicPr>
          <p:cNvPr id="38918" name="Picture 20" descr="sf_car2"/>
          <p:cNvPicPr>
            <a:picLocks noChangeAspect="1" noChangeArrowheads="1"/>
          </p:cNvPicPr>
          <p:nvPr/>
        </p:nvPicPr>
        <p:blipFill>
          <a:blip r:embed="rId2" cstate="print">
            <a:lum bright="16000" contrast="2000"/>
          </a:blip>
          <a:srcRect/>
          <a:stretch>
            <a:fillRect/>
          </a:stretch>
        </p:blipFill>
        <p:spPr bwMode="auto">
          <a:xfrm>
            <a:off x="1319213" y="2303463"/>
            <a:ext cx="2182812" cy="1492250"/>
          </a:xfrm>
          <a:prstGeom prst="rect">
            <a:avLst/>
          </a:prstGeom>
          <a:noFill/>
          <a:ln w="9525">
            <a:noFill/>
            <a:miter lim="800000"/>
            <a:headEnd/>
            <a:tailEnd/>
          </a:ln>
        </p:spPr>
      </p:pic>
      <p:grpSp>
        <p:nvGrpSpPr>
          <p:cNvPr id="5" name="Group 21"/>
          <p:cNvGrpSpPr>
            <a:grpSpLocks/>
          </p:cNvGrpSpPr>
          <p:nvPr/>
        </p:nvGrpSpPr>
        <p:grpSpPr bwMode="auto">
          <a:xfrm>
            <a:off x="1371600" y="2374900"/>
            <a:ext cx="2057400" cy="1371600"/>
            <a:chOff x="2640" y="1584"/>
            <a:chExt cx="1296" cy="954"/>
          </a:xfrm>
        </p:grpSpPr>
        <p:sp>
          <p:nvSpPr>
            <p:cNvPr id="38964" name="Rectangle 22"/>
            <p:cNvSpPr>
              <a:spLocks noChangeArrowheads="1"/>
            </p:cNvSpPr>
            <p:nvPr/>
          </p:nvSpPr>
          <p:spPr bwMode="auto">
            <a:xfrm>
              <a:off x="2640" y="1913"/>
              <a:ext cx="1296" cy="296"/>
            </a:xfrm>
            <a:prstGeom prst="rect">
              <a:avLst/>
            </a:prstGeom>
            <a:solidFill>
              <a:srgbClr val="ECF0F4">
                <a:alpha val="65097"/>
              </a:srgbClr>
            </a:solidFill>
            <a:ln w="19050" algn="ctr">
              <a:solidFill>
                <a:srgbClr val="32466E"/>
              </a:solidFill>
              <a:miter lim="800000"/>
              <a:headEnd/>
              <a:tailEnd/>
            </a:ln>
          </p:spPr>
          <p:txBody>
            <a:bodyPr lIns="9144" tIns="9144" rIns="9144" bIns="9144" anchor="ctr"/>
            <a:lstStyle/>
            <a:p>
              <a:pPr algn="ctr" eaLnBrk="0" latinLnBrk="0" hangingPunct="0"/>
              <a:r>
                <a:rPr kumimoji="0" lang="en-US" altLang="ko-KR" sz="1100" b="1">
                  <a:solidFill>
                    <a:srgbClr val="000000"/>
                  </a:solidFill>
                  <a:latin typeface="Arial" pitchFamily="34" charset="0"/>
                </a:rPr>
                <a:t>Physical Components </a:t>
              </a:r>
            </a:p>
          </p:txBody>
        </p:sp>
        <p:sp>
          <p:nvSpPr>
            <p:cNvPr id="38965" name="Rectangle 23"/>
            <p:cNvSpPr>
              <a:spLocks noChangeArrowheads="1"/>
            </p:cNvSpPr>
            <p:nvPr/>
          </p:nvSpPr>
          <p:spPr bwMode="auto">
            <a:xfrm>
              <a:off x="2640" y="1584"/>
              <a:ext cx="1296" cy="296"/>
            </a:xfrm>
            <a:prstGeom prst="rect">
              <a:avLst/>
            </a:prstGeom>
            <a:solidFill>
              <a:srgbClr val="ECF0F4">
                <a:alpha val="65097"/>
              </a:srgbClr>
            </a:solidFill>
            <a:ln w="19050" algn="ctr">
              <a:solidFill>
                <a:srgbClr val="32466E"/>
              </a:solidFill>
              <a:miter lim="800000"/>
              <a:headEnd/>
              <a:tailEnd/>
            </a:ln>
          </p:spPr>
          <p:txBody>
            <a:bodyPr lIns="9144" tIns="9144" rIns="9144" bIns="9144" anchor="ctr"/>
            <a:lstStyle/>
            <a:p>
              <a:pPr algn="ctr" eaLnBrk="0" latinLnBrk="0" hangingPunct="0"/>
              <a:r>
                <a:rPr kumimoji="0" lang="en-US" altLang="ko-KR" sz="1100" b="1">
                  <a:solidFill>
                    <a:srgbClr val="000000"/>
                  </a:solidFill>
                  <a:latin typeface="Arial" pitchFamily="34" charset="0"/>
                </a:rPr>
                <a:t>Environment</a:t>
              </a:r>
            </a:p>
          </p:txBody>
        </p:sp>
        <p:sp>
          <p:nvSpPr>
            <p:cNvPr id="38966" name="Rectangle 24"/>
            <p:cNvSpPr>
              <a:spLocks noChangeArrowheads="1"/>
            </p:cNvSpPr>
            <p:nvPr/>
          </p:nvSpPr>
          <p:spPr bwMode="auto">
            <a:xfrm>
              <a:off x="2640" y="2242"/>
              <a:ext cx="1296" cy="296"/>
            </a:xfrm>
            <a:prstGeom prst="rect">
              <a:avLst/>
            </a:prstGeom>
            <a:solidFill>
              <a:srgbClr val="ECF0F4">
                <a:alpha val="65097"/>
              </a:srgbClr>
            </a:solidFill>
            <a:ln w="19050" algn="ctr">
              <a:solidFill>
                <a:srgbClr val="32466E"/>
              </a:solidFill>
              <a:miter lim="800000"/>
              <a:headEnd/>
              <a:tailEnd/>
            </a:ln>
          </p:spPr>
          <p:txBody>
            <a:bodyPr lIns="9144" tIns="9144" rIns="9144" bIns="9144" anchor="ctr"/>
            <a:lstStyle/>
            <a:p>
              <a:pPr algn="ctr" eaLnBrk="0" latinLnBrk="0" hangingPunct="0"/>
              <a:r>
                <a:rPr kumimoji="0" lang="en-US" altLang="ko-KR" sz="1100" b="1">
                  <a:solidFill>
                    <a:srgbClr val="000000"/>
                  </a:solidFill>
                  <a:latin typeface="Arial" pitchFamily="34" charset="0"/>
                </a:rPr>
                <a:t>Algorithms</a:t>
              </a:r>
            </a:p>
          </p:txBody>
        </p:sp>
      </p:grpSp>
      <p:sp>
        <p:nvSpPr>
          <p:cNvPr id="38920" name="Rectangle 25"/>
          <p:cNvSpPr>
            <a:spLocks noChangeArrowheads="1"/>
          </p:cNvSpPr>
          <p:nvPr/>
        </p:nvSpPr>
        <p:spPr bwMode="auto">
          <a:xfrm>
            <a:off x="1354138" y="1590675"/>
            <a:ext cx="4448175" cy="304800"/>
          </a:xfrm>
          <a:prstGeom prst="rect">
            <a:avLst/>
          </a:prstGeom>
          <a:solidFill>
            <a:srgbClr val="D7D7D7"/>
          </a:solidFill>
          <a:ln w="12700" algn="ctr">
            <a:solidFill>
              <a:schemeClr val="bg2"/>
            </a:solidFill>
            <a:miter lim="800000"/>
            <a:headEnd/>
            <a:tailEnd/>
          </a:ln>
        </p:spPr>
        <p:txBody>
          <a:bodyPr wrap="none" anchor="ctr"/>
          <a:lstStyle/>
          <a:p>
            <a:pPr algn="ctr" eaLnBrk="0" latinLnBrk="0" hangingPunct="0"/>
            <a:r>
              <a:rPr kumimoji="0" lang="en-US" altLang="ko-KR" sz="1200" b="1">
                <a:solidFill>
                  <a:srgbClr val="000000"/>
                </a:solidFill>
                <a:latin typeface="Arial" pitchFamily="34" charset="0"/>
              </a:rPr>
              <a:t>Modeling Standards</a:t>
            </a:r>
          </a:p>
        </p:txBody>
      </p:sp>
      <p:grpSp>
        <p:nvGrpSpPr>
          <p:cNvPr id="6" name="Group 26"/>
          <p:cNvGrpSpPr>
            <a:grpSpLocks/>
          </p:cNvGrpSpPr>
          <p:nvPr/>
        </p:nvGrpSpPr>
        <p:grpSpPr bwMode="auto">
          <a:xfrm>
            <a:off x="1828800" y="3709988"/>
            <a:ext cx="457200" cy="828675"/>
            <a:chOff x="2646" y="2167"/>
            <a:chExt cx="288" cy="522"/>
          </a:xfrm>
        </p:grpSpPr>
        <p:sp>
          <p:nvSpPr>
            <p:cNvPr id="38962" name="Freeform 27"/>
            <p:cNvSpPr>
              <a:spLocks/>
            </p:cNvSpPr>
            <p:nvPr/>
          </p:nvSpPr>
          <p:spPr bwMode="auto">
            <a:xfrm rot="7200000" flipH="1">
              <a:off x="2566" y="2322"/>
              <a:ext cx="447" cy="288"/>
            </a:xfrm>
            <a:custGeom>
              <a:avLst/>
              <a:gdLst>
                <a:gd name="T0" fmla="*/ 19587700 w 275"/>
                <a:gd name="T1" fmla="*/ 48 h 288"/>
                <a:gd name="T2" fmla="*/ 5906433 w 275"/>
                <a:gd name="T3" fmla="*/ 48 h 288"/>
                <a:gd name="T4" fmla="*/ 5906433 w 275"/>
                <a:gd name="T5" fmla="*/ 0 h 288"/>
                <a:gd name="T6" fmla="*/ 0 w 275"/>
                <a:gd name="T7" fmla="*/ 144 h 288"/>
                <a:gd name="T8" fmla="*/ 5906433 w 275"/>
                <a:gd name="T9" fmla="*/ 288 h 288"/>
                <a:gd name="T10" fmla="*/ 5906433 w 275"/>
                <a:gd name="T11" fmla="*/ 240 h 288"/>
                <a:gd name="T12" fmla="*/ 19587700 w 275"/>
                <a:gd name="T13" fmla="*/ 240 h 288"/>
                <a:gd name="T14" fmla="*/ 0 60000 65536"/>
                <a:gd name="T15" fmla="*/ 0 60000 65536"/>
                <a:gd name="T16" fmla="*/ 0 60000 65536"/>
                <a:gd name="T17" fmla="*/ 0 60000 65536"/>
                <a:gd name="T18" fmla="*/ 0 60000 65536"/>
                <a:gd name="T19" fmla="*/ 0 60000 65536"/>
                <a:gd name="T20" fmla="*/ 0 60000 65536"/>
                <a:gd name="T21" fmla="*/ 0 w 275"/>
                <a:gd name="T22" fmla="*/ 0 h 288"/>
                <a:gd name="T23" fmla="*/ 275 w 275"/>
                <a:gd name="T24" fmla="*/ 288 h 2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75" h="288">
                  <a:moveTo>
                    <a:pt x="275" y="48"/>
                  </a:moveTo>
                  <a:lnTo>
                    <a:pt x="83" y="48"/>
                  </a:lnTo>
                  <a:lnTo>
                    <a:pt x="83" y="0"/>
                  </a:lnTo>
                  <a:lnTo>
                    <a:pt x="0" y="144"/>
                  </a:lnTo>
                  <a:lnTo>
                    <a:pt x="83" y="288"/>
                  </a:lnTo>
                  <a:lnTo>
                    <a:pt x="83" y="240"/>
                  </a:lnTo>
                  <a:lnTo>
                    <a:pt x="275" y="240"/>
                  </a:lnTo>
                </a:path>
              </a:pathLst>
            </a:custGeom>
            <a:solidFill>
              <a:srgbClr val="CDD7E1"/>
            </a:solidFill>
            <a:ln w="9525">
              <a:solidFill>
                <a:srgbClr val="32466E"/>
              </a:solidFill>
              <a:round/>
              <a:headEnd/>
              <a:tailEnd/>
            </a:ln>
          </p:spPr>
          <p:txBody>
            <a:bodyPr wrap="none" anchor="ctr"/>
            <a:lstStyle/>
            <a:p>
              <a:pPr algn="ctr" eaLnBrk="0" latinLnBrk="0" hangingPunct="0"/>
              <a:endParaRPr kumimoji="0" lang="ko-KR" altLang="en-US"/>
            </a:p>
          </p:txBody>
        </p:sp>
        <p:sp>
          <p:nvSpPr>
            <p:cNvPr id="38963" name="Rectangle 28"/>
            <p:cNvSpPr>
              <a:spLocks noChangeArrowheads="1"/>
            </p:cNvSpPr>
            <p:nvPr/>
          </p:nvSpPr>
          <p:spPr bwMode="auto">
            <a:xfrm rot="-3600000">
              <a:off x="2552" y="2326"/>
              <a:ext cx="510" cy="192"/>
            </a:xfrm>
            <a:prstGeom prst="rect">
              <a:avLst/>
            </a:prstGeom>
            <a:noFill/>
            <a:ln w="9525" algn="ctr">
              <a:noFill/>
              <a:miter lim="800000"/>
              <a:headEnd/>
              <a:tailEnd/>
            </a:ln>
          </p:spPr>
          <p:txBody>
            <a:bodyPr wrap="none" anchor="ctr"/>
            <a:lstStyle/>
            <a:p>
              <a:pPr algn="ctr" eaLnBrk="0" latinLnBrk="0" hangingPunct="0"/>
              <a:r>
                <a:rPr kumimoji="0" lang="en-US" altLang="ko-KR" sz="900" b="1">
                  <a:latin typeface="Arial" pitchFamily="34" charset="0"/>
                </a:rPr>
                <a:t>Generate</a:t>
              </a:r>
            </a:p>
          </p:txBody>
        </p:sp>
      </p:grpSp>
      <p:grpSp>
        <p:nvGrpSpPr>
          <p:cNvPr id="7" name="Group 29"/>
          <p:cNvGrpSpPr>
            <a:grpSpLocks/>
          </p:cNvGrpSpPr>
          <p:nvPr/>
        </p:nvGrpSpPr>
        <p:grpSpPr bwMode="auto">
          <a:xfrm flipH="1">
            <a:off x="2514600" y="3709988"/>
            <a:ext cx="457200" cy="828675"/>
            <a:chOff x="2646" y="2167"/>
            <a:chExt cx="288" cy="522"/>
          </a:xfrm>
        </p:grpSpPr>
        <p:sp>
          <p:nvSpPr>
            <p:cNvPr id="38960" name="Freeform 30"/>
            <p:cNvSpPr>
              <a:spLocks/>
            </p:cNvSpPr>
            <p:nvPr/>
          </p:nvSpPr>
          <p:spPr bwMode="auto">
            <a:xfrm rot="7200000" flipH="1">
              <a:off x="2566" y="2322"/>
              <a:ext cx="447" cy="288"/>
            </a:xfrm>
            <a:custGeom>
              <a:avLst/>
              <a:gdLst>
                <a:gd name="T0" fmla="*/ 19587700 w 275"/>
                <a:gd name="T1" fmla="*/ 48 h 288"/>
                <a:gd name="T2" fmla="*/ 5906433 w 275"/>
                <a:gd name="T3" fmla="*/ 48 h 288"/>
                <a:gd name="T4" fmla="*/ 5906433 w 275"/>
                <a:gd name="T5" fmla="*/ 0 h 288"/>
                <a:gd name="T6" fmla="*/ 0 w 275"/>
                <a:gd name="T7" fmla="*/ 144 h 288"/>
                <a:gd name="T8" fmla="*/ 5906433 w 275"/>
                <a:gd name="T9" fmla="*/ 288 h 288"/>
                <a:gd name="T10" fmla="*/ 5906433 w 275"/>
                <a:gd name="T11" fmla="*/ 240 h 288"/>
                <a:gd name="T12" fmla="*/ 19587700 w 275"/>
                <a:gd name="T13" fmla="*/ 240 h 288"/>
                <a:gd name="T14" fmla="*/ 0 60000 65536"/>
                <a:gd name="T15" fmla="*/ 0 60000 65536"/>
                <a:gd name="T16" fmla="*/ 0 60000 65536"/>
                <a:gd name="T17" fmla="*/ 0 60000 65536"/>
                <a:gd name="T18" fmla="*/ 0 60000 65536"/>
                <a:gd name="T19" fmla="*/ 0 60000 65536"/>
                <a:gd name="T20" fmla="*/ 0 60000 65536"/>
                <a:gd name="T21" fmla="*/ 0 w 275"/>
                <a:gd name="T22" fmla="*/ 0 h 288"/>
                <a:gd name="T23" fmla="*/ 275 w 275"/>
                <a:gd name="T24" fmla="*/ 288 h 2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75" h="288">
                  <a:moveTo>
                    <a:pt x="275" y="48"/>
                  </a:moveTo>
                  <a:lnTo>
                    <a:pt x="83" y="48"/>
                  </a:lnTo>
                  <a:lnTo>
                    <a:pt x="83" y="0"/>
                  </a:lnTo>
                  <a:lnTo>
                    <a:pt x="0" y="144"/>
                  </a:lnTo>
                  <a:lnTo>
                    <a:pt x="83" y="288"/>
                  </a:lnTo>
                  <a:lnTo>
                    <a:pt x="83" y="240"/>
                  </a:lnTo>
                  <a:lnTo>
                    <a:pt x="275" y="240"/>
                  </a:lnTo>
                </a:path>
              </a:pathLst>
            </a:custGeom>
            <a:solidFill>
              <a:srgbClr val="CDD7E1"/>
            </a:solidFill>
            <a:ln w="9525">
              <a:solidFill>
                <a:srgbClr val="32466E"/>
              </a:solidFill>
              <a:round/>
              <a:headEnd/>
              <a:tailEnd/>
            </a:ln>
          </p:spPr>
          <p:txBody>
            <a:bodyPr wrap="none" anchor="ctr"/>
            <a:lstStyle/>
            <a:p>
              <a:pPr algn="ctr" eaLnBrk="0" latinLnBrk="0" hangingPunct="0"/>
              <a:endParaRPr kumimoji="0" lang="ko-KR" altLang="en-US"/>
            </a:p>
          </p:txBody>
        </p:sp>
        <p:sp>
          <p:nvSpPr>
            <p:cNvPr id="38961" name="Rectangle 31"/>
            <p:cNvSpPr>
              <a:spLocks noChangeArrowheads="1"/>
            </p:cNvSpPr>
            <p:nvPr/>
          </p:nvSpPr>
          <p:spPr bwMode="auto">
            <a:xfrm rot="-3600000">
              <a:off x="2552" y="2326"/>
              <a:ext cx="510" cy="192"/>
            </a:xfrm>
            <a:prstGeom prst="rect">
              <a:avLst/>
            </a:prstGeom>
            <a:noFill/>
            <a:ln w="9525" algn="ctr">
              <a:noFill/>
              <a:miter lim="800000"/>
              <a:headEnd/>
              <a:tailEnd/>
            </a:ln>
          </p:spPr>
          <p:txBody>
            <a:bodyPr wrap="none" anchor="ctr"/>
            <a:lstStyle/>
            <a:p>
              <a:pPr algn="ctr" eaLnBrk="0" latinLnBrk="0" hangingPunct="0"/>
              <a:r>
                <a:rPr kumimoji="0" lang="en-US" altLang="ko-KR" sz="900" b="1">
                  <a:latin typeface="Arial" pitchFamily="34" charset="0"/>
                </a:rPr>
                <a:t>Generate</a:t>
              </a:r>
            </a:p>
          </p:txBody>
        </p:sp>
      </p:grpSp>
      <p:grpSp>
        <p:nvGrpSpPr>
          <p:cNvPr id="8" name="Group 32"/>
          <p:cNvGrpSpPr>
            <a:grpSpLocks/>
          </p:cNvGrpSpPr>
          <p:nvPr/>
        </p:nvGrpSpPr>
        <p:grpSpPr bwMode="auto">
          <a:xfrm>
            <a:off x="463550" y="3435350"/>
            <a:ext cx="1044575" cy="1023938"/>
            <a:chOff x="658" y="2086"/>
            <a:chExt cx="658" cy="645"/>
          </a:xfrm>
        </p:grpSpPr>
        <p:grpSp>
          <p:nvGrpSpPr>
            <p:cNvPr id="9" name="Group 33"/>
            <p:cNvGrpSpPr>
              <a:grpSpLocks/>
            </p:cNvGrpSpPr>
            <p:nvPr/>
          </p:nvGrpSpPr>
          <p:grpSpPr bwMode="auto">
            <a:xfrm>
              <a:off x="658" y="2086"/>
              <a:ext cx="413" cy="412"/>
              <a:chOff x="2029" y="1768"/>
              <a:chExt cx="836" cy="834"/>
            </a:xfrm>
          </p:grpSpPr>
          <p:sp>
            <p:nvSpPr>
              <p:cNvPr id="38958" name="Oval 34"/>
              <p:cNvSpPr>
                <a:spLocks noChangeArrowheads="1"/>
              </p:cNvSpPr>
              <p:nvPr/>
            </p:nvSpPr>
            <p:spPr bwMode="auto">
              <a:xfrm>
                <a:off x="2029" y="1768"/>
                <a:ext cx="836" cy="834"/>
              </a:xfrm>
              <a:prstGeom prst="ellipse">
                <a:avLst/>
              </a:prstGeom>
              <a:solidFill>
                <a:srgbClr val="DDDDDD"/>
              </a:solidFill>
              <a:ln w="9525" algn="ctr">
                <a:solidFill>
                  <a:schemeClr val="tx1"/>
                </a:solidFill>
                <a:round/>
                <a:headEnd/>
                <a:tailEnd/>
              </a:ln>
            </p:spPr>
            <p:txBody>
              <a:bodyPr wrap="none" anchor="ctr"/>
              <a:lstStyle/>
              <a:p>
                <a:pPr algn="ctr" eaLnBrk="0" latinLnBrk="0" hangingPunct="0"/>
                <a:endParaRPr kumimoji="0" lang="ko-KR" altLang="en-US"/>
              </a:p>
            </p:txBody>
          </p:sp>
          <p:pic>
            <p:nvPicPr>
              <p:cNvPr id="38959" name="Picture 35" descr="j0292020"/>
              <p:cNvPicPr>
                <a:picLocks noChangeAspect="1" noChangeArrowheads="1"/>
              </p:cNvPicPr>
              <p:nvPr/>
            </p:nvPicPr>
            <p:blipFill>
              <a:blip r:embed="rId3" cstate="print"/>
              <a:srcRect/>
              <a:stretch>
                <a:fillRect/>
              </a:stretch>
            </p:blipFill>
            <p:spPr bwMode="auto">
              <a:xfrm flipH="1">
                <a:off x="2112" y="1824"/>
                <a:ext cx="688" cy="654"/>
              </a:xfrm>
              <a:prstGeom prst="rect">
                <a:avLst/>
              </a:prstGeom>
              <a:noFill/>
              <a:ln w="9525">
                <a:noFill/>
                <a:miter lim="800000"/>
                <a:headEnd/>
                <a:tailEnd/>
              </a:ln>
            </p:spPr>
          </p:pic>
        </p:grpSp>
        <p:grpSp>
          <p:nvGrpSpPr>
            <p:cNvPr id="10" name="Group 36"/>
            <p:cNvGrpSpPr>
              <a:grpSpLocks/>
            </p:cNvGrpSpPr>
            <p:nvPr/>
          </p:nvGrpSpPr>
          <p:grpSpPr bwMode="auto">
            <a:xfrm rot="20000999" flipH="1">
              <a:off x="1028" y="2209"/>
              <a:ext cx="288" cy="522"/>
              <a:chOff x="2646" y="2167"/>
              <a:chExt cx="288" cy="522"/>
            </a:xfrm>
          </p:grpSpPr>
          <p:sp>
            <p:nvSpPr>
              <p:cNvPr id="38956" name="Freeform 37"/>
              <p:cNvSpPr>
                <a:spLocks/>
              </p:cNvSpPr>
              <p:nvPr/>
            </p:nvSpPr>
            <p:spPr bwMode="auto">
              <a:xfrm rot="7200000" flipH="1">
                <a:off x="2566" y="2322"/>
                <a:ext cx="447" cy="288"/>
              </a:xfrm>
              <a:custGeom>
                <a:avLst/>
                <a:gdLst>
                  <a:gd name="T0" fmla="*/ 19587700 w 275"/>
                  <a:gd name="T1" fmla="*/ 48 h 288"/>
                  <a:gd name="T2" fmla="*/ 5906433 w 275"/>
                  <a:gd name="T3" fmla="*/ 48 h 288"/>
                  <a:gd name="T4" fmla="*/ 5906433 w 275"/>
                  <a:gd name="T5" fmla="*/ 0 h 288"/>
                  <a:gd name="T6" fmla="*/ 0 w 275"/>
                  <a:gd name="T7" fmla="*/ 144 h 288"/>
                  <a:gd name="T8" fmla="*/ 5906433 w 275"/>
                  <a:gd name="T9" fmla="*/ 288 h 288"/>
                  <a:gd name="T10" fmla="*/ 5906433 w 275"/>
                  <a:gd name="T11" fmla="*/ 240 h 288"/>
                  <a:gd name="T12" fmla="*/ 19587700 w 275"/>
                  <a:gd name="T13" fmla="*/ 240 h 288"/>
                  <a:gd name="T14" fmla="*/ 0 60000 65536"/>
                  <a:gd name="T15" fmla="*/ 0 60000 65536"/>
                  <a:gd name="T16" fmla="*/ 0 60000 65536"/>
                  <a:gd name="T17" fmla="*/ 0 60000 65536"/>
                  <a:gd name="T18" fmla="*/ 0 60000 65536"/>
                  <a:gd name="T19" fmla="*/ 0 60000 65536"/>
                  <a:gd name="T20" fmla="*/ 0 60000 65536"/>
                  <a:gd name="T21" fmla="*/ 0 w 275"/>
                  <a:gd name="T22" fmla="*/ 0 h 288"/>
                  <a:gd name="T23" fmla="*/ 275 w 275"/>
                  <a:gd name="T24" fmla="*/ 288 h 2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75" h="288">
                    <a:moveTo>
                      <a:pt x="275" y="48"/>
                    </a:moveTo>
                    <a:lnTo>
                      <a:pt x="83" y="48"/>
                    </a:lnTo>
                    <a:lnTo>
                      <a:pt x="83" y="0"/>
                    </a:lnTo>
                    <a:lnTo>
                      <a:pt x="0" y="144"/>
                    </a:lnTo>
                    <a:lnTo>
                      <a:pt x="83" y="288"/>
                    </a:lnTo>
                    <a:lnTo>
                      <a:pt x="83" y="240"/>
                    </a:lnTo>
                    <a:lnTo>
                      <a:pt x="275" y="240"/>
                    </a:lnTo>
                  </a:path>
                </a:pathLst>
              </a:custGeom>
              <a:solidFill>
                <a:srgbClr val="CDD7E1"/>
              </a:solidFill>
              <a:ln w="9525">
                <a:solidFill>
                  <a:srgbClr val="32466E"/>
                </a:solidFill>
                <a:round/>
                <a:headEnd/>
                <a:tailEnd/>
              </a:ln>
            </p:spPr>
            <p:txBody>
              <a:bodyPr wrap="none" anchor="ctr"/>
              <a:lstStyle/>
              <a:p>
                <a:pPr algn="ctr" eaLnBrk="0" latinLnBrk="0" hangingPunct="0"/>
                <a:endParaRPr kumimoji="0" lang="ko-KR" altLang="en-US"/>
              </a:p>
            </p:txBody>
          </p:sp>
          <p:sp>
            <p:nvSpPr>
              <p:cNvPr id="38957" name="Rectangle 38"/>
              <p:cNvSpPr>
                <a:spLocks noChangeArrowheads="1"/>
              </p:cNvSpPr>
              <p:nvPr/>
            </p:nvSpPr>
            <p:spPr bwMode="auto">
              <a:xfrm rot="-3600000">
                <a:off x="2552" y="2326"/>
                <a:ext cx="510" cy="192"/>
              </a:xfrm>
              <a:prstGeom prst="rect">
                <a:avLst/>
              </a:prstGeom>
              <a:noFill/>
              <a:ln w="9525" algn="ctr">
                <a:noFill/>
                <a:miter lim="800000"/>
                <a:headEnd/>
                <a:tailEnd/>
              </a:ln>
            </p:spPr>
            <p:txBody>
              <a:bodyPr wrap="none" anchor="ctr"/>
              <a:lstStyle/>
              <a:p>
                <a:pPr algn="ctr" eaLnBrk="0" latinLnBrk="0" hangingPunct="0"/>
                <a:r>
                  <a:rPr kumimoji="0" lang="en-US" altLang="ko-KR" sz="900" b="1">
                    <a:latin typeface="Arial" pitchFamily="34" charset="0"/>
                  </a:rPr>
                  <a:t>Hand-</a:t>
                </a:r>
                <a:br>
                  <a:rPr kumimoji="0" lang="en-US" altLang="ko-KR" sz="900" b="1">
                    <a:latin typeface="Arial" pitchFamily="34" charset="0"/>
                  </a:rPr>
                </a:br>
                <a:r>
                  <a:rPr kumimoji="0" lang="en-US" altLang="ko-KR" sz="900" b="1">
                    <a:latin typeface="Arial" pitchFamily="34" charset="0"/>
                  </a:rPr>
                  <a:t>Generate</a:t>
                </a:r>
              </a:p>
            </p:txBody>
          </p:sp>
        </p:grpSp>
      </p:grpSp>
      <p:sp>
        <p:nvSpPr>
          <p:cNvPr id="871463" name="Arc 39"/>
          <p:cNvSpPr>
            <a:spLocks/>
          </p:cNvSpPr>
          <p:nvPr/>
        </p:nvSpPr>
        <p:spPr bwMode="auto">
          <a:xfrm flipV="1">
            <a:off x="3706813" y="1812925"/>
            <a:ext cx="754062" cy="1582738"/>
          </a:xfrm>
          <a:custGeom>
            <a:avLst/>
            <a:gdLst>
              <a:gd name="T0" fmla="*/ 0 w 21600"/>
              <a:gd name="T1" fmla="*/ 0 h 26483"/>
              <a:gd name="T2" fmla="*/ 2147483647 w 21600"/>
              <a:gd name="T3" fmla="*/ 2147483647 h 26483"/>
              <a:gd name="T4" fmla="*/ 0 w 21600"/>
              <a:gd name="T5" fmla="*/ 2147483647 h 26483"/>
              <a:gd name="T6" fmla="*/ 0 60000 65536"/>
              <a:gd name="T7" fmla="*/ 0 60000 65536"/>
              <a:gd name="T8" fmla="*/ 0 60000 65536"/>
              <a:gd name="T9" fmla="*/ 0 w 21600"/>
              <a:gd name="T10" fmla="*/ 0 h 26483"/>
              <a:gd name="T11" fmla="*/ 21600 w 21600"/>
              <a:gd name="T12" fmla="*/ 26483 h 26483"/>
            </a:gdLst>
            <a:ahLst/>
            <a:cxnLst>
              <a:cxn ang="T6">
                <a:pos x="T0" y="T1"/>
              </a:cxn>
              <a:cxn ang="T7">
                <a:pos x="T2" y="T3"/>
              </a:cxn>
              <a:cxn ang="T8">
                <a:pos x="T4" y="T5"/>
              </a:cxn>
            </a:cxnLst>
            <a:rect l="T9" t="T10" r="T11" b="T12"/>
            <a:pathLst>
              <a:path w="21600" h="26483" fill="none" extrusionOk="0">
                <a:moveTo>
                  <a:pt x="-1" y="0"/>
                </a:moveTo>
                <a:cubicBezTo>
                  <a:pt x="11929" y="0"/>
                  <a:pt x="21600" y="9670"/>
                  <a:pt x="21600" y="21600"/>
                </a:cubicBezTo>
                <a:cubicBezTo>
                  <a:pt x="21600" y="23243"/>
                  <a:pt x="21412" y="24881"/>
                  <a:pt x="21040" y="26482"/>
                </a:cubicBezTo>
              </a:path>
              <a:path w="21600" h="26483" stroke="0" extrusionOk="0">
                <a:moveTo>
                  <a:pt x="-1" y="0"/>
                </a:moveTo>
                <a:cubicBezTo>
                  <a:pt x="11929" y="0"/>
                  <a:pt x="21600" y="9670"/>
                  <a:pt x="21600" y="21600"/>
                </a:cubicBezTo>
                <a:cubicBezTo>
                  <a:pt x="21600" y="23243"/>
                  <a:pt x="21412" y="24881"/>
                  <a:pt x="21040" y="26482"/>
                </a:cubicBezTo>
                <a:lnTo>
                  <a:pt x="0" y="21600"/>
                </a:lnTo>
                <a:close/>
              </a:path>
            </a:pathLst>
          </a:custGeom>
          <a:noFill/>
          <a:ln w="25400">
            <a:solidFill>
              <a:schemeClr val="tx1"/>
            </a:solidFill>
            <a:prstDash val="sysDot"/>
            <a:round/>
            <a:headEnd type="triangle" w="med" len="med"/>
            <a:tailEnd type="oval" w="med" len="med"/>
          </a:ln>
        </p:spPr>
        <p:txBody>
          <a:bodyPr wrap="none" anchor="ctr"/>
          <a:lstStyle/>
          <a:p>
            <a:pPr algn="ctr" eaLnBrk="0" latinLnBrk="0" hangingPunct="0"/>
            <a:endParaRPr kumimoji="0" lang="ko-KR" altLang="en-US"/>
          </a:p>
        </p:txBody>
      </p:sp>
      <p:sp>
        <p:nvSpPr>
          <p:cNvPr id="871485" name="Rectangle 61"/>
          <p:cNvSpPr>
            <a:spLocks noChangeArrowheads="1"/>
          </p:cNvSpPr>
          <p:nvPr/>
        </p:nvSpPr>
        <p:spPr bwMode="auto">
          <a:xfrm>
            <a:off x="5265738" y="2881313"/>
            <a:ext cx="3716337" cy="549275"/>
          </a:xfrm>
          <a:prstGeom prst="rect">
            <a:avLst/>
          </a:prstGeom>
          <a:noFill/>
          <a:ln w="9525" algn="ctr">
            <a:noFill/>
            <a:miter lim="800000"/>
            <a:headEnd/>
            <a:tailEnd/>
          </a:ln>
        </p:spPr>
        <p:txBody>
          <a:bodyPr lIns="0" tIns="0" rIns="0" bIns="0" anchor="ctr">
            <a:spAutoFit/>
          </a:bodyPr>
          <a:lstStyle/>
          <a:p>
            <a:pPr marL="109538" indent="-109538" eaLnBrk="0" latinLnBrk="0" hangingPunct="0">
              <a:buFont typeface="Wingdings" pitchFamily="2" charset="2"/>
              <a:buChar char="§"/>
            </a:pPr>
            <a:r>
              <a:rPr kumimoji="0" lang="de-DE" altLang="ko-KR" sz="1800" b="1">
                <a:solidFill>
                  <a:schemeClr val="hlink"/>
                </a:solidFill>
                <a:latin typeface="Arial" pitchFamily="34" charset="0"/>
              </a:rPr>
              <a:t> Modeling Standards Checking</a:t>
            </a:r>
            <a:br>
              <a:rPr kumimoji="0" lang="de-DE" altLang="ko-KR" sz="1800" b="1">
                <a:solidFill>
                  <a:schemeClr val="hlink"/>
                </a:solidFill>
                <a:latin typeface="Arial" pitchFamily="34" charset="0"/>
              </a:rPr>
            </a:br>
            <a:r>
              <a:rPr kumimoji="0" lang="de-DE" altLang="ko-KR" sz="1800">
                <a:solidFill>
                  <a:schemeClr val="hlink"/>
                </a:solidFill>
                <a:latin typeface="Arial" pitchFamily="34" charset="0"/>
              </a:rPr>
              <a:t>Simulink Verification and Validation</a:t>
            </a:r>
            <a:endParaRPr kumimoji="0" lang="en-US" altLang="ko-KR" sz="1800">
              <a:solidFill>
                <a:schemeClr val="hlink"/>
              </a:solidFill>
              <a:latin typeface="Arial" pitchFamily="34" charset="0"/>
            </a:endParaRPr>
          </a:p>
        </p:txBody>
      </p:sp>
      <p:sp>
        <p:nvSpPr>
          <p:cNvPr id="871486" name="Rectangle 62"/>
          <p:cNvSpPr>
            <a:spLocks noChangeArrowheads="1"/>
          </p:cNvSpPr>
          <p:nvPr/>
        </p:nvSpPr>
        <p:spPr bwMode="auto">
          <a:xfrm>
            <a:off x="5146675" y="4473575"/>
            <a:ext cx="3632200" cy="549275"/>
          </a:xfrm>
          <a:prstGeom prst="rect">
            <a:avLst/>
          </a:prstGeom>
          <a:noFill/>
          <a:ln w="9525" algn="ctr">
            <a:noFill/>
            <a:miter lim="800000"/>
            <a:headEnd/>
            <a:tailEnd/>
          </a:ln>
        </p:spPr>
        <p:txBody>
          <a:bodyPr lIns="0" tIns="0" rIns="0" bIns="0" anchor="ctr">
            <a:spAutoFit/>
          </a:bodyPr>
          <a:lstStyle/>
          <a:p>
            <a:pPr marL="109538" indent="-109538" eaLnBrk="0" latinLnBrk="0" hangingPunct="0">
              <a:buFont typeface="Wingdings" pitchFamily="2" charset="2"/>
              <a:buChar char="§"/>
            </a:pPr>
            <a:r>
              <a:rPr kumimoji="0" lang="de-DE" altLang="ko-KR" sz="1800" b="1">
                <a:solidFill>
                  <a:schemeClr val="hlink"/>
                </a:solidFill>
                <a:latin typeface="Arial" pitchFamily="34" charset="0"/>
              </a:rPr>
              <a:t> Coding Standards Checking</a:t>
            </a:r>
            <a:r>
              <a:rPr kumimoji="0" lang="de-DE" altLang="ko-KR" sz="1800">
                <a:solidFill>
                  <a:schemeClr val="hlink"/>
                </a:solidFill>
                <a:latin typeface="Arial" pitchFamily="34" charset="0"/>
              </a:rPr>
              <a:t> </a:t>
            </a:r>
            <a:br>
              <a:rPr kumimoji="0" lang="de-DE" altLang="ko-KR" sz="1800">
                <a:solidFill>
                  <a:schemeClr val="hlink"/>
                </a:solidFill>
                <a:latin typeface="Arial" pitchFamily="34" charset="0"/>
              </a:rPr>
            </a:br>
            <a:r>
              <a:rPr kumimoji="0" lang="de-DE" altLang="ko-KR" sz="1800">
                <a:solidFill>
                  <a:schemeClr val="hlink"/>
                </a:solidFill>
                <a:latin typeface="Arial" pitchFamily="34" charset="0"/>
              </a:rPr>
              <a:t>PolySpace</a:t>
            </a:r>
            <a:r>
              <a:rPr kumimoji="0" lang="de-DE" altLang="ko-KR" sz="1800" baseline="30000">
                <a:solidFill>
                  <a:schemeClr val="hlink"/>
                </a:solidFill>
                <a:latin typeface="Arial" pitchFamily="34" charset="0"/>
              </a:rPr>
              <a:t>TM</a:t>
            </a:r>
            <a:r>
              <a:rPr kumimoji="0" lang="de-DE" altLang="ko-KR" sz="1800">
                <a:solidFill>
                  <a:schemeClr val="hlink"/>
                </a:solidFill>
                <a:latin typeface="Arial" pitchFamily="34" charset="0"/>
              </a:rPr>
              <a:t> Client for C/C++</a:t>
            </a:r>
            <a:endParaRPr kumimoji="0" lang="en-US" altLang="ko-KR" sz="1800">
              <a:solidFill>
                <a:schemeClr val="hlink"/>
              </a:solidFill>
              <a:latin typeface="Arial" pitchFamily="34" charset="0"/>
            </a:endParaRPr>
          </a:p>
        </p:txBody>
      </p:sp>
      <p:sp>
        <p:nvSpPr>
          <p:cNvPr id="38939" name="Rectangle 67"/>
          <p:cNvSpPr>
            <a:spLocks noChangeArrowheads="1"/>
          </p:cNvSpPr>
          <p:nvPr/>
        </p:nvSpPr>
        <p:spPr bwMode="auto">
          <a:xfrm>
            <a:off x="1485900" y="1304925"/>
            <a:ext cx="4448175" cy="304800"/>
          </a:xfrm>
          <a:prstGeom prst="rect">
            <a:avLst/>
          </a:prstGeom>
          <a:solidFill>
            <a:srgbClr val="D7D7D7"/>
          </a:solidFill>
          <a:ln w="12700" algn="ctr">
            <a:solidFill>
              <a:schemeClr val="bg2"/>
            </a:solidFill>
            <a:miter lim="800000"/>
            <a:headEnd/>
            <a:tailEnd/>
          </a:ln>
        </p:spPr>
        <p:txBody>
          <a:bodyPr wrap="none" anchor="ctr"/>
          <a:lstStyle/>
          <a:p>
            <a:pPr algn="ctr" eaLnBrk="0" latinLnBrk="0" hangingPunct="0"/>
            <a:r>
              <a:rPr kumimoji="0" lang="en-US" altLang="ko-KR" sz="1200" b="1">
                <a:solidFill>
                  <a:srgbClr val="000000"/>
                </a:solidFill>
                <a:latin typeface="Arial" pitchFamily="34" charset="0"/>
              </a:rPr>
              <a:t>Coding Standards</a:t>
            </a:r>
          </a:p>
        </p:txBody>
      </p:sp>
      <p:sp>
        <p:nvSpPr>
          <p:cNvPr id="871492" name="Arc 68"/>
          <p:cNvSpPr>
            <a:spLocks/>
          </p:cNvSpPr>
          <p:nvPr/>
        </p:nvSpPr>
        <p:spPr bwMode="auto">
          <a:xfrm rot="21207859" flipV="1">
            <a:off x="3460750" y="1638300"/>
            <a:ext cx="1606550" cy="3089275"/>
          </a:xfrm>
          <a:custGeom>
            <a:avLst/>
            <a:gdLst>
              <a:gd name="T0" fmla="*/ 0 w 24978"/>
              <a:gd name="T1" fmla="*/ 2147483647 h 27250"/>
              <a:gd name="T2" fmla="*/ 2147483647 w 24978"/>
              <a:gd name="T3" fmla="*/ 2147483647 h 27250"/>
              <a:gd name="T4" fmla="*/ 2147483647 w 24978"/>
              <a:gd name="T5" fmla="*/ 2147483647 h 27250"/>
              <a:gd name="T6" fmla="*/ 0 60000 65536"/>
              <a:gd name="T7" fmla="*/ 0 60000 65536"/>
              <a:gd name="T8" fmla="*/ 0 60000 65536"/>
              <a:gd name="T9" fmla="*/ 0 w 24978"/>
              <a:gd name="T10" fmla="*/ 0 h 27250"/>
              <a:gd name="T11" fmla="*/ 24978 w 24978"/>
              <a:gd name="T12" fmla="*/ 27250 h 27250"/>
            </a:gdLst>
            <a:ahLst/>
            <a:cxnLst>
              <a:cxn ang="T6">
                <a:pos x="T0" y="T1"/>
              </a:cxn>
              <a:cxn ang="T7">
                <a:pos x="T2" y="T3"/>
              </a:cxn>
              <a:cxn ang="T8">
                <a:pos x="T4" y="T5"/>
              </a:cxn>
            </a:cxnLst>
            <a:rect l="T9" t="T10" r="T11" b="T12"/>
            <a:pathLst>
              <a:path w="24978" h="27250" fill="none" extrusionOk="0">
                <a:moveTo>
                  <a:pt x="-1" y="265"/>
                </a:moveTo>
                <a:cubicBezTo>
                  <a:pt x="1117" y="88"/>
                  <a:pt x="2246" y="-1"/>
                  <a:pt x="3378" y="0"/>
                </a:cubicBezTo>
                <a:cubicBezTo>
                  <a:pt x="15307" y="0"/>
                  <a:pt x="24978" y="9670"/>
                  <a:pt x="24978" y="21600"/>
                </a:cubicBezTo>
                <a:cubicBezTo>
                  <a:pt x="24978" y="23508"/>
                  <a:pt x="24725" y="25408"/>
                  <a:pt x="24225" y="27249"/>
                </a:cubicBezTo>
              </a:path>
              <a:path w="24978" h="27250" stroke="0" extrusionOk="0">
                <a:moveTo>
                  <a:pt x="-1" y="265"/>
                </a:moveTo>
                <a:cubicBezTo>
                  <a:pt x="1117" y="88"/>
                  <a:pt x="2246" y="-1"/>
                  <a:pt x="3378" y="0"/>
                </a:cubicBezTo>
                <a:cubicBezTo>
                  <a:pt x="15307" y="0"/>
                  <a:pt x="24978" y="9670"/>
                  <a:pt x="24978" y="21600"/>
                </a:cubicBezTo>
                <a:cubicBezTo>
                  <a:pt x="24978" y="23508"/>
                  <a:pt x="24725" y="25408"/>
                  <a:pt x="24225" y="27249"/>
                </a:cubicBezTo>
                <a:lnTo>
                  <a:pt x="3378" y="21600"/>
                </a:lnTo>
                <a:close/>
              </a:path>
            </a:pathLst>
          </a:custGeom>
          <a:noFill/>
          <a:ln w="25400">
            <a:solidFill>
              <a:schemeClr val="tx1"/>
            </a:solidFill>
            <a:prstDash val="sysDot"/>
            <a:round/>
            <a:headEnd type="triangle" w="med" len="med"/>
            <a:tailEnd type="oval" w="med" len="med"/>
          </a:ln>
        </p:spPr>
        <p:txBody>
          <a:bodyPr wrap="none" anchor="ctr"/>
          <a:lstStyle/>
          <a:p>
            <a:pPr algn="ctr" eaLnBrk="0" latinLnBrk="0" hangingPunct="0"/>
            <a:endParaRPr kumimoji="0" lang="ko-KR" altLang="en-US"/>
          </a:p>
        </p:txBody>
      </p:sp>
    </p:spTree>
    <p:extLst>
      <p:ext uri="{BB962C8B-B14F-4D97-AF65-F5344CB8AC3E}">
        <p14:creationId xmlns:p14="http://schemas.microsoft.com/office/powerpoint/2010/main" val="7155599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71463"/>
                                        </p:tgtEl>
                                        <p:attrNameLst>
                                          <p:attrName>style.visibility</p:attrName>
                                        </p:attrNameLst>
                                      </p:cBhvr>
                                      <p:to>
                                        <p:strVal val="visible"/>
                                      </p:to>
                                    </p:set>
                                    <p:animEffect transition="in" filter="blinds(horizontal)">
                                      <p:cBhvr>
                                        <p:cTn id="7" dur="500"/>
                                        <p:tgtEl>
                                          <p:spTgt spid="871463"/>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871485"/>
                                        </p:tgtEl>
                                        <p:attrNameLst>
                                          <p:attrName>style.visibility</p:attrName>
                                        </p:attrNameLst>
                                      </p:cBhvr>
                                      <p:to>
                                        <p:strVal val="visible"/>
                                      </p:to>
                                    </p:set>
                                    <p:animEffect transition="in" filter="blinds(horizontal)">
                                      <p:cBhvr>
                                        <p:cTn id="10" dur="500"/>
                                        <p:tgtEl>
                                          <p:spTgt spid="871485"/>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871492"/>
                                        </p:tgtEl>
                                        <p:attrNameLst>
                                          <p:attrName>style.visibility</p:attrName>
                                        </p:attrNameLst>
                                      </p:cBhvr>
                                      <p:to>
                                        <p:strVal val="visible"/>
                                      </p:to>
                                    </p:set>
                                    <p:animEffect transition="in" filter="blinds(horizontal)">
                                      <p:cBhvr>
                                        <p:cTn id="15" dur="500"/>
                                        <p:tgtEl>
                                          <p:spTgt spid="871492"/>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871486"/>
                                        </p:tgtEl>
                                        <p:attrNameLst>
                                          <p:attrName>style.visibility</p:attrName>
                                        </p:attrNameLst>
                                      </p:cBhvr>
                                      <p:to>
                                        <p:strVal val="visible"/>
                                      </p:to>
                                    </p:set>
                                    <p:animEffect transition="in" filter="blinds(horizontal)">
                                      <p:cBhvr>
                                        <p:cTn id="18" dur="500"/>
                                        <p:tgtEl>
                                          <p:spTgt spid="8714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1463" grpId="0" animBg="1"/>
      <p:bldP spid="871485" grpId="0"/>
      <p:bldP spid="871486" grpId="0"/>
      <p:bldP spid="871492"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458200" cy="990600"/>
          </a:xfrm>
        </p:spPr>
        <p:txBody>
          <a:bodyPr/>
          <a:lstStyle/>
          <a:p>
            <a:pPr eaLnBrk="0" latinLnBrk="0" hangingPunct="0"/>
            <a:r>
              <a:rPr lang="en-US" dirty="0" smtClean="0"/>
              <a:t>Modeling</a:t>
            </a:r>
            <a:r>
              <a:rPr lang="en-US" sz="2800" dirty="0" smtClean="0"/>
              <a:t> </a:t>
            </a:r>
            <a:r>
              <a:rPr lang="en-US" dirty="0" smtClean="0"/>
              <a:t>Guidelines</a:t>
            </a:r>
            <a:r>
              <a:rPr lang="en-US" sz="2800" dirty="0" smtClean="0"/>
              <a:t> </a:t>
            </a:r>
            <a:r>
              <a:rPr lang="en-US" dirty="0" smtClean="0"/>
              <a:t>for</a:t>
            </a:r>
            <a:r>
              <a:rPr lang="en-US" sz="2800" dirty="0" smtClean="0"/>
              <a:t> </a:t>
            </a:r>
            <a:r>
              <a:rPr lang="en-US" dirty="0" smtClean="0"/>
              <a:t>High-Integrity</a:t>
            </a:r>
            <a:r>
              <a:rPr lang="en-US" sz="2800" dirty="0" smtClean="0"/>
              <a:t> </a:t>
            </a:r>
            <a:r>
              <a:rPr lang="en-US" dirty="0" smtClean="0"/>
              <a:t>Systems</a:t>
            </a:r>
            <a:endParaRPr lang="en-US" dirty="0"/>
          </a:p>
        </p:txBody>
      </p:sp>
      <p:sp>
        <p:nvSpPr>
          <p:cNvPr id="3" name="Content Placeholder 2"/>
          <p:cNvSpPr>
            <a:spLocks noGrp="1"/>
          </p:cNvSpPr>
          <p:nvPr>
            <p:ph sz="half" idx="4294967295"/>
          </p:nvPr>
        </p:nvSpPr>
        <p:spPr>
          <a:xfrm>
            <a:off x="304800" y="1905000"/>
            <a:ext cx="3886200" cy="4297362"/>
          </a:xfrm>
        </p:spPr>
        <p:txBody>
          <a:bodyPr/>
          <a:lstStyle/>
          <a:p>
            <a:pPr marL="0" indent="0" eaLnBrk="0" latinLnBrk="0" hangingPunct="0">
              <a:buClr>
                <a:srgbClr val="125687"/>
              </a:buClr>
              <a:buSzTx/>
              <a:buNone/>
            </a:pPr>
            <a:r>
              <a:rPr lang="en-US" sz="2000" b="1" dirty="0" smtClean="0"/>
              <a:t>Leverage industry-best practices and MathWorks tool expertise when developing high-integrity systems</a:t>
            </a:r>
            <a:br>
              <a:rPr lang="en-US" sz="2000" b="1" dirty="0" smtClean="0"/>
            </a:br>
            <a:endParaRPr lang="en-US" sz="1800" b="1" dirty="0" smtClean="0">
              <a:solidFill>
                <a:prstClr val="black"/>
              </a:solidFill>
            </a:endParaRPr>
          </a:p>
          <a:p>
            <a:pPr lvl="0" eaLnBrk="0" latinLnBrk="0" hangingPunct="0">
              <a:buClr>
                <a:srgbClr val="125687"/>
              </a:buClr>
              <a:buSzTx/>
            </a:pPr>
            <a:r>
              <a:rPr lang="en-US" sz="1800" dirty="0" smtClean="0">
                <a:solidFill>
                  <a:prstClr val="black"/>
                </a:solidFill>
              </a:rPr>
              <a:t>Modeling Guidelines and corresponding Model Advisor checks to facilitate </a:t>
            </a:r>
            <a:r>
              <a:rPr lang="de-DE" sz="1800" dirty="0" smtClean="0"/>
              <a:t>modeling standards and guidelines objectives </a:t>
            </a:r>
            <a:r>
              <a:rPr lang="de-DE" sz="1800" dirty="0" err="1" smtClean="0"/>
              <a:t>of</a:t>
            </a:r>
            <a:r>
              <a:rPr lang="de-DE" sz="1800" dirty="0" smtClean="0"/>
              <a:t> ISO 26262, IEC 61508, DO-178B, </a:t>
            </a:r>
            <a:r>
              <a:rPr lang="de-DE" sz="1800" dirty="0" err="1" smtClean="0"/>
              <a:t>and</a:t>
            </a:r>
            <a:r>
              <a:rPr lang="de-DE" sz="1800" dirty="0" smtClean="0"/>
              <a:t> MISRA-C</a:t>
            </a:r>
            <a:endParaRPr lang="en-US" sz="1800" dirty="0" smtClean="0">
              <a:solidFill>
                <a:prstClr val="black"/>
              </a:solidFill>
            </a:endParaRPr>
          </a:p>
        </p:txBody>
      </p:sp>
      <p:sp>
        <p:nvSpPr>
          <p:cNvPr id="9" name="Rectangle 8"/>
          <p:cNvSpPr/>
          <p:nvPr/>
        </p:nvSpPr>
        <p:spPr>
          <a:xfrm>
            <a:off x="0" y="6550223"/>
            <a:ext cx="7772400" cy="307777"/>
          </a:xfrm>
          <a:prstGeom prst="rect">
            <a:avLst/>
          </a:prstGeom>
        </p:spPr>
        <p:txBody>
          <a:bodyPr wrap="square">
            <a:spAutoFit/>
          </a:bodyPr>
          <a:lstStyle/>
          <a:p>
            <a:pPr eaLnBrk="0" hangingPunct="0"/>
            <a:r>
              <a:rPr lang="en-US" sz="1400" dirty="0" smtClean="0">
                <a:latin typeface="Courier New" pitchFamily="49" charset="0"/>
                <a:cs typeface="Courier New" pitchFamily="49" charset="0"/>
                <a:hlinkClick r:id="rId3"/>
              </a:rPr>
              <a:t>http://www.mathworks.com/help/pdf_doc/simulink/hi_guidelines.pdf</a:t>
            </a:r>
            <a:r>
              <a:rPr lang="en-US" sz="1400" dirty="0" smtClean="0">
                <a:latin typeface="Courier New" pitchFamily="49" charset="0"/>
                <a:cs typeface="Courier New" pitchFamily="49" charset="0"/>
              </a:rPr>
              <a:t> </a:t>
            </a:r>
            <a:endParaRPr lang="en-US" sz="1400" dirty="0">
              <a:latin typeface="Courier New" pitchFamily="49" charset="0"/>
              <a:cs typeface="Courier New" pitchFamily="49" charset="0"/>
            </a:endParaRPr>
          </a:p>
        </p:txBody>
      </p:sp>
      <p:pic>
        <p:nvPicPr>
          <p:cNvPr id="1026" name="Picture 2"/>
          <p:cNvPicPr>
            <a:picLocks noChangeAspect="1" noChangeArrowheads="1"/>
          </p:cNvPicPr>
          <p:nvPr/>
        </p:nvPicPr>
        <p:blipFill>
          <a:blip r:embed="rId4" cstate="print"/>
          <a:srcRect/>
          <a:stretch>
            <a:fillRect/>
          </a:stretch>
        </p:blipFill>
        <p:spPr bwMode="auto">
          <a:xfrm>
            <a:off x="4343400" y="1524000"/>
            <a:ext cx="3276600" cy="3779933"/>
          </a:xfrm>
          <a:prstGeom prst="rect">
            <a:avLst/>
          </a:prstGeom>
          <a:noFill/>
          <a:ln w="9525">
            <a:solidFill>
              <a:schemeClr val="tx1"/>
            </a:solidFill>
            <a:miter lim="800000"/>
            <a:headEnd/>
            <a:tailEnd/>
          </a:ln>
        </p:spPr>
      </p:pic>
      <p:pic>
        <p:nvPicPr>
          <p:cNvPr id="3075" name="Picture 3"/>
          <p:cNvPicPr>
            <a:picLocks noChangeAspect="1" noChangeArrowheads="1"/>
          </p:cNvPicPr>
          <p:nvPr/>
        </p:nvPicPr>
        <p:blipFill>
          <a:blip r:embed="rId5" cstate="print"/>
          <a:srcRect l="7636" b="16667"/>
          <a:stretch>
            <a:fillRect/>
          </a:stretch>
        </p:blipFill>
        <p:spPr bwMode="auto">
          <a:xfrm>
            <a:off x="6019800" y="2743200"/>
            <a:ext cx="3040380" cy="3200400"/>
          </a:xfrm>
          <a:prstGeom prst="rect">
            <a:avLst/>
          </a:prstGeom>
          <a:noFill/>
          <a:ln w="9525">
            <a:solidFill>
              <a:schemeClr val="tx1"/>
            </a:solidFill>
            <a:miter lim="800000"/>
            <a:headEnd/>
            <a:tailEnd/>
          </a:ln>
        </p:spPr>
      </p:pic>
    </p:spTree>
    <p:extLst>
      <p:ext uri="{BB962C8B-B14F-4D97-AF65-F5344CB8AC3E}">
        <p14:creationId xmlns:p14="http://schemas.microsoft.com/office/powerpoint/2010/main" val="1542759018"/>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lstStyle/>
          <a:p>
            <a:r>
              <a:rPr lang="en-US" altLang="ko-KR" dirty="0"/>
              <a:t>Modeling Standards Checking Overview</a:t>
            </a:r>
            <a:br>
              <a:rPr lang="en-US" altLang="ko-KR" dirty="0"/>
            </a:br>
            <a:r>
              <a:rPr lang="en-US" altLang="ko-KR" sz="2000" b="0" dirty="0">
                <a:solidFill>
                  <a:schemeClr val="accent1"/>
                </a:solidFill>
              </a:rPr>
              <a:t>Simulink Verification and Validation</a:t>
            </a:r>
            <a:endParaRPr lang="en-US" altLang="ko-KR" dirty="0" smtClean="0"/>
          </a:p>
        </p:txBody>
      </p:sp>
      <p:sp>
        <p:nvSpPr>
          <p:cNvPr id="7" name="Rectangle 3"/>
          <p:cNvSpPr txBox="1">
            <a:spLocks noChangeArrowheads="1"/>
          </p:cNvSpPr>
          <p:nvPr/>
        </p:nvSpPr>
        <p:spPr>
          <a:xfrm>
            <a:off x="271463" y="2005013"/>
            <a:ext cx="4587875" cy="4591050"/>
          </a:xfrm>
          <a:prstGeom prst="rect">
            <a:avLst/>
          </a:prstGeom>
        </p:spPr>
        <p:txBody>
          <a:bodyPr vert="horz" lIns="91440" tIns="45720" rIns="91440" bIns="45720" rtlCol="0">
            <a:noAutofit/>
          </a:bodyPr>
          <a:lstStyle>
            <a:lvl1pPr marL="342900" indent="-342900" algn="l" defTabSz="914400" rtl="0" eaLnBrk="1" latinLnBrk="1"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2950" indent="-285750" algn="l" defTabSz="914400" rtl="0" eaLnBrk="1" latinLnBrk="1" hangingPunct="1">
              <a:lnSpc>
                <a:spcPct val="105000"/>
              </a:lnSpc>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3000" indent="-228600" algn="l" defTabSz="914400" rtl="0" eaLnBrk="1" latinLnBrk="1" hangingPunct="1">
              <a:lnSpc>
                <a:spcPct val="105000"/>
              </a:lnSpc>
              <a:spcBef>
                <a:spcPct val="20000"/>
              </a:spcBef>
              <a:buClr>
                <a:schemeClr val="tx2"/>
              </a:buClr>
              <a:buSzPct val="75000"/>
              <a:buFont typeface="Wingdings" pitchFamily="2" charset="2"/>
              <a:buChar char="§"/>
              <a:defRPr sz="1600" kern="1200">
                <a:solidFill>
                  <a:schemeClr val="tx1"/>
                </a:solidFill>
                <a:latin typeface="Arial" pitchFamily="34" charset="0"/>
                <a:ea typeface="+mn-ea"/>
                <a:cs typeface="Arial" pitchFamily="34" charset="0"/>
              </a:defRPr>
            </a:lvl3pPr>
            <a:lvl4pPr marL="1600200" indent="-228600" algn="l" defTabSz="914400" rtl="0" eaLnBrk="1" latinLnBrk="1" hangingPunct="1">
              <a:lnSpc>
                <a:spcPct val="105000"/>
              </a:lnSpc>
              <a:spcBef>
                <a:spcPct val="20000"/>
              </a:spcBef>
              <a:buFont typeface="Arial" pitchFamily="34" charset="0"/>
              <a:buNone/>
              <a:defRPr sz="1600" kern="1200">
                <a:solidFill>
                  <a:schemeClr val="tx1"/>
                </a:solidFill>
                <a:latin typeface="Arial" pitchFamily="34" charset="0"/>
                <a:ea typeface="+mn-ea"/>
                <a:cs typeface="Arial" pitchFamily="34" charset="0"/>
              </a:defRPr>
            </a:lvl4pPr>
            <a:lvl5pPr marL="2057400" indent="-228600" algn="l" defTabSz="914400" rtl="0" eaLnBrk="1" latinLnBrk="1" hangingPunct="1">
              <a:lnSpc>
                <a:spcPct val="105000"/>
              </a:lnSpc>
              <a:spcBef>
                <a:spcPct val="20000"/>
              </a:spcBef>
              <a:buClr>
                <a:schemeClr val="tx2"/>
              </a:buClr>
              <a:buFont typeface="Arial" pitchFamily="34"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altLang="ko-KR" sz="2000" u="sng" dirty="0" smtClean="0"/>
              <a:t>Static analysis</a:t>
            </a:r>
            <a:r>
              <a:rPr lang="en-US" altLang="ko-KR" sz="2000" dirty="0" smtClean="0"/>
              <a:t> of models against a set of checks</a:t>
            </a:r>
          </a:p>
          <a:p>
            <a:pPr lvl="1"/>
            <a:r>
              <a:rPr lang="en-US" altLang="ko-KR" sz="1800" dirty="0" smtClean="0">
                <a:ea typeface="굴림" pitchFamily="50" charset="-127"/>
              </a:rPr>
              <a:t>Checks for simulation</a:t>
            </a:r>
          </a:p>
          <a:p>
            <a:pPr lvl="1"/>
            <a:r>
              <a:rPr lang="en-US" altLang="ko-KR" sz="1800" dirty="0" smtClean="0">
                <a:ea typeface="굴림" pitchFamily="50" charset="-127"/>
              </a:rPr>
              <a:t>Checks for code generation</a:t>
            </a:r>
          </a:p>
          <a:p>
            <a:pPr lvl="1"/>
            <a:r>
              <a:rPr lang="en-US" altLang="ko-KR" sz="1800" dirty="0" smtClean="0">
                <a:ea typeface="굴림" pitchFamily="50" charset="-127"/>
              </a:rPr>
              <a:t>Requirements Consistency</a:t>
            </a:r>
          </a:p>
          <a:p>
            <a:pPr lvl="1"/>
            <a:r>
              <a:rPr lang="en-US" altLang="ko-KR" sz="1800" b="1" dirty="0" smtClean="0">
                <a:ea typeface="굴림" pitchFamily="50" charset="-127"/>
              </a:rPr>
              <a:t>Modeling Standards</a:t>
            </a:r>
          </a:p>
          <a:p>
            <a:pPr lvl="1"/>
            <a:endParaRPr lang="en-US" altLang="ko-KR" sz="1800" b="1" dirty="0" smtClean="0">
              <a:ea typeface="굴림" pitchFamily="50" charset="-127"/>
            </a:endParaRPr>
          </a:p>
          <a:p>
            <a:r>
              <a:rPr lang="en-US" altLang="ko-KR" sz="2000" dirty="0" smtClean="0"/>
              <a:t>Modeling Standards Checks for:</a:t>
            </a:r>
          </a:p>
          <a:p>
            <a:pPr lvl="1"/>
            <a:r>
              <a:rPr lang="en-US" altLang="ko-KR" sz="1800" dirty="0" smtClean="0">
                <a:ea typeface="굴림" pitchFamily="50" charset="-127"/>
              </a:rPr>
              <a:t>MAAB Style Guidelines </a:t>
            </a:r>
          </a:p>
          <a:p>
            <a:pPr lvl="1"/>
            <a:r>
              <a:rPr lang="en-US" altLang="ko-KR" sz="1800" dirty="0" smtClean="0">
                <a:ea typeface="굴림" pitchFamily="50" charset="-127"/>
              </a:rPr>
              <a:t>DO-178B</a:t>
            </a:r>
          </a:p>
          <a:p>
            <a:pPr lvl="1"/>
            <a:r>
              <a:rPr lang="en-US" altLang="ko-KR" sz="1800" dirty="0" smtClean="0">
                <a:ea typeface="굴림" pitchFamily="50" charset="-127"/>
              </a:rPr>
              <a:t>IEC 61508</a:t>
            </a:r>
          </a:p>
          <a:p>
            <a:pPr lvl="1"/>
            <a:r>
              <a:rPr lang="en-US" altLang="ko-KR" sz="1800" dirty="0" smtClean="0">
                <a:ea typeface="굴림" pitchFamily="50" charset="-127"/>
              </a:rPr>
              <a:t>ISO 26262</a:t>
            </a:r>
          </a:p>
          <a:p>
            <a:r>
              <a:rPr lang="en-US" altLang="ko-KR" sz="2000" dirty="0" smtClean="0"/>
              <a:t>Extensibility API</a:t>
            </a:r>
          </a:p>
        </p:txBody>
      </p:sp>
      <p:pic>
        <p:nvPicPr>
          <p:cNvPr id="8" name="Picture 29"/>
          <p:cNvPicPr>
            <a:picLocks noChangeAspect="1" noChangeArrowheads="1"/>
          </p:cNvPicPr>
          <p:nvPr/>
        </p:nvPicPr>
        <p:blipFill>
          <a:blip r:embed="rId2" cstate="print"/>
          <a:srcRect/>
          <a:stretch>
            <a:fillRect/>
          </a:stretch>
        </p:blipFill>
        <p:spPr bwMode="auto">
          <a:xfrm>
            <a:off x="4821238" y="2290763"/>
            <a:ext cx="4133850" cy="3532187"/>
          </a:xfrm>
          <a:prstGeom prst="rect">
            <a:avLst/>
          </a:prstGeom>
          <a:noFill/>
          <a:ln w="3175">
            <a:noFill/>
            <a:miter lim="800000"/>
            <a:headEnd/>
            <a:tailEnd/>
          </a:ln>
        </p:spPr>
      </p:pic>
    </p:spTree>
    <p:extLst>
      <p:ext uri="{BB962C8B-B14F-4D97-AF65-F5344CB8AC3E}">
        <p14:creationId xmlns:p14="http://schemas.microsoft.com/office/powerpoint/2010/main" val="3370713753"/>
      </p:ext>
    </p:extLst>
  </p:cSld>
  <p:clrMapOvr>
    <a:masterClrMapping/>
  </p:clrMapOvr>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DO-178C Checks</a:t>
            </a:r>
            <a:endParaRPr lang="en-US" dirty="0"/>
          </a:p>
        </p:txBody>
      </p:sp>
      <p:sp>
        <p:nvSpPr>
          <p:cNvPr id="4" name="Rectangle 3"/>
          <p:cNvSpPr txBox="1">
            <a:spLocks noChangeArrowheads="1"/>
          </p:cNvSpPr>
          <p:nvPr/>
        </p:nvSpPr>
        <p:spPr bwMode="auto">
          <a:xfrm>
            <a:off x="321183" y="1700808"/>
            <a:ext cx="3962785" cy="409612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225425" indent="-284163" eaLnBrk="1" hangingPunct="1">
              <a:spcBef>
                <a:spcPct val="20000"/>
              </a:spcBef>
              <a:buClr>
                <a:srgbClr val="215383"/>
              </a:buClr>
              <a:buSzPct val="75000"/>
              <a:buFont typeface="Times" pitchFamily="18" charset="0"/>
              <a:buChar char="–"/>
              <a:defRPr/>
            </a:pPr>
            <a:r>
              <a:rPr kumimoji="0" lang="en-US" b="0" i="0" u="none" strike="noStrike" kern="0" cap="none" spc="0" normalizeH="0" baseline="0" dirty="0" smtClean="0">
                <a:ln>
                  <a:noFill/>
                </a:ln>
                <a:solidFill>
                  <a:schemeClr val="tx1"/>
                </a:solidFill>
                <a:effectLst/>
                <a:uLnTx/>
                <a:uFillTx/>
                <a:latin typeface="+mn-lt"/>
              </a:rPr>
              <a:t>Focus on generation of safety critical code from models</a:t>
            </a:r>
          </a:p>
          <a:p>
            <a:pPr marL="225425" indent="-284163" eaLnBrk="1" hangingPunct="1">
              <a:spcBef>
                <a:spcPct val="20000"/>
              </a:spcBef>
              <a:buClr>
                <a:srgbClr val="215383"/>
              </a:buClr>
              <a:buSzPct val="75000"/>
              <a:buFont typeface="Times" pitchFamily="18" charset="0"/>
              <a:buChar char="–"/>
              <a:defRPr/>
            </a:pPr>
            <a:r>
              <a:rPr kumimoji="0" lang="en-US" b="0" i="0" u="none" strike="noStrike" kern="0" cap="none" spc="0" normalizeH="0" baseline="0" dirty="0" smtClean="0">
                <a:ln>
                  <a:noFill/>
                </a:ln>
                <a:solidFill>
                  <a:schemeClr val="tx1"/>
                </a:solidFill>
                <a:effectLst/>
                <a:uLnTx/>
                <a:uFillTx/>
                <a:latin typeface="+mn-lt"/>
              </a:rPr>
              <a:t>Assist in MISRA-C</a:t>
            </a:r>
            <a:r>
              <a:rPr kumimoji="0" lang="en-US" b="0" i="0" u="none" strike="noStrike" kern="0" cap="none" spc="0" normalizeH="0" baseline="0" dirty="0" smtClean="0">
                <a:ln>
                  <a:noFill/>
                </a:ln>
                <a:solidFill>
                  <a:schemeClr val="tx1"/>
                </a:solidFill>
                <a:effectLst/>
                <a:uLnTx/>
                <a:uFillTx/>
                <a:latin typeface="+mn-lt"/>
                <a:cs typeface="Arial" charset="0"/>
              </a:rPr>
              <a:t> compliance</a:t>
            </a:r>
          </a:p>
          <a:p>
            <a:pPr marL="225425" indent="-284163" eaLnBrk="1" hangingPunct="1">
              <a:spcBef>
                <a:spcPct val="20000"/>
              </a:spcBef>
              <a:buClr>
                <a:srgbClr val="215383"/>
              </a:buClr>
              <a:buSzPct val="75000"/>
              <a:buFont typeface="Times" pitchFamily="18" charset="0"/>
              <a:buChar char="–"/>
              <a:defRPr/>
            </a:pPr>
            <a:r>
              <a:rPr kumimoji="0" lang="en-US" b="0" i="0" u="none" strike="noStrike" kern="0" cap="none" spc="0" normalizeH="0" baseline="0" dirty="0" smtClean="0">
                <a:ln>
                  <a:noFill/>
                </a:ln>
                <a:solidFill>
                  <a:schemeClr val="tx1"/>
                </a:solidFill>
                <a:effectLst/>
                <a:uLnTx/>
                <a:uFillTx/>
                <a:latin typeface="+mn-lt"/>
                <a:cs typeface="Arial" charset="0"/>
              </a:rPr>
              <a:t>Maximize traceability of code to model</a:t>
            </a:r>
          </a:p>
          <a:p>
            <a:pPr marL="225425" indent="-284163" eaLnBrk="1" hangingPunct="1">
              <a:spcBef>
                <a:spcPct val="20000"/>
              </a:spcBef>
              <a:buClr>
                <a:srgbClr val="215383"/>
              </a:buClr>
              <a:buSzPct val="75000"/>
              <a:buFont typeface="Times" pitchFamily="18" charset="0"/>
              <a:buChar char="–"/>
              <a:defRPr/>
            </a:pPr>
            <a:r>
              <a:rPr kumimoji="0" lang="en-US" b="0" i="0" u="none" strike="noStrike" kern="0" cap="none" spc="0" normalizeH="0" baseline="0" dirty="0" smtClean="0">
                <a:ln>
                  <a:noFill/>
                </a:ln>
                <a:solidFill>
                  <a:schemeClr val="tx1"/>
                </a:solidFill>
                <a:effectLst/>
                <a:uLnTx/>
                <a:uFillTx/>
                <a:latin typeface="+mn-lt"/>
                <a:cs typeface="Arial" charset="0"/>
              </a:rPr>
              <a:t>Minimize differences between model coverage and code coverage</a:t>
            </a:r>
          </a:p>
          <a:p>
            <a:pPr marL="225425" indent="-284163" eaLnBrk="1" hangingPunct="1">
              <a:spcBef>
                <a:spcPct val="20000"/>
              </a:spcBef>
              <a:buClr>
                <a:srgbClr val="215383"/>
              </a:buClr>
              <a:buSzPct val="75000"/>
              <a:buFont typeface="Times" pitchFamily="18" charset="0"/>
              <a:buChar char="–"/>
              <a:defRPr/>
            </a:pPr>
            <a:r>
              <a:rPr kumimoji="0" lang="en-US" b="0" i="0" u="none" strike="noStrike" kern="0" cap="none" spc="0" normalizeH="0" baseline="0" dirty="0" smtClean="0">
                <a:ln>
                  <a:noFill/>
                </a:ln>
                <a:solidFill>
                  <a:schemeClr val="tx1"/>
                </a:solidFill>
                <a:effectLst/>
                <a:uLnTx/>
                <a:uFillTx/>
                <a:latin typeface="+mn-lt"/>
                <a:cs typeface="Arial" charset="0"/>
              </a:rPr>
              <a:t>Maximize the use of built-in Simulink and </a:t>
            </a:r>
            <a:r>
              <a:rPr kumimoji="0" lang="en-US" b="0" i="0" u="none" strike="noStrike" kern="0" cap="none" spc="0" normalizeH="0" baseline="0" dirty="0" err="1" smtClean="0">
                <a:ln>
                  <a:noFill/>
                </a:ln>
                <a:solidFill>
                  <a:schemeClr val="tx1"/>
                </a:solidFill>
                <a:effectLst/>
                <a:uLnTx/>
                <a:uFillTx/>
                <a:latin typeface="+mn-lt"/>
                <a:cs typeface="Arial" charset="0"/>
              </a:rPr>
              <a:t>Stateflow</a:t>
            </a:r>
            <a:r>
              <a:rPr kumimoji="0" lang="en-US" b="0" i="0" u="none" strike="noStrike" kern="0" cap="none" spc="0" normalizeH="0" baseline="0" dirty="0" smtClean="0">
                <a:ln>
                  <a:noFill/>
                </a:ln>
                <a:solidFill>
                  <a:schemeClr val="tx1"/>
                </a:solidFill>
                <a:effectLst/>
                <a:uLnTx/>
                <a:uFillTx/>
                <a:latin typeface="+mn-lt"/>
                <a:cs typeface="Arial" charset="0"/>
              </a:rPr>
              <a:t> diagnostics during simulation</a:t>
            </a:r>
            <a:endParaRPr kumimoji="0" lang="en-US" b="0" i="0" u="none" strike="noStrike" kern="0" cap="none" spc="0" normalizeH="0" baseline="0" dirty="0" smtClean="0">
              <a:ln>
                <a:noFill/>
              </a:ln>
              <a:solidFill>
                <a:schemeClr val="tx1"/>
              </a:solidFill>
              <a:effectLst/>
              <a:uLnTx/>
              <a:uFillTx/>
              <a:latin typeface="+mn-lt"/>
            </a:endParaRPr>
          </a:p>
        </p:txBody>
      </p:sp>
      <p:pic>
        <p:nvPicPr>
          <p:cNvPr id="205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83968" y="1497148"/>
            <a:ext cx="4505644" cy="46161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18896131"/>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a:xfrm>
            <a:off x="569913" y="1833563"/>
            <a:ext cx="8162925" cy="1016000"/>
          </a:xfrm>
        </p:spPr>
        <p:txBody>
          <a:bodyPr/>
          <a:lstStyle/>
          <a:p>
            <a:r>
              <a:rPr lang="en-US" altLang="ko-KR" sz="3600" dirty="0" smtClean="0"/>
              <a:t>2) Design Verification</a:t>
            </a:r>
          </a:p>
        </p:txBody>
      </p:sp>
    </p:spTree>
    <p:extLst>
      <p:ext uri="{BB962C8B-B14F-4D97-AF65-F5344CB8AC3E}">
        <p14:creationId xmlns:p14="http://schemas.microsoft.com/office/powerpoint/2010/main" val="2926173380"/>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2" name="AutoShape 13"/>
          <p:cNvCxnSpPr>
            <a:cxnSpLocks noChangeShapeType="1"/>
            <a:stCxn id="115" idx="2"/>
          </p:cNvCxnSpPr>
          <p:nvPr/>
        </p:nvCxnSpPr>
        <p:spPr bwMode="auto">
          <a:xfrm>
            <a:off x="4043763" y="3298614"/>
            <a:ext cx="7764" cy="1123567"/>
          </a:xfrm>
          <a:prstGeom prst="straightConnector1">
            <a:avLst/>
          </a:prstGeom>
          <a:noFill/>
          <a:ln w="25400">
            <a:solidFill>
              <a:schemeClr val="tx1"/>
            </a:solidFill>
            <a:round/>
            <a:headEnd/>
            <a:tailEnd type="triangle" w="med" len="med"/>
          </a:ln>
        </p:spPr>
      </p:cxnSp>
      <p:cxnSp>
        <p:nvCxnSpPr>
          <p:cNvPr id="111" name="AutoShape 9"/>
          <p:cNvCxnSpPr>
            <a:cxnSpLocks noChangeShapeType="1"/>
            <a:stCxn id="114" idx="2"/>
          </p:cNvCxnSpPr>
          <p:nvPr/>
        </p:nvCxnSpPr>
        <p:spPr bwMode="auto">
          <a:xfrm flipH="1">
            <a:off x="4048802" y="1954551"/>
            <a:ext cx="10586" cy="1026181"/>
          </a:xfrm>
          <a:prstGeom prst="straightConnector1">
            <a:avLst/>
          </a:prstGeom>
          <a:noFill/>
          <a:ln w="25400">
            <a:solidFill>
              <a:schemeClr val="tx1"/>
            </a:solidFill>
            <a:round/>
            <a:headEnd/>
            <a:tailEnd type="triangle" w="med" len="med"/>
          </a:ln>
        </p:spPr>
      </p:cxnSp>
      <p:cxnSp>
        <p:nvCxnSpPr>
          <p:cNvPr id="91" name="AutoShape 7"/>
          <p:cNvCxnSpPr>
            <a:cxnSpLocks noChangeShapeType="1"/>
          </p:cNvCxnSpPr>
          <p:nvPr/>
        </p:nvCxnSpPr>
        <p:spPr bwMode="auto">
          <a:xfrm rot="10800000" flipH="1">
            <a:off x="3431039" y="1640885"/>
            <a:ext cx="627290" cy="188913"/>
          </a:xfrm>
          <a:prstGeom prst="curvedConnector4">
            <a:avLst>
              <a:gd name="adj1" fmla="val -31236"/>
              <a:gd name="adj2" fmla="val 221009"/>
            </a:avLst>
          </a:prstGeom>
          <a:noFill/>
          <a:ln w="25400">
            <a:solidFill>
              <a:srgbClr val="003300"/>
            </a:solidFill>
            <a:prstDash val="sysDot"/>
            <a:round/>
            <a:headEnd/>
            <a:tailEnd type="triangle" w="med" len="med"/>
          </a:ln>
        </p:spPr>
      </p:cxnSp>
      <p:sp>
        <p:nvSpPr>
          <p:cNvPr id="92" name="Text Box 8"/>
          <p:cNvSpPr txBox="1">
            <a:spLocks noChangeArrowheads="1"/>
          </p:cNvSpPr>
          <p:nvPr/>
        </p:nvSpPr>
        <p:spPr bwMode="auto">
          <a:xfrm>
            <a:off x="2603724" y="1186858"/>
            <a:ext cx="810894" cy="297083"/>
          </a:xfrm>
          <a:prstGeom prst="rect">
            <a:avLst/>
          </a:prstGeom>
          <a:noFill/>
          <a:ln w="9525">
            <a:noFill/>
            <a:miter lim="800000"/>
            <a:headEnd/>
            <a:tailEnd/>
          </a:ln>
        </p:spPr>
        <p:txBody>
          <a:bodyPr wrap="none" lIns="80851" tIns="40425" rIns="80851" bIns="40425">
            <a:spAutoFit/>
          </a:bodyPr>
          <a:lstStyle/>
          <a:p>
            <a:r>
              <a:rPr lang="en-US" sz="1400" b="1" u="sng" dirty="0">
                <a:solidFill>
                  <a:srgbClr val="006600"/>
                </a:solidFill>
                <a:latin typeface="Arial Unicode MS" pitchFamily="34" charset="-128"/>
                <a:ea typeface="Arial Unicode MS" pitchFamily="34" charset="-128"/>
                <a:cs typeface="Arial Unicode MS" pitchFamily="34" charset="-128"/>
              </a:rPr>
              <a:t>Validate</a:t>
            </a:r>
          </a:p>
        </p:txBody>
      </p:sp>
      <p:cxnSp>
        <p:nvCxnSpPr>
          <p:cNvPr id="93" name="AutoShape 10"/>
          <p:cNvCxnSpPr>
            <a:cxnSpLocks noChangeShapeType="1"/>
          </p:cNvCxnSpPr>
          <p:nvPr/>
        </p:nvCxnSpPr>
        <p:spPr bwMode="auto">
          <a:xfrm rot="10800000">
            <a:off x="3431039" y="1829797"/>
            <a:ext cx="278947" cy="1339850"/>
          </a:xfrm>
          <a:prstGeom prst="curvedConnector3">
            <a:avLst>
              <a:gd name="adj1" fmla="val 746586"/>
            </a:avLst>
          </a:prstGeom>
          <a:noFill/>
          <a:ln w="25400">
            <a:solidFill>
              <a:schemeClr val="accent2"/>
            </a:solidFill>
            <a:prstDash val="dash"/>
            <a:round/>
            <a:headEnd type="triangle" w="med" len="med"/>
            <a:tailEnd type="triangle" w="med" len="med"/>
          </a:ln>
        </p:spPr>
      </p:cxnSp>
      <p:cxnSp>
        <p:nvCxnSpPr>
          <p:cNvPr id="94" name="AutoShape 11"/>
          <p:cNvCxnSpPr>
            <a:cxnSpLocks noChangeShapeType="1"/>
          </p:cNvCxnSpPr>
          <p:nvPr/>
        </p:nvCxnSpPr>
        <p:spPr bwMode="auto">
          <a:xfrm flipV="1">
            <a:off x="4387622" y="1829797"/>
            <a:ext cx="297996" cy="1339850"/>
          </a:xfrm>
          <a:prstGeom prst="curvedConnector3">
            <a:avLst>
              <a:gd name="adj1" fmla="val 663635"/>
            </a:avLst>
          </a:prstGeom>
          <a:noFill/>
          <a:ln w="25400">
            <a:solidFill>
              <a:schemeClr val="accent4"/>
            </a:solidFill>
            <a:round/>
            <a:headEnd/>
            <a:tailEnd type="triangle" w="med" len="med"/>
          </a:ln>
        </p:spPr>
      </p:cxnSp>
      <p:cxnSp>
        <p:nvCxnSpPr>
          <p:cNvPr id="96" name="AutoShape 14"/>
          <p:cNvCxnSpPr>
            <a:cxnSpLocks noChangeShapeType="1"/>
          </p:cNvCxnSpPr>
          <p:nvPr/>
        </p:nvCxnSpPr>
        <p:spPr bwMode="auto">
          <a:xfrm flipH="1" flipV="1">
            <a:off x="4051521" y="4422185"/>
            <a:ext cx="586469" cy="188913"/>
          </a:xfrm>
          <a:prstGeom prst="curvedConnector4">
            <a:avLst>
              <a:gd name="adj1" fmla="val -33412"/>
              <a:gd name="adj2" fmla="val 221009"/>
            </a:avLst>
          </a:prstGeom>
          <a:noFill/>
          <a:ln w="25400">
            <a:solidFill>
              <a:schemeClr val="tx2"/>
            </a:solidFill>
            <a:prstDash val="sysDot"/>
            <a:round/>
            <a:headEnd/>
            <a:tailEnd type="triangle" w="med" len="med"/>
          </a:ln>
        </p:spPr>
      </p:cxnSp>
      <p:cxnSp>
        <p:nvCxnSpPr>
          <p:cNvPr id="97" name="AutoShape 16"/>
          <p:cNvCxnSpPr>
            <a:cxnSpLocks noChangeShapeType="1"/>
          </p:cNvCxnSpPr>
          <p:nvPr/>
        </p:nvCxnSpPr>
        <p:spPr bwMode="auto">
          <a:xfrm flipH="1" flipV="1">
            <a:off x="4379454" y="3161709"/>
            <a:ext cx="229960" cy="2751138"/>
          </a:xfrm>
          <a:prstGeom prst="curvedConnector3">
            <a:avLst>
              <a:gd name="adj1" fmla="val -797648"/>
            </a:avLst>
          </a:prstGeom>
          <a:noFill/>
          <a:ln w="25400">
            <a:solidFill>
              <a:schemeClr val="accent4"/>
            </a:solidFill>
            <a:round/>
            <a:headEnd/>
            <a:tailEnd type="triangle" w="med" len="med"/>
          </a:ln>
        </p:spPr>
      </p:cxnSp>
      <p:cxnSp>
        <p:nvCxnSpPr>
          <p:cNvPr id="98" name="AutoShape 17"/>
          <p:cNvCxnSpPr>
            <a:cxnSpLocks noChangeShapeType="1"/>
          </p:cNvCxnSpPr>
          <p:nvPr/>
        </p:nvCxnSpPr>
        <p:spPr bwMode="auto">
          <a:xfrm flipV="1">
            <a:off x="4617582" y="1829799"/>
            <a:ext cx="68036" cy="4090988"/>
          </a:xfrm>
          <a:prstGeom prst="curvedConnector3">
            <a:avLst>
              <a:gd name="adj1" fmla="val 6519105"/>
            </a:avLst>
          </a:prstGeom>
          <a:noFill/>
          <a:ln w="25400">
            <a:solidFill>
              <a:schemeClr val="accent4"/>
            </a:solidFill>
            <a:round/>
            <a:headEnd/>
            <a:tailEnd type="triangle" w="med" len="med"/>
          </a:ln>
        </p:spPr>
      </p:cxnSp>
      <p:cxnSp>
        <p:nvCxnSpPr>
          <p:cNvPr id="95" name="AutoShape 12"/>
          <p:cNvCxnSpPr>
            <a:cxnSpLocks noChangeShapeType="1"/>
          </p:cNvCxnSpPr>
          <p:nvPr/>
        </p:nvCxnSpPr>
        <p:spPr bwMode="auto">
          <a:xfrm flipH="1" flipV="1">
            <a:off x="4048803" y="2980735"/>
            <a:ext cx="338819" cy="188913"/>
          </a:xfrm>
          <a:prstGeom prst="curvedConnector4">
            <a:avLst>
              <a:gd name="adj1" fmla="val -57833"/>
              <a:gd name="adj2" fmla="val 221009"/>
            </a:avLst>
          </a:prstGeom>
          <a:noFill/>
          <a:ln w="25400">
            <a:solidFill>
              <a:schemeClr val="tx2"/>
            </a:solidFill>
            <a:prstDash val="sysDot"/>
            <a:round/>
            <a:headEnd/>
            <a:tailEnd type="triangle" w="med" len="med"/>
          </a:ln>
        </p:spPr>
      </p:cxnSp>
      <p:cxnSp>
        <p:nvCxnSpPr>
          <p:cNvPr id="99" name="AutoShape 18"/>
          <p:cNvCxnSpPr>
            <a:cxnSpLocks noChangeShapeType="1"/>
          </p:cNvCxnSpPr>
          <p:nvPr/>
        </p:nvCxnSpPr>
        <p:spPr bwMode="auto">
          <a:xfrm rot="10800000" flipH="1">
            <a:off x="3465053" y="3169647"/>
            <a:ext cx="244929" cy="1441450"/>
          </a:xfrm>
          <a:prstGeom prst="curvedConnector3">
            <a:avLst>
              <a:gd name="adj1" fmla="val -751247"/>
            </a:avLst>
          </a:prstGeom>
          <a:noFill/>
          <a:ln w="25400">
            <a:solidFill>
              <a:schemeClr val="accent2"/>
            </a:solidFill>
            <a:prstDash val="dash"/>
            <a:round/>
            <a:headEnd type="triangle" w="med" len="med"/>
            <a:tailEnd type="triangle" w="med" len="med"/>
          </a:ln>
        </p:spPr>
      </p:cxnSp>
      <p:sp>
        <p:nvSpPr>
          <p:cNvPr id="106" name="Text Box 3"/>
          <p:cNvSpPr txBox="1">
            <a:spLocks noChangeArrowheads="1"/>
          </p:cNvSpPr>
          <p:nvPr/>
        </p:nvSpPr>
        <p:spPr bwMode="auto">
          <a:xfrm>
            <a:off x="6821952" y="657421"/>
            <a:ext cx="2333747" cy="297083"/>
          </a:xfrm>
          <a:prstGeom prst="rect">
            <a:avLst/>
          </a:prstGeom>
          <a:noFill/>
          <a:ln w="9525">
            <a:noFill/>
            <a:miter lim="800000"/>
            <a:headEnd/>
            <a:tailEnd/>
          </a:ln>
        </p:spPr>
        <p:txBody>
          <a:bodyPr wrap="none" lIns="80851" tIns="40425" rIns="80851" bIns="40425">
            <a:spAutoFit/>
          </a:bodyPr>
          <a:lstStyle/>
          <a:p>
            <a:pPr algn="ctr"/>
            <a:r>
              <a:rPr lang="en-US" sz="1400" dirty="0">
                <a:solidFill>
                  <a:srgbClr val="000000"/>
                </a:solidFill>
                <a:latin typeface="Arial Unicode MS" pitchFamily="34" charset="-128"/>
                <a:ea typeface="Arial Unicode MS" pitchFamily="34" charset="-128"/>
                <a:cs typeface="Arial Unicode MS" pitchFamily="34" charset="-128"/>
              </a:rPr>
              <a:t>* </a:t>
            </a:r>
            <a:r>
              <a:rPr lang="en-US" sz="1400" dirty="0" smtClean="0">
                <a:solidFill>
                  <a:srgbClr val="000000"/>
                </a:solidFill>
                <a:latin typeface="Arial Unicode MS" pitchFamily="34" charset="-128"/>
                <a:ea typeface="Arial Unicode MS" pitchFamily="34" charset="-128"/>
                <a:cs typeface="Arial Unicode MS" pitchFamily="34" charset="-128"/>
              </a:rPr>
              <a:t>DO-178C </a:t>
            </a:r>
            <a:r>
              <a:rPr lang="en-US" sz="1400" dirty="0">
                <a:solidFill>
                  <a:srgbClr val="000000"/>
                </a:solidFill>
                <a:latin typeface="Arial Unicode MS" pitchFamily="34" charset="-128"/>
                <a:ea typeface="Arial Unicode MS" pitchFamily="34" charset="-128"/>
                <a:cs typeface="Arial Unicode MS" pitchFamily="34" charset="-128"/>
              </a:rPr>
              <a:t>Qualifiable Tool</a:t>
            </a:r>
          </a:p>
        </p:txBody>
      </p:sp>
      <p:cxnSp>
        <p:nvCxnSpPr>
          <p:cNvPr id="113" name="AutoShape 15"/>
          <p:cNvCxnSpPr>
            <a:cxnSpLocks noChangeShapeType="1"/>
            <a:stCxn id="116" idx="2"/>
          </p:cNvCxnSpPr>
          <p:nvPr/>
        </p:nvCxnSpPr>
        <p:spPr bwMode="auto">
          <a:xfrm flipH="1">
            <a:off x="4042003" y="4729328"/>
            <a:ext cx="1558" cy="1002546"/>
          </a:xfrm>
          <a:prstGeom prst="straightConnector1">
            <a:avLst/>
          </a:prstGeom>
          <a:noFill/>
          <a:ln w="25400">
            <a:solidFill>
              <a:schemeClr val="tx1"/>
            </a:solidFill>
            <a:round/>
            <a:headEnd/>
            <a:tailEnd type="triangle" w="med" len="med"/>
          </a:ln>
        </p:spPr>
      </p:cxnSp>
      <p:sp>
        <p:nvSpPr>
          <p:cNvPr id="114" name="Text Box 23"/>
          <p:cNvSpPr txBox="1">
            <a:spLocks noChangeArrowheads="1"/>
          </p:cNvSpPr>
          <p:nvPr/>
        </p:nvSpPr>
        <p:spPr bwMode="auto">
          <a:xfrm>
            <a:off x="3433158" y="1640885"/>
            <a:ext cx="1252460" cy="313666"/>
          </a:xfrm>
          <a:prstGeom prst="rect">
            <a:avLst/>
          </a:prstGeom>
          <a:solidFill>
            <a:srgbClr val="8DB0FF"/>
          </a:solidFill>
          <a:ln w="9525">
            <a:solidFill>
              <a:schemeClr val="tx1"/>
            </a:solidFill>
            <a:miter lim="800000"/>
            <a:headEnd/>
            <a:tailEnd/>
          </a:ln>
        </p:spPr>
        <p:txBody>
          <a:bodyPr wrap="square" lIns="18288" tIns="36576" rIns="18288" bIns="40425" anchor="ctr" anchorCtr="0">
            <a:noAutofit/>
          </a:bodyPr>
          <a:lstStyle/>
          <a:p>
            <a:pPr algn="ctr"/>
            <a:r>
              <a:rPr lang="en-US" sz="1400" dirty="0">
                <a:latin typeface="Arial Unicode MS" pitchFamily="34" charset="-128"/>
                <a:ea typeface="Arial Unicode MS" pitchFamily="34" charset="-128"/>
                <a:cs typeface="Arial Unicode MS" pitchFamily="34" charset="-128"/>
              </a:rPr>
              <a:t>Requirements</a:t>
            </a:r>
          </a:p>
        </p:txBody>
      </p:sp>
      <p:sp>
        <p:nvSpPr>
          <p:cNvPr id="115" name="Text Box 24"/>
          <p:cNvSpPr txBox="1">
            <a:spLocks noChangeArrowheads="1"/>
          </p:cNvSpPr>
          <p:nvPr/>
        </p:nvSpPr>
        <p:spPr bwMode="auto">
          <a:xfrm>
            <a:off x="3711143" y="2980735"/>
            <a:ext cx="665239" cy="317879"/>
          </a:xfrm>
          <a:prstGeom prst="rect">
            <a:avLst/>
          </a:prstGeom>
          <a:solidFill>
            <a:srgbClr val="8DB0FF"/>
          </a:solidFill>
          <a:ln w="9525">
            <a:solidFill>
              <a:schemeClr val="tx1"/>
            </a:solidFill>
            <a:miter lim="800000"/>
            <a:headEnd/>
            <a:tailEnd/>
          </a:ln>
        </p:spPr>
        <p:txBody>
          <a:bodyPr wrap="square" lIns="18288" tIns="36576" rIns="18288" bIns="40425" anchor="ctr" anchorCtr="0">
            <a:noAutofit/>
          </a:bodyPr>
          <a:lstStyle/>
          <a:p>
            <a:pPr algn="ctr"/>
            <a:r>
              <a:rPr lang="en-US" sz="1400" dirty="0">
                <a:latin typeface="Arial Unicode MS" pitchFamily="34" charset="-128"/>
                <a:ea typeface="Arial Unicode MS" pitchFamily="34" charset="-128"/>
                <a:cs typeface="Arial Unicode MS" pitchFamily="34" charset="-128"/>
              </a:rPr>
              <a:t>Model</a:t>
            </a:r>
          </a:p>
        </p:txBody>
      </p:sp>
      <p:sp>
        <p:nvSpPr>
          <p:cNvPr id="116" name="Text Box 25"/>
          <p:cNvSpPr txBox="1">
            <a:spLocks noChangeArrowheads="1"/>
          </p:cNvSpPr>
          <p:nvPr/>
        </p:nvSpPr>
        <p:spPr bwMode="auto">
          <a:xfrm>
            <a:off x="3456739" y="4412498"/>
            <a:ext cx="1173643" cy="316830"/>
          </a:xfrm>
          <a:prstGeom prst="rect">
            <a:avLst/>
          </a:prstGeom>
          <a:solidFill>
            <a:srgbClr val="8DB0FF"/>
          </a:solidFill>
          <a:ln w="9525">
            <a:solidFill>
              <a:schemeClr val="tx1"/>
            </a:solidFill>
            <a:miter lim="800000"/>
            <a:headEnd/>
            <a:tailEnd/>
          </a:ln>
        </p:spPr>
        <p:txBody>
          <a:bodyPr wrap="square" lIns="18288" tIns="36576" rIns="18288" bIns="40425" anchor="ctr" anchorCtr="0">
            <a:noAutofit/>
          </a:bodyPr>
          <a:lstStyle/>
          <a:p>
            <a:pPr algn="ctr"/>
            <a:r>
              <a:rPr lang="en-US" sz="1400" dirty="0">
                <a:latin typeface="Arial Unicode MS" pitchFamily="34" charset="-128"/>
                <a:ea typeface="Arial Unicode MS" pitchFamily="34" charset="-128"/>
                <a:cs typeface="Arial Unicode MS" pitchFamily="34" charset="-128"/>
              </a:rPr>
              <a:t>Source Code</a:t>
            </a:r>
          </a:p>
        </p:txBody>
      </p:sp>
      <p:sp>
        <p:nvSpPr>
          <p:cNvPr id="117" name="Text Box 26"/>
          <p:cNvSpPr txBox="1">
            <a:spLocks noChangeArrowheads="1"/>
          </p:cNvSpPr>
          <p:nvPr/>
        </p:nvSpPr>
        <p:spPr bwMode="auto">
          <a:xfrm>
            <a:off x="3484104" y="5731874"/>
            <a:ext cx="1128134" cy="304779"/>
          </a:xfrm>
          <a:prstGeom prst="rect">
            <a:avLst/>
          </a:prstGeom>
          <a:solidFill>
            <a:srgbClr val="8DB0FF"/>
          </a:solidFill>
          <a:ln w="9525">
            <a:solidFill>
              <a:schemeClr val="tx1"/>
            </a:solidFill>
            <a:miter lim="800000"/>
            <a:headEnd/>
            <a:tailEnd/>
          </a:ln>
        </p:spPr>
        <p:txBody>
          <a:bodyPr wrap="square" lIns="18288" tIns="36576" rIns="18288" bIns="40425" anchor="ctr" anchorCtr="0">
            <a:noAutofit/>
          </a:bodyPr>
          <a:lstStyle/>
          <a:p>
            <a:pPr algn="ctr"/>
            <a:r>
              <a:rPr lang="en-US" sz="1400" dirty="0">
                <a:latin typeface="Arial Unicode MS" pitchFamily="34" charset="-128"/>
                <a:ea typeface="Arial Unicode MS" pitchFamily="34" charset="-128"/>
                <a:cs typeface="Arial Unicode MS" pitchFamily="34" charset="-128"/>
              </a:rPr>
              <a:t>Object Code</a:t>
            </a:r>
          </a:p>
        </p:txBody>
      </p:sp>
      <p:sp>
        <p:nvSpPr>
          <p:cNvPr id="118" name="Text Box 19"/>
          <p:cNvSpPr txBox="1">
            <a:spLocks noChangeArrowheads="1"/>
          </p:cNvSpPr>
          <p:nvPr/>
        </p:nvSpPr>
        <p:spPr bwMode="auto">
          <a:xfrm>
            <a:off x="2853624" y="2097999"/>
            <a:ext cx="1251721" cy="727970"/>
          </a:xfrm>
          <a:prstGeom prst="rect">
            <a:avLst/>
          </a:prstGeom>
          <a:noFill/>
          <a:ln w="9525">
            <a:noFill/>
            <a:miter lim="800000"/>
            <a:headEnd/>
            <a:tailEnd/>
          </a:ln>
        </p:spPr>
        <p:txBody>
          <a:bodyPr wrap="none" lIns="80851" tIns="40425" rIns="80851" bIns="40425">
            <a:spAutoFit/>
          </a:bodyPr>
          <a:lstStyle/>
          <a:p>
            <a:pPr algn="ctr"/>
            <a:r>
              <a:rPr lang="en-US" sz="1400" dirty="0">
                <a:latin typeface="Arial Unicode MS" pitchFamily="34" charset="-128"/>
                <a:ea typeface="Arial Unicode MS" pitchFamily="34" charset="-128"/>
                <a:cs typeface="Arial Unicode MS" pitchFamily="34" charset="-128"/>
              </a:rPr>
              <a:t>Simulink</a:t>
            </a:r>
          </a:p>
          <a:p>
            <a:pPr algn="ctr"/>
            <a:r>
              <a:rPr lang="en-US" sz="1400" dirty="0">
                <a:latin typeface="Arial Unicode MS" pitchFamily="34" charset="-128"/>
                <a:ea typeface="Arial Unicode MS" pitchFamily="34" charset="-128"/>
                <a:cs typeface="Arial Unicode MS" pitchFamily="34" charset="-128"/>
              </a:rPr>
              <a:t>Stateflow</a:t>
            </a:r>
          </a:p>
          <a:p>
            <a:pPr algn="ctr"/>
            <a:r>
              <a:rPr lang="en-US" sz="1400" dirty="0">
                <a:latin typeface="Arial Unicode MS" pitchFamily="34" charset="-128"/>
                <a:ea typeface="Arial Unicode MS" pitchFamily="34" charset="-128"/>
                <a:cs typeface="Arial Unicode MS" pitchFamily="34" charset="-128"/>
              </a:rPr>
              <a:t>SLRG: </a:t>
            </a:r>
            <a:r>
              <a:rPr lang="en-US" sz="1400" i="1" dirty="0">
                <a:latin typeface="Arial Unicode MS" pitchFamily="34" charset="-128"/>
                <a:ea typeface="Arial Unicode MS" pitchFamily="34" charset="-128"/>
                <a:cs typeface="Arial Unicode MS" pitchFamily="34" charset="-128"/>
              </a:rPr>
              <a:t>SDD </a:t>
            </a:r>
            <a:r>
              <a:rPr lang="en-US" sz="1400" dirty="0">
                <a:latin typeface="Arial Unicode MS" pitchFamily="34" charset="-128"/>
                <a:ea typeface="Arial Unicode MS" pitchFamily="34" charset="-128"/>
                <a:cs typeface="Arial Unicode MS" pitchFamily="34" charset="-128"/>
              </a:rPr>
              <a:t>*</a:t>
            </a:r>
            <a:endParaRPr lang="en-US" sz="1400" i="1" dirty="0">
              <a:latin typeface="Arial Unicode MS" pitchFamily="34" charset="-128"/>
              <a:ea typeface="Arial Unicode MS" pitchFamily="34" charset="-128"/>
              <a:cs typeface="Arial Unicode MS" pitchFamily="34" charset="-128"/>
            </a:endParaRPr>
          </a:p>
        </p:txBody>
      </p:sp>
      <p:sp>
        <p:nvSpPr>
          <p:cNvPr id="122" name="TextBox 121"/>
          <p:cNvSpPr txBox="1"/>
          <p:nvPr/>
        </p:nvSpPr>
        <p:spPr>
          <a:xfrm>
            <a:off x="-21230" y="4011067"/>
            <a:ext cx="2094711" cy="2846933"/>
          </a:xfrm>
          <a:prstGeom prst="rect">
            <a:avLst/>
          </a:prstGeom>
          <a:noFill/>
        </p:spPr>
        <p:txBody>
          <a:bodyPr wrap="square" lIns="139144" tIns="69572" rIns="139144" bIns="69572" rtlCol="0">
            <a:spAutoFit/>
          </a:bodyPr>
          <a:lstStyle/>
          <a:p>
            <a:r>
              <a:rPr lang="en-US" sz="1100" u="sng" dirty="0">
                <a:latin typeface="Arial Unicode MS" pitchFamily="34" charset="-128"/>
                <a:ea typeface="Arial Unicode MS" pitchFamily="34" charset="-128"/>
                <a:cs typeface="Arial Unicode MS" pitchFamily="34" charset="-128"/>
              </a:rPr>
              <a:t>Abbreviations</a:t>
            </a:r>
          </a:p>
          <a:p>
            <a:r>
              <a:rPr lang="en-US" sz="1100" dirty="0">
                <a:latin typeface="Arial Unicode MS" pitchFamily="34" charset="-128"/>
                <a:ea typeface="Arial Unicode MS" pitchFamily="34" charset="-128"/>
                <a:cs typeface="Arial Unicode MS" pitchFamily="34" charset="-128"/>
              </a:rPr>
              <a:t>SL: Simulink</a:t>
            </a:r>
          </a:p>
          <a:p>
            <a:r>
              <a:rPr lang="en-US" sz="1100" dirty="0">
                <a:latin typeface="Arial Unicode MS" pitchFamily="34" charset="-128"/>
                <a:ea typeface="Arial Unicode MS" pitchFamily="34" charset="-128"/>
                <a:cs typeface="Arial Unicode MS" pitchFamily="34" charset="-128"/>
              </a:rPr>
              <a:t>SLVNV: Simulink Verification and Validation</a:t>
            </a:r>
          </a:p>
          <a:p>
            <a:r>
              <a:rPr lang="en-US" sz="1100" dirty="0">
                <a:latin typeface="Arial Unicode MS" pitchFamily="34" charset="-128"/>
                <a:ea typeface="Arial Unicode MS" pitchFamily="34" charset="-128"/>
                <a:cs typeface="Arial Unicode MS" pitchFamily="34" charset="-128"/>
              </a:rPr>
              <a:t>RMI: Requirements Management Interface</a:t>
            </a:r>
          </a:p>
          <a:p>
            <a:r>
              <a:rPr lang="en-US" sz="1100" dirty="0">
                <a:latin typeface="Arial Unicode MS" pitchFamily="34" charset="-128"/>
                <a:ea typeface="Arial Unicode MS" pitchFamily="34" charset="-128"/>
                <a:cs typeface="Arial Unicode MS" pitchFamily="34" charset="-128"/>
              </a:rPr>
              <a:t>SDD: System Design Description</a:t>
            </a:r>
          </a:p>
          <a:p>
            <a:r>
              <a:rPr lang="en-US" sz="1100" dirty="0">
                <a:latin typeface="Arial Unicode MS" pitchFamily="34" charset="-128"/>
                <a:ea typeface="Arial Unicode MS" pitchFamily="34" charset="-128"/>
                <a:cs typeface="Arial Unicode MS" pitchFamily="34" charset="-128"/>
              </a:rPr>
              <a:t>SLDV: Simulink Design Verifier</a:t>
            </a:r>
          </a:p>
          <a:p>
            <a:r>
              <a:rPr lang="en-US" sz="1100" dirty="0">
                <a:latin typeface="Arial Unicode MS" pitchFamily="34" charset="-128"/>
                <a:ea typeface="Arial Unicode MS" pitchFamily="34" charset="-128"/>
                <a:cs typeface="Arial Unicode MS" pitchFamily="34" charset="-128"/>
              </a:rPr>
              <a:t>SLRG: Simulink Report Generator</a:t>
            </a:r>
          </a:p>
          <a:p>
            <a:r>
              <a:rPr lang="en-US" sz="1100" dirty="0">
                <a:latin typeface="Arial Unicode MS" pitchFamily="34" charset="-128"/>
                <a:ea typeface="Arial Unicode MS" pitchFamily="34" charset="-128"/>
                <a:cs typeface="Arial Unicode MS" pitchFamily="34" charset="-128"/>
              </a:rPr>
              <a:t>PS: Polyspace</a:t>
            </a:r>
          </a:p>
          <a:p>
            <a:r>
              <a:rPr lang="en-US" sz="1100" dirty="0">
                <a:latin typeface="Arial Unicode MS" pitchFamily="34" charset="-128"/>
                <a:ea typeface="Arial Unicode MS" pitchFamily="34" charset="-128"/>
                <a:cs typeface="Arial Unicode MS" pitchFamily="34" charset="-128"/>
              </a:rPr>
              <a:t>RTE: Run-Time Error</a:t>
            </a:r>
          </a:p>
          <a:p>
            <a:r>
              <a:rPr lang="en-US" sz="1100" dirty="0">
                <a:latin typeface="Arial Unicode MS" pitchFamily="34" charset="-128"/>
                <a:ea typeface="Arial Unicode MS" pitchFamily="34" charset="-128"/>
                <a:cs typeface="Arial Unicode MS" pitchFamily="34" charset="-128"/>
              </a:rPr>
              <a:t>EC: Embedded Coder</a:t>
            </a:r>
          </a:p>
          <a:p>
            <a:r>
              <a:rPr lang="en-US" sz="1100" dirty="0">
                <a:latin typeface="Arial Unicode MS" pitchFamily="34" charset="-128"/>
                <a:ea typeface="Arial Unicode MS" pitchFamily="34" charset="-128"/>
                <a:cs typeface="Arial Unicode MS" pitchFamily="34" charset="-128"/>
              </a:rPr>
              <a:t>PIL: Processor-in-the-Loop</a:t>
            </a:r>
          </a:p>
        </p:txBody>
      </p:sp>
      <p:sp>
        <p:nvSpPr>
          <p:cNvPr id="39" name="Rectangle 3"/>
          <p:cNvSpPr>
            <a:spLocks noGrp="1" noChangeArrowheads="1"/>
          </p:cNvSpPr>
          <p:nvPr>
            <p:ph type="title"/>
          </p:nvPr>
        </p:nvSpPr>
        <p:spPr>
          <a:xfrm>
            <a:off x="455613" y="381000"/>
            <a:ext cx="8382000" cy="603250"/>
          </a:xfrm>
        </p:spPr>
        <p:txBody>
          <a:bodyPr/>
          <a:lstStyle/>
          <a:p>
            <a:r>
              <a:rPr lang="en-US" dirty="0" smtClean="0"/>
              <a:t>Workflow Example</a:t>
            </a:r>
          </a:p>
        </p:txBody>
      </p:sp>
      <p:sp>
        <p:nvSpPr>
          <p:cNvPr id="44" name="Text Box 4"/>
          <p:cNvSpPr txBox="1">
            <a:spLocks noChangeArrowheads="1"/>
          </p:cNvSpPr>
          <p:nvPr/>
        </p:nvSpPr>
        <p:spPr bwMode="auto">
          <a:xfrm>
            <a:off x="1026125" y="3298614"/>
            <a:ext cx="628633" cy="301334"/>
          </a:xfrm>
          <a:prstGeom prst="rect">
            <a:avLst/>
          </a:prstGeom>
          <a:noFill/>
          <a:ln w="9525">
            <a:noFill/>
            <a:miter lim="800000"/>
            <a:headEnd/>
            <a:tailEnd/>
          </a:ln>
        </p:spPr>
        <p:txBody>
          <a:bodyPr wrap="none" lIns="85058" tIns="42530" rIns="85058" bIns="42530">
            <a:spAutoFit/>
          </a:bodyPr>
          <a:lstStyle/>
          <a:p>
            <a:pPr algn="ctr"/>
            <a:r>
              <a:rPr lang="en-US" sz="1400" b="1" u="sng" dirty="0" smtClean="0">
                <a:solidFill>
                  <a:schemeClr val="accent2"/>
                </a:solidFill>
                <a:latin typeface="Arial Unicode MS" pitchFamily="34" charset="-128"/>
                <a:ea typeface="Arial Unicode MS" pitchFamily="34" charset="-128"/>
                <a:cs typeface="Arial Unicode MS" pitchFamily="34" charset="-128"/>
              </a:rPr>
              <a:t>Trace</a:t>
            </a:r>
            <a:endParaRPr lang="en-US" sz="1400" i="1" dirty="0">
              <a:solidFill>
                <a:schemeClr val="accent2"/>
              </a:solidFill>
              <a:latin typeface="Arial Unicode MS" pitchFamily="34" charset="-128"/>
              <a:ea typeface="Arial Unicode MS" pitchFamily="34" charset="-128"/>
              <a:cs typeface="Arial Unicode MS" pitchFamily="34" charset="-128"/>
            </a:endParaRPr>
          </a:p>
        </p:txBody>
      </p:sp>
      <p:sp>
        <p:nvSpPr>
          <p:cNvPr id="45" name="Text Box 28"/>
          <p:cNvSpPr txBox="1">
            <a:spLocks noChangeArrowheads="1"/>
          </p:cNvSpPr>
          <p:nvPr/>
        </p:nvSpPr>
        <p:spPr bwMode="auto">
          <a:xfrm>
            <a:off x="4136111" y="3875293"/>
            <a:ext cx="1237293" cy="297083"/>
          </a:xfrm>
          <a:prstGeom prst="rect">
            <a:avLst/>
          </a:prstGeom>
          <a:noFill/>
          <a:ln w="9525">
            <a:noFill/>
            <a:miter lim="800000"/>
            <a:headEnd/>
            <a:tailEnd/>
          </a:ln>
        </p:spPr>
        <p:txBody>
          <a:bodyPr wrap="none" lIns="80851" tIns="40425" rIns="80851" bIns="40425">
            <a:spAutoFit/>
          </a:bodyPr>
          <a:lstStyle/>
          <a:p>
            <a:pPr algn="ctr"/>
            <a:r>
              <a:rPr lang="en-US" sz="1400" b="1" u="sng" dirty="0" smtClean="0">
                <a:solidFill>
                  <a:schemeClr val="tx2"/>
                </a:solidFill>
                <a:latin typeface="Arial Unicode MS" pitchFamily="34" charset="-128"/>
                <a:ea typeface="Arial Unicode MS" pitchFamily="34" charset="-128"/>
                <a:cs typeface="Arial Unicode MS" pitchFamily="34" charset="-128"/>
              </a:rPr>
              <a:t>Conformance</a:t>
            </a:r>
            <a:endParaRPr lang="en-US" sz="1400" dirty="0">
              <a:solidFill>
                <a:srgbClr val="00CC66"/>
              </a:solidFill>
              <a:latin typeface="Arial" charset="0"/>
              <a:ea typeface="Arial Unicode MS" pitchFamily="34" charset="-128"/>
              <a:cs typeface="Arial Unicode MS" pitchFamily="34" charset="-128"/>
            </a:endParaRPr>
          </a:p>
        </p:txBody>
      </p:sp>
      <p:sp>
        <p:nvSpPr>
          <p:cNvPr id="49" name="Text Box 3"/>
          <p:cNvSpPr txBox="1">
            <a:spLocks noChangeArrowheads="1"/>
          </p:cNvSpPr>
          <p:nvPr/>
        </p:nvSpPr>
        <p:spPr bwMode="auto">
          <a:xfrm>
            <a:off x="7772400" y="2036449"/>
            <a:ext cx="621740" cy="297083"/>
          </a:xfrm>
          <a:prstGeom prst="rect">
            <a:avLst/>
          </a:prstGeom>
          <a:noFill/>
          <a:ln w="9525">
            <a:noFill/>
            <a:miter lim="800000"/>
            <a:headEnd/>
            <a:tailEnd/>
          </a:ln>
        </p:spPr>
        <p:txBody>
          <a:bodyPr wrap="none" lIns="80851" tIns="40425" rIns="80851" bIns="40425">
            <a:spAutoFit/>
          </a:bodyPr>
          <a:lstStyle/>
          <a:p>
            <a:pPr algn="ctr"/>
            <a:r>
              <a:rPr lang="en-US" sz="1400" b="1" u="sng" dirty="0" smtClean="0">
                <a:solidFill>
                  <a:schemeClr val="accent4"/>
                </a:solidFill>
                <a:latin typeface="Arial Unicode MS" pitchFamily="34" charset="-128"/>
                <a:ea typeface="Arial Unicode MS" pitchFamily="34" charset="-128"/>
                <a:cs typeface="Arial Unicode MS" pitchFamily="34" charset="-128"/>
              </a:rPr>
              <a:t>Verify</a:t>
            </a:r>
            <a:endParaRPr lang="en-US" sz="1400" i="1" dirty="0">
              <a:solidFill>
                <a:srgbClr val="00CC66"/>
              </a:solidFill>
              <a:latin typeface="Arial" charset="0"/>
              <a:ea typeface="Arial Unicode MS" pitchFamily="34" charset="-128"/>
              <a:cs typeface="Arial Unicode MS" pitchFamily="34" charset="-128"/>
            </a:endParaRPr>
          </a:p>
        </p:txBody>
      </p:sp>
      <p:sp>
        <p:nvSpPr>
          <p:cNvPr id="50" name="Text Box 6"/>
          <p:cNvSpPr txBox="1">
            <a:spLocks noChangeArrowheads="1"/>
          </p:cNvSpPr>
          <p:nvPr/>
        </p:nvSpPr>
        <p:spPr bwMode="auto">
          <a:xfrm>
            <a:off x="5149253" y="4412498"/>
            <a:ext cx="630236" cy="301334"/>
          </a:xfrm>
          <a:prstGeom prst="rect">
            <a:avLst/>
          </a:prstGeom>
          <a:noFill/>
          <a:ln w="9525">
            <a:noFill/>
            <a:miter lim="800000"/>
            <a:headEnd/>
            <a:tailEnd/>
          </a:ln>
        </p:spPr>
        <p:txBody>
          <a:bodyPr wrap="none" lIns="85058" tIns="42530" rIns="85058" bIns="42530">
            <a:spAutoFit/>
          </a:bodyPr>
          <a:lstStyle/>
          <a:p>
            <a:pPr algn="ctr"/>
            <a:r>
              <a:rPr lang="en-US" sz="1400" b="1" u="sng" dirty="0" smtClean="0">
                <a:solidFill>
                  <a:schemeClr val="accent4"/>
                </a:solidFill>
                <a:latin typeface="Arial Unicode MS" pitchFamily="34" charset="-128"/>
                <a:ea typeface="Arial Unicode MS" pitchFamily="34" charset="-128"/>
                <a:cs typeface="Arial Unicode MS" pitchFamily="34" charset="-128"/>
              </a:rPr>
              <a:t>Verify</a:t>
            </a:r>
            <a:endParaRPr lang="en-US" sz="1400" dirty="0">
              <a:solidFill>
                <a:schemeClr val="accent4"/>
              </a:solidFill>
              <a:latin typeface="Arial" charset="0"/>
              <a:ea typeface="Arial Unicode MS" pitchFamily="34" charset="-128"/>
              <a:cs typeface="Arial Unicode MS" pitchFamily="34" charset="-128"/>
            </a:endParaRPr>
          </a:p>
        </p:txBody>
      </p:sp>
      <p:sp>
        <p:nvSpPr>
          <p:cNvPr id="51" name="Text Box 6"/>
          <p:cNvSpPr txBox="1">
            <a:spLocks noChangeArrowheads="1"/>
          </p:cNvSpPr>
          <p:nvPr/>
        </p:nvSpPr>
        <p:spPr bwMode="auto">
          <a:xfrm>
            <a:off x="6629400" y="4460430"/>
            <a:ext cx="630236" cy="301334"/>
          </a:xfrm>
          <a:prstGeom prst="rect">
            <a:avLst/>
          </a:prstGeom>
          <a:noFill/>
          <a:ln w="9525">
            <a:noFill/>
            <a:miter lim="800000"/>
            <a:headEnd/>
            <a:tailEnd/>
          </a:ln>
        </p:spPr>
        <p:txBody>
          <a:bodyPr wrap="none" lIns="85058" tIns="42530" rIns="85058" bIns="42530">
            <a:spAutoFit/>
          </a:bodyPr>
          <a:lstStyle/>
          <a:p>
            <a:pPr algn="ctr"/>
            <a:r>
              <a:rPr lang="en-US" sz="1400" b="1" u="sng" dirty="0" smtClean="0">
                <a:solidFill>
                  <a:schemeClr val="accent4"/>
                </a:solidFill>
                <a:latin typeface="Arial Unicode MS" pitchFamily="34" charset="-128"/>
                <a:ea typeface="Arial Unicode MS" pitchFamily="34" charset="-128"/>
                <a:cs typeface="Arial Unicode MS" pitchFamily="34" charset="-128"/>
              </a:rPr>
              <a:t>Verify</a:t>
            </a:r>
            <a:endParaRPr lang="en-US" sz="1400" dirty="0">
              <a:solidFill>
                <a:srgbClr val="00CC66"/>
              </a:solidFill>
              <a:latin typeface="Arial" charset="0"/>
            </a:endParaRPr>
          </a:p>
        </p:txBody>
      </p:sp>
      <p:cxnSp>
        <p:nvCxnSpPr>
          <p:cNvPr id="61" name="AutoShape 16"/>
          <p:cNvCxnSpPr>
            <a:cxnSpLocks noChangeShapeType="1"/>
          </p:cNvCxnSpPr>
          <p:nvPr/>
        </p:nvCxnSpPr>
        <p:spPr bwMode="auto">
          <a:xfrm flipH="1" flipV="1">
            <a:off x="4376382" y="3157767"/>
            <a:ext cx="254000" cy="1430714"/>
          </a:xfrm>
          <a:prstGeom prst="curvedConnector3">
            <a:avLst>
              <a:gd name="adj1" fmla="val -374000"/>
            </a:avLst>
          </a:prstGeom>
          <a:noFill/>
          <a:ln w="25400">
            <a:solidFill>
              <a:schemeClr val="accent4"/>
            </a:solidFill>
            <a:round/>
            <a:headEnd/>
            <a:tailEnd type="triangle" w="med" len="med"/>
          </a:ln>
        </p:spPr>
      </p:cxnSp>
      <p:sp>
        <p:nvSpPr>
          <p:cNvPr id="31" name="Text Box 5"/>
          <p:cNvSpPr txBox="1">
            <a:spLocks noChangeArrowheads="1"/>
          </p:cNvSpPr>
          <p:nvPr/>
        </p:nvSpPr>
        <p:spPr bwMode="auto">
          <a:xfrm>
            <a:off x="100168" y="1629264"/>
            <a:ext cx="1839621" cy="727970"/>
          </a:xfrm>
          <a:prstGeom prst="rect">
            <a:avLst/>
          </a:prstGeom>
          <a:noFill/>
          <a:ln w="9525">
            <a:noFill/>
            <a:miter lim="800000"/>
            <a:headEnd/>
            <a:tailEnd/>
          </a:ln>
        </p:spPr>
        <p:txBody>
          <a:bodyPr wrap="square" lIns="80851" tIns="40425" rIns="80851" bIns="40425">
            <a:spAutoFit/>
          </a:bodyPr>
          <a:lstStyle/>
          <a:p>
            <a:pPr algn="ctr"/>
            <a:r>
              <a:rPr lang="en-US" sz="1400" b="1" u="sng" dirty="0">
                <a:solidFill>
                  <a:schemeClr val="accent2"/>
                </a:solidFill>
                <a:latin typeface="Arial Unicode MS" pitchFamily="34" charset="-128"/>
                <a:ea typeface="Arial Unicode MS" pitchFamily="34" charset="-128"/>
                <a:cs typeface="Arial Unicode MS" pitchFamily="34" charset="-128"/>
              </a:rPr>
              <a:t>Trace</a:t>
            </a:r>
            <a:endParaRPr lang="en-US" sz="1400" u="sng" dirty="0">
              <a:solidFill>
                <a:schemeClr val="accent2"/>
              </a:solidFill>
              <a:latin typeface="Arial Unicode MS" pitchFamily="34" charset="-128"/>
              <a:ea typeface="Arial Unicode MS" pitchFamily="34" charset="-128"/>
              <a:cs typeface="Arial Unicode MS" pitchFamily="34" charset="-128"/>
            </a:endParaRPr>
          </a:p>
          <a:p>
            <a:pPr algn="ctr"/>
            <a:r>
              <a:rPr lang="en-US" sz="1400" dirty="0">
                <a:solidFill>
                  <a:schemeClr val="accent2"/>
                </a:solidFill>
                <a:latin typeface="Arial Unicode MS" pitchFamily="34" charset="-128"/>
                <a:ea typeface="Arial Unicode MS" pitchFamily="34" charset="-128"/>
                <a:cs typeface="Arial Unicode MS" pitchFamily="34" charset="-128"/>
              </a:rPr>
              <a:t>SLVNV: </a:t>
            </a:r>
            <a:r>
              <a:rPr lang="en-US" sz="1400" i="1" dirty="0">
                <a:solidFill>
                  <a:schemeClr val="accent2"/>
                </a:solidFill>
                <a:latin typeface="Arial Unicode MS" pitchFamily="34" charset="-128"/>
                <a:ea typeface="Arial Unicode MS" pitchFamily="34" charset="-128"/>
                <a:cs typeface="Arial Unicode MS" pitchFamily="34" charset="-128"/>
              </a:rPr>
              <a:t>RMI</a:t>
            </a:r>
          </a:p>
          <a:p>
            <a:pPr algn="ctr"/>
            <a:r>
              <a:rPr lang="en-US" sz="1400" dirty="0">
                <a:solidFill>
                  <a:schemeClr val="accent2"/>
                </a:solidFill>
                <a:latin typeface="Arial Unicode MS" pitchFamily="34" charset="-128"/>
                <a:ea typeface="Arial Unicode MS" pitchFamily="34" charset="-128"/>
                <a:cs typeface="Arial Unicode MS" pitchFamily="34" charset="-128"/>
              </a:rPr>
              <a:t>SLRG: </a:t>
            </a:r>
            <a:r>
              <a:rPr lang="en-US" sz="1400" i="1" dirty="0">
                <a:solidFill>
                  <a:schemeClr val="accent2"/>
                </a:solidFill>
                <a:latin typeface="Arial Unicode MS" pitchFamily="34" charset="-128"/>
                <a:ea typeface="Arial Unicode MS" pitchFamily="34" charset="-128"/>
                <a:cs typeface="Arial Unicode MS" pitchFamily="34" charset="-128"/>
              </a:rPr>
              <a:t>SDD </a:t>
            </a:r>
            <a:r>
              <a:rPr lang="en-US" sz="1400" dirty="0">
                <a:solidFill>
                  <a:schemeClr val="accent2"/>
                </a:solidFill>
                <a:latin typeface="Arial Unicode MS" pitchFamily="34" charset="-128"/>
                <a:ea typeface="Arial Unicode MS" pitchFamily="34" charset="-128"/>
                <a:cs typeface="Arial Unicode MS" pitchFamily="34" charset="-128"/>
              </a:rPr>
              <a:t>*</a:t>
            </a:r>
          </a:p>
        </p:txBody>
      </p:sp>
      <p:cxnSp>
        <p:nvCxnSpPr>
          <p:cNvPr id="33" name="AutoShape 9"/>
          <p:cNvCxnSpPr>
            <a:cxnSpLocks noChangeShapeType="1"/>
          </p:cNvCxnSpPr>
          <p:nvPr/>
        </p:nvCxnSpPr>
        <p:spPr bwMode="auto">
          <a:xfrm flipH="1">
            <a:off x="4048802" y="1954551"/>
            <a:ext cx="10586" cy="1026181"/>
          </a:xfrm>
          <a:prstGeom prst="straightConnector1">
            <a:avLst/>
          </a:prstGeom>
          <a:noFill/>
          <a:ln w="25400">
            <a:solidFill>
              <a:schemeClr val="tx1"/>
            </a:solidFill>
            <a:round/>
            <a:headEnd/>
            <a:tailEnd type="triangle" w="med" len="med"/>
          </a:ln>
        </p:spPr>
      </p:cxnSp>
      <p:sp>
        <p:nvSpPr>
          <p:cNvPr id="35" name="Text Box 20"/>
          <p:cNvSpPr txBox="1">
            <a:spLocks noChangeArrowheads="1"/>
          </p:cNvSpPr>
          <p:nvPr/>
        </p:nvSpPr>
        <p:spPr bwMode="auto">
          <a:xfrm>
            <a:off x="4038600" y="2209800"/>
            <a:ext cx="2285657" cy="727970"/>
          </a:xfrm>
          <a:prstGeom prst="rect">
            <a:avLst/>
          </a:prstGeom>
          <a:noFill/>
          <a:ln w="9525">
            <a:noFill/>
            <a:miter lim="800000"/>
            <a:headEnd/>
            <a:tailEnd/>
          </a:ln>
        </p:spPr>
        <p:txBody>
          <a:bodyPr wrap="none" lIns="80851" tIns="40425" rIns="80851" bIns="40425">
            <a:spAutoFit/>
          </a:bodyPr>
          <a:lstStyle/>
          <a:p>
            <a:pPr algn="ctr"/>
            <a:r>
              <a:rPr lang="en-US" sz="1400" b="1" u="sng" dirty="0">
                <a:solidFill>
                  <a:schemeClr val="tx2"/>
                </a:solidFill>
                <a:latin typeface="Arial Unicode MS" pitchFamily="34" charset="-128"/>
                <a:ea typeface="Arial Unicode MS" pitchFamily="34" charset="-128"/>
                <a:cs typeface="Arial Unicode MS" pitchFamily="34" charset="-128"/>
              </a:rPr>
              <a:t>Conformance</a:t>
            </a:r>
          </a:p>
          <a:p>
            <a:pPr algn="ctr"/>
            <a:r>
              <a:rPr lang="en-US" sz="1400" dirty="0">
                <a:solidFill>
                  <a:schemeClr val="tx2"/>
                </a:solidFill>
                <a:latin typeface="Arial Unicode MS" pitchFamily="34" charset="-128"/>
                <a:ea typeface="Arial Unicode MS" pitchFamily="34" charset="-128"/>
                <a:cs typeface="Arial Unicode MS" pitchFamily="34" charset="-128"/>
              </a:rPr>
              <a:t>SLVNV:</a:t>
            </a:r>
            <a:r>
              <a:rPr lang="en-US" sz="1400" i="1" dirty="0">
                <a:solidFill>
                  <a:schemeClr val="tx2"/>
                </a:solidFill>
                <a:latin typeface="Arial Unicode MS" pitchFamily="34" charset="-128"/>
                <a:ea typeface="Arial Unicode MS" pitchFamily="34" charset="-128"/>
                <a:cs typeface="Arial Unicode MS" pitchFamily="34" charset="-128"/>
              </a:rPr>
              <a:t> </a:t>
            </a:r>
            <a:r>
              <a:rPr lang="en-US" sz="1400" i="1" dirty="0" smtClean="0">
                <a:solidFill>
                  <a:schemeClr val="tx2"/>
                </a:solidFill>
                <a:latin typeface="Arial Unicode MS" pitchFamily="34" charset="-128"/>
                <a:ea typeface="Arial Unicode MS" pitchFamily="34" charset="-128"/>
                <a:cs typeface="Arial Unicode MS" pitchFamily="34" charset="-128"/>
              </a:rPr>
              <a:t>DO-178C/DO-331</a:t>
            </a:r>
            <a:endParaRPr lang="en-US" sz="1400" i="1" dirty="0">
              <a:solidFill>
                <a:schemeClr val="tx2"/>
              </a:solidFill>
              <a:latin typeface="Arial Unicode MS" pitchFamily="34" charset="-128"/>
              <a:ea typeface="Arial Unicode MS" pitchFamily="34" charset="-128"/>
              <a:cs typeface="Arial Unicode MS" pitchFamily="34" charset="-128"/>
            </a:endParaRPr>
          </a:p>
          <a:p>
            <a:pPr algn="ctr"/>
            <a:r>
              <a:rPr lang="en-US" sz="1400" i="1" dirty="0">
                <a:solidFill>
                  <a:schemeClr val="tx2"/>
                </a:solidFill>
                <a:latin typeface="Arial Unicode MS" pitchFamily="34" charset="-128"/>
                <a:ea typeface="Arial Unicode MS" pitchFamily="34" charset="-128"/>
                <a:cs typeface="Arial Unicode MS" pitchFamily="34" charset="-128"/>
              </a:rPr>
              <a:t>Checks </a:t>
            </a:r>
            <a:r>
              <a:rPr lang="en-US" sz="1400" dirty="0">
                <a:solidFill>
                  <a:schemeClr val="tx2"/>
                </a:solidFill>
                <a:latin typeface="Arial Unicode MS" pitchFamily="34" charset="-128"/>
                <a:ea typeface="Arial Unicode MS" pitchFamily="34" charset="-128"/>
                <a:cs typeface="Arial Unicode MS" pitchFamily="34" charset="-128"/>
              </a:rPr>
              <a:t>*</a:t>
            </a:r>
          </a:p>
        </p:txBody>
      </p:sp>
      <p:sp>
        <p:nvSpPr>
          <p:cNvPr id="36" name="Text Box 27"/>
          <p:cNvSpPr txBox="1">
            <a:spLocks noChangeArrowheads="1"/>
          </p:cNvSpPr>
          <p:nvPr/>
        </p:nvSpPr>
        <p:spPr bwMode="auto">
          <a:xfrm>
            <a:off x="6400800" y="2483491"/>
            <a:ext cx="630236" cy="301334"/>
          </a:xfrm>
          <a:prstGeom prst="rect">
            <a:avLst/>
          </a:prstGeom>
          <a:noFill/>
          <a:ln w="9525">
            <a:noFill/>
            <a:miter lim="800000"/>
            <a:headEnd/>
            <a:tailEnd/>
          </a:ln>
        </p:spPr>
        <p:txBody>
          <a:bodyPr wrap="none" lIns="85058" tIns="42530" rIns="85058" bIns="42530">
            <a:spAutoFit/>
          </a:bodyPr>
          <a:lstStyle/>
          <a:p>
            <a:pPr algn="ctr"/>
            <a:r>
              <a:rPr lang="en-US" sz="1400" b="1" u="sng" dirty="0" smtClean="0">
                <a:solidFill>
                  <a:schemeClr val="accent4"/>
                </a:solidFill>
                <a:latin typeface="Arial Unicode MS" pitchFamily="34" charset="-128"/>
                <a:ea typeface="Arial Unicode MS" pitchFamily="34" charset="-128"/>
                <a:cs typeface="Arial Unicode MS" pitchFamily="34" charset="-128"/>
              </a:rPr>
              <a:t>Verify</a:t>
            </a:r>
            <a:endParaRPr lang="en-US" sz="1400" i="1" dirty="0">
              <a:solidFill>
                <a:schemeClr val="accent1"/>
              </a:solidFill>
              <a:latin typeface="Arial Unicode MS" pitchFamily="34" charset="-128"/>
              <a:ea typeface="Arial Unicode MS" pitchFamily="34" charset="-128"/>
              <a:cs typeface="Arial Unicode MS" pitchFamily="34" charset="-128"/>
            </a:endParaRPr>
          </a:p>
        </p:txBody>
      </p:sp>
      <p:sp>
        <p:nvSpPr>
          <p:cNvPr id="37" name="Text Box 27"/>
          <p:cNvSpPr txBox="1">
            <a:spLocks noChangeArrowheads="1"/>
          </p:cNvSpPr>
          <p:nvPr/>
        </p:nvSpPr>
        <p:spPr bwMode="auto">
          <a:xfrm>
            <a:off x="5860791" y="2216004"/>
            <a:ext cx="2294153" cy="1163109"/>
          </a:xfrm>
          <a:prstGeom prst="rect">
            <a:avLst/>
          </a:prstGeom>
          <a:noFill/>
          <a:ln w="9525">
            <a:noFill/>
            <a:miter lim="800000"/>
            <a:headEnd/>
            <a:tailEnd/>
          </a:ln>
        </p:spPr>
        <p:txBody>
          <a:bodyPr wrap="none" lIns="85058" tIns="42530" rIns="85058" bIns="42530">
            <a:spAutoFit/>
          </a:bodyPr>
          <a:lstStyle/>
          <a:p>
            <a:pPr algn="ctr"/>
            <a:r>
              <a:rPr lang="en-US" sz="1400" b="1" u="sng" dirty="0">
                <a:solidFill>
                  <a:schemeClr val="accent4"/>
                </a:solidFill>
                <a:latin typeface="Arial Unicode MS" pitchFamily="34" charset="-128"/>
                <a:ea typeface="Arial Unicode MS" pitchFamily="34" charset="-128"/>
                <a:cs typeface="Arial Unicode MS" pitchFamily="34" charset="-128"/>
              </a:rPr>
              <a:t>Verify</a:t>
            </a:r>
          </a:p>
          <a:p>
            <a:pPr algn="ctr"/>
            <a:r>
              <a:rPr lang="en-US" sz="1400" dirty="0">
                <a:solidFill>
                  <a:schemeClr val="accent4"/>
                </a:solidFill>
                <a:latin typeface="Arial Unicode MS" pitchFamily="34" charset="-128"/>
                <a:ea typeface="Arial Unicode MS" pitchFamily="34" charset="-128"/>
                <a:cs typeface="Arial Unicode MS" pitchFamily="34" charset="-128"/>
              </a:rPr>
              <a:t>Simulink Report</a:t>
            </a:r>
          </a:p>
          <a:p>
            <a:pPr algn="ctr"/>
            <a:r>
              <a:rPr lang="en-US" sz="1400" dirty="0">
                <a:solidFill>
                  <a:schemeClr val="accent4"/>
                </a:solidFill>
                <a:latin typeface="Arial Unicode MS" pitchFamily="34" charset="-128"/>
                <a:ea typeface="Arial Unicode MS" pitchFamily="34" charset="-128"/>
                <a:cs typeface="Arial Unicode MS" pitchFamily="34" charset="-128"/>
              </a:rPr>
              <a:t>Generator</a:t>
            </a:r>
          </a:p>
          <a:p>
            <a:pPr algn="ctr"/>
            <a:r>
              <a:rPr lang="en-US" sz="1400" dirty="0">
                <a:solidFill>
                  <a:schemeClr val="accent4"/>
                </a:solidFill>
                <a:latin typeface="Arial Unicode MS" pitchFamily="34" charset="-128"/>
                <a:ea typeface="Arial Unicode MS" pitchFamily="34" charset="-128"/>
                <a:cs typeface="Arial Unicode MS" pitchFamily="34" charset="-128"/>
              </a:rPr>
              <a:t>SLVNV: </a:t>
            </a:r>
            <a:r>
              <a:rPr lang="en-US" sz="1400" i="1" dirty="0">
                <a:solidFill>
                  <a:schemeClr val="accent4"/>
                </a:solidFill>
                <a:latin typeface="Arial Unicode MS" pitchFamily="34" charset="-128"/>
                <a:ea typeface="Arial Unicode MS" pitchFamily="34" charset="-128"/>
                <a:cs typeface="Arial Unicode MS" pitchFamily="34" charset="-128"/>
              </a:rPr>
              <a:t>Model Coverage </a:t>
            </a:r>
            <a:r>
              <a:rPr lang="en-US" sz="1400" dirty="0">
                <a:solidFill>
                  <a:schemeClr val="accent4"/>
                </a:solidFill>
                <a:latin typeface="Arial Unicode MS" pitchFamily="34" charset="-128"/>
                <a:ea typeface="Arial Unicode MS" pitchFamily="34" charset="-128"/>
                <a:cs typeface="Arial Unicode MS" pitchFamily="34" charset="-128"/>
              </a:rPr>
              <a:t>*</a:t>
            </a:r>
          </a:p>
          <a:p>
            <a:pPr algn="ctr"/>
            <a:r>
              <a:rPr lang="en-US" sz="1400" dirty="0" smtClean="0">
                <a:solidFill>
                  <a:srgbClr val="00B050"/>
                </a:solidFill>
                <a:latin typeface="Arial Unicode MS" pitchFamily="34" charset="-128"/>
                <a:ea typeface="Arial Unicode MS" pitchFamily="34" charset="-128"/>
                <a:cs typeface="Arial Unicode MS" pitchFamily="34" charset="-128"/>
              </a:rPr>
              <a:t>Simulink Design Verifier</a:t>
            </a:r>
            <a:endParaRPr lang="en-US" sz="1400" i="1" dirty="0">
              <a:solidFill>
                <a:srgbClr val="00B050"/>
              </a:solidFill>
              <a:latin typeface="Arial Unicode MS" pitchFamily="34" charset="-128"/>
              <a:ea typeface="Arial Unicode MS" pitchFamily="34" charset="-128"/>
              <a:cs typeface="Arial Unicode MS" pitchFamily="34" charset="-128"/>
            </a:endParaRPr>
          </a:p>
        </p:txBody>
      </p:sp>
    </p:spTree>
    <p:extLst>
      <p:ext uri="{BB962C8B-B14F-4D97-AF65-F5344CB8AC3E}">
        <p14:creationId xmlns:p14="http://schemas.microsoft.com/office/powerpoint/2010/main" val="35165152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hidden"/>
                                      </p:to>
                                    </p:set>
                                  </p:childTnLst>
                                </p:cTn>
                              </p:par>
                              <p:par>
                                <p:cTn id="7" presetID="1" presetClass="entr" presetSubtype="0" fill="hold" grpId="0" nodeType="withEffect">
                                  <p:stCondLst>
                                    <p:cond delay="0"/>
                                  </p:stCondLst>
                                  <p:childTnLst>
                                    <p:set>
                                      <p:cBhvr>
                                        <p:cTn id="8"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7"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sv-SE" dirty="0" err="1" smtClean="0"/>
              <a:t>Module</a:t>
            </a:r>
            <a:r>
              <a:rPr lang="sv-SE" dirty="0" smtClean="0"/>
              <a:t> and Integration </a:t>
            </a:r>
            <a:r>
              <a:rPr lang="sv-SE" dirty="0" err="1" smtClean="0"/>
              <a:t>Testing</a:t>
            </a:r>
            <a:r>
              <a:rPr lang="sv-SE" dirty="0" smtClean="0"/>
              <a:t/>
            </a:r>
            <a:br>
              <a:rPr lang="sv-SE" dirty="0" smtClean="0"/>
            </a:br>
            <a:r>
              <a:rPr lang="en-US" b="0" dirty="0" smtClean="0"/>
              <a:t>Test Scenario</a:t>
            </a:r>
            <a:r>
              <a:rPr lang="sv-SE" dirty="0" smtClean="0"/>
              <a:t>	</a:t>
            </a:r>
            <a:endParaRPr lang="sv-SE" dirty="0"/>
          </a:p>
        </p:txBody>
      </p:sp>
      <p:sp>
        <p:nvSpPr>
          <p:cNvPr id="3" name="Platshållare för innehåll 2"/>
          <p:cNvSpPr>
            <a:spLocks noGrp="1"/>
          </p:cNvSpPr>
          <p:nvPr>
            <p:ph sz="half" idx="1"/>
          </p:nvPr>
        </p:nvSpPr>
        <p:spPr>
          <a:xfrm>
            <a:off x="457200" y="1600200"/>
            <a:ext cx="8219256" cy="4648199"/>
          </a:xfrm>
        </p:spPr>
        <p:txBody>
          <a:bodyPr/>
          <a:lstStyle/>
          <a:p>
            <a:pPr eaLnBrk="0" latinLnBrk="0" hangingPunct="0"/>
            <a:r>
              <a:rPr lang="sv-SE" dirty="0" err="1" smtClean="0"/>
              <a:t>Open</a:t>
            </a:r>
            <a:r>
              <a:rPr lang="sv-SE" dirty="0" smtClean="0"/>
              <a:t>-loop </a:t>
            </a:r>
            <a:r>
              <a:rPr lang="sv-SE" dirty="0" err="1" smtClean="0"/>
              <a:t>module</a:t>
            </a:r>
            <a:r>
              <a:rPr lang="sv-SE" dirty="0" smtClean="0"/>
              <a:t> tests</a:t>
            </a:r>
          </a:p>
          <a:p>
            <a:pPr lvl="1" eaLnBrk="0" latinLnBrk="0" hangingPunct="0"/>
            <a:r>
              <a:rPr lang="sv-SE" dirty="0" err="1" smtClean="0"/>
              <a:t>Coverage</a:t>
            </a:r>
            <a:r>
              <a:rPr lang="sv-SE" dirty="0" smtClean="0"/>
              <a:t> </a:t>
            </a:r>
            <a:r>
              <a:rPr lang="sv-SE" dirty="0" err="1" smtClean="0"/>
              <a:t>measurement</a:t>
            </a:r>
            <a:endParaRPr lang="sv-SE" dirty="0" smtClean="0"/>
          </a:p>
          <a:p>
            <a:pPr lvl="1" eaLnBrk="0" latinLnBrk="0" hangingPunct="0"/>
            <a:endParaRPr lang="sv-SE" dirty="0" smtClean="0"/>
          </a:p>
          <a:p>
            <a:pPr eaLnBrk="0" latinLnBrk="0" hangingPunct="0"/>
            <a:r>
              <a:rPr lang="sv-SE" dirty="0" err="1"/>
              <a:t>C</a:t>
            </a:r>
            <a:r>
              <a:rPr lang="sv-SE" dirty="0" err="1" smtClean="0"/>
              <a:t>losed</a:t>
            </a:r>
            <a:r>
              <a:rPr lang="sv-SE" dirty="0" smtClean="0"/>
              <a:t>-loop integration tests </a:t>
            </a:r>
          </a:p>
          <a:p>
            <a:pPr lvl="1" eaLnBrk="0" latinLnBrk="0" hangingPunct="0"/>
            <a:endParaRPr lang="sv-SE" dirty="0" smtClean="0"/>
          </a:p>
          <a:p>
            <a:pPr lvl="1" eaLnBrk="0" latinLnBrk="0" hangingPunct="0"/>
            <a:endParaRPr lang="sv-SE" dirty="0" smtClean="0"/>
          </a:p>
          <a:p>
            <a:pPr eaLnBrk="0" latinLnBrk="0" hangingPunct="0"/>
            <a:r>
              <a:rPr lang="sv-SE" dirty="0" err="1" smtClean="0"/>
              <a:t>Requirements</a:t>
            </a:r>
            <a:r>
              <a:rPr lang="sv-SE" dirty="0" err="1"/>
              <a:t>-</a:t>
            </a:r>
            <a:r>
              <a:rPr lang="sv-SE" dirty="0" err="1" smtClean="0"/>
              <a:t>based</a:t>
            </a:r>
            <a:r>
              <a:rPr lang="sv-SE" dirty="0" smtClean="0"/>
              <a:t> </a:t>
            </a:r>
            <a:r>
              <a:rPr lang="sv-SE" dirty="0" err="1" smtClean="0"/>
              <a:t>testing</a:t>
            </a:r>
            <a:r>
              <a:rPr lang="sv-SE" dirty="0" smtClean="0"/>
              <a:t> </a:t>
            </a:r>
            <a:r>
              <a:rPr lang="sv-SE" dirty="0" err="1" smtClean="0"/>
              <a:t>using</a:t>
            </a:r>
            <a:r>
              <a:rPr lang="sv-SE" dirty="0" smtClean="0"/>
              <a:t> the signal </a:t>
            </a:r>
            <a:r>
              <a:rPr lang="sv-SE" dirty="0" err="1" smtClean="0"/>
              <a:t>builder</a:t>
            </a:r>
            <a:r>
              <a:rPr lang="sv-SE" dirty="0" smtClean="0"/>
              <a:t> block</a:t>
            </a:r>
          </a:p>
          <a:p>
            <a:pPr eaLnBrk="0" latinLnBrk="0" hangingPunct="0"/>
            <a:endParaRPr lang="sv-SE" dirty="0"/>
          </a:p>
        </p:txBody>
      </p:sp>
    </p:spTree>
    <p:extLst>
      <p:ext uri="{BB962C8B-B14F-4D97-AF65-F5344CB8AC3E}">
        <p14:creationId xmlns:p14="http://schemas.microsoft.com/office/powerpoint/2010/main" val="696548046"/>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p:txBody>
          <a:bodyPr/>
          <a:lstStyle/>
          <a:p>
            <a:r>
              <a:rPr lang="en-US" altLang="ko-KR" smtClean="0"/>
              <a:t>Test Cases to Signal Builder</a:t>
            </a:r>
          </a:p>
        </p:txBody>
      </p:sp>
      <p:sp>
        <p:nvSpPr>
          <p:cNvPr id="55299" name="Rectangle 32"/>
          <p:cNvSpPr>
            <a:spLocks noChangeArrowheads="1"/>
          </p:cNvSpPr>
          <p:nvPr/>
        </p:nvSpPr>
        <p:spPr bwMode="auto">
          <a:xfrm>
            <a:off x="928662" y="6286520"/>
            <a:ext cx="2409825" cy="327025"/>
          </a:xfrm>
          <a:prstGeom prst="rect">
            <a:avLst/>
          </a:prstGeom>
          <a:noFill/>
          <a:ln w="9525">
            <a:noFill/>
            <a:miter lim="800000"/>
            <a:headEnd/>
            <a:tailEnd/>
          </a:ln>
        </p:spPr>
        <p:txBody>
          <a:bodyPr/>
          <a:lstStyle/>
          <a:p>
            <a:pPr marL="284163" indent="-284163" algn="ctr" eaLnBrk="0" latinLnBrk="0" hangingPunct="0">
              <a:spcBef>
                <a:spcPct val="20000"/>
              </a:spcBef>
              <a:buClr>
                <a:srgbClr val="215383"/>
              </a:buClr>
              <a:buSzPct val="95000"/>
              <a:buFont typeface="Wingdings" pitchFamily="2" charset="2"/>
              <a:buNone/>
            </a:pPr>
            <a:r>
              <a:rPr kumimoji="0" lang="en-US" altLang="ko-KR" sz="1800" b="1" dirty="0">
                <a:solidFill>
                  <a:schemeClr val="hlink"/>
                </a:solidFill>
                <a:latin typeface="Arial" pitchFamily="34" charset="0"/>
              </a:rPr>
              <a:t>Test </a:t>
            </a:r>
            <a:r>
              <a:rPr kumimoji="0" lang="en-US" altLang="ko-KR" sz="1800" b="1" dirty="0" smtClean="0">
                <a:solidFill>
                  <a:schemeClr val="hlink"/>
                </a:solidFill>
                <a:latin typeface="Arial" pitchFamily="34" charset="0"/>
              </a:rPr>
              <a:t>Requirement</a:t>
            </a:r>
            <a:endParaRPr kumimoji="0" lang="en-US" altLang="ko-KR" sz="1800" b="1" dirty="0">
              <a:solidFill>
                <a:schemeClr val="hlink"/>
              </a:solidFill>
              <a:latin typeface="Arial" pitchFamily="34" charset="0"/>
            </a:endParaRPr>
          </a:p>
        </p:txBody>
      </p:sp>
      <p:sp>
        <p:nvSpPr>
          <p:cNvPr id="49" name="AutoShape 37"/>
          <p:cNvSpPr>
            <a:spLocks noChangeArrowheads="1"/>
          </p:cNvSpPr>
          <p:nvPr/>
        </p:nvSpPr>
        <p:spPr bwMode="auto">
          <a:xfrm>
            <a:off x="4214810" y="4143380"/>
            <a:ext cx="828675" cy="476250"/>
          </a:xfrm>
          <a:prstGeom prst="rightArrow">
            <a:avLst>
              <a:gd name="adj1" fmla="val 50000"/>
              <a:gd name="adj2" fmla="val 43500"/>
            </a:avLst>
          </a:prstGeom>
          <a:solidFill>
            <a:srgbClr val="FF9900"/>
          </a:solidFill>
          <a:ln w="3175" algn="ctr">
            <a:solidFill>
              <a:schemeClr val="tx1"/>
            </a:solidFill>
            <a:miter lim="800000"/>
            <a:headEnd/>
            <a:tailEnd/>
          </a:ln>
        </p:spPr>
        <p:txBody>
          <a:bodyPr wrap="none" anchor="ctr"/>
          <a:lstStyle/>
          <a:p>
            <a:pPr algn="ctr" eaLnBrk="0" latinLnBrk="0" hangingPunct="0"/>
            <a:endParaRPr kumimoji="0" lang="ko-KR" altLang="en-US"/>
          </a:p>
        </p:txBody>
      </p:sp>
      <p:sp>
        <p:nvSpPr>
          <p:cNvPr id="50" name="Rectangle 66"/>
          <p:cNvSpPr>
            <a:spLocks noChangeArrowheads="1"/>
          </p:cNvSpPr>
          <p:nvPr/>
        </p:nvSpPr>
        <p:spPr bwMode="auto">
          <a:xfrm>
            <a:off x="5357818" y="6286520"/>
            <a:ext cx="2659692" cy="327025"/>
          </a:xfrm>
          <a:prstGeom prst="rect">
            <a:avLst/>
          </a:prstGeom>
          <a:noFill/>
          <a:ln w="9525">
            <a:noFill/>
            <a:miter lim="800000"/>
            <a:headEnd/>
            <a:tailEnd/>
          </a:ln>
        </p:spPr>
        <p:txBody>
          <a:bodyPr/>
          <a:lstStyle/>
          <a:p>
            <a:pPr marL="284163" indent="-284163" algn="ctr" eaLnBrk="0" latinLnBrk="0" hangingPunct="0">
              <a:spcBef>
                <a:spcPct val="20000"/>
              </a:spcBef>
              <a:buClr>
                <a:srgbClr val="215383"/>
              </a:buClr>
              <a:buSzPct val="95000"/>
              <a:buFont typeface="Wingdings" pitchFamily="2" charset="2"/>
              <a:buNone/>
            </a:pPr>
            <a:r>
              <a:rPr kumimoji="0" lang="en-US" altLang="ko-KR" sz="1800" b="1" dirty="0">
                <a:solidFill>
                  <a:schemeClr val="hlink"/>
                </a:solidFill>
                <a:latin typeface="Arial" pitchFamily="34" charset="0"/>
              </a:rPr>
              <a:t>Signal Builder</a:t>
            </a:r>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19381" y="1718839"/>
            <a:ext cx="3382027" cy="28513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68103" y="2908146"/>
            <a:ext cx="3382027" cy="29467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4"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1560" y="2420888"/>
            <a:ext cx="3390663" cy="3040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4767242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el 1"/>
          <p:cNvSpPr>
            <a:spLocks noGrp="1"/>
          </p:cNvSpPr>
          <p:nvPr>
            <p:ph type="title"/>
          </p:nvPr>
        </p:nvSpPr>
        <p:spPr/>
        <p:txBody>
          <a:bodyPr/>
          <a:lstStyle/>
          <a:p>
            <a:r>
              <a:rPr lang="en-US" altLang="ko-KR" smtClean="0">
                <a:ea typeface="굴림" pitchFamily="50" charset="-127"/>
              </a:rPr>
              <a:t>Development</a:t>
            </a:r>
            <a:r>
              <a:rPr lang="en-US" altLang="ko-KR" b="0" smtClean="0">
                <a:ea typeface="굴림" pitchFamily="50" charset="-127"/>
              </a:rPr>
              <a:t> </a:t>
            </a:r>
            <a:r>
              <a:rPr lang="en-US" altLang="ko-KR" smtClean="0">
                <a:ea typeface="굴림" pitchFamily="50" charset="-127"/>
              </a:rPr>
              <a:t>Process for High-Integrity Applications: System Certification</a:t>
            </a:r>
          </a:p>
        </p:txBody>
      </p:sp>
      <p:sp>
        <p:nvSpPr>
          <p:cNvPr id="8195" name="Inhaltsplatzhalter 2"/>
          <p:cNvSpPr>
            <a:spLocks noGrp="1"/>
          </p:cNvSpPr>
          <p:nvPr>
            <p:ph idx="1"/>
          </p:nvPr>
        </p:nvSpPr>
        <p:spPr>
          <a:xfrm>
            <a:off x="390525" y="1790700"/>
            <a:ext cx="8362950" cy="4419600"/>
          </a:xfrm>
        </p:spPr>
        <p:txBody>
          <a:bodyPr/>
          <a:lstStyle/>
          <a:p>
            <a:r>
              <a:rPr lang="en-US" altLang="ko-KR" sz="2000" dirty="0" smtClean="0">
                <a:ea typeface="굴림" pitchFamily="50" charset="-127"/>
              </a:rPr>
              <a:t>Recognition by a certification authority that an system complies with the requirements of a standard</a:t>
            </a:r>
          </a:p>
          <a:p>
            <a:endParaRPr lang="en-US" altLang="ko-KR" dirty="0" smtClean="0">
              <a:ea typeface="굴림" pitchFamily="50" charset="-127"/>
            </a:endParaRPr>
          </a:p>
        </p:txBody>
      </p:sp>
      <p:grpSp>
        <p:nvGrpSpPr>
          <p:cNvPr id="2" name="Gruppieren 54"/>
          <p:cNvGrpSpPr>
            <a:grpSpLocks/>
          </p:cNvGrpSpPr>
          <p:nvPr/>
        </p:nvGrpSpPr>
        <p:grpSpPr bwMode="auto">
          <a:xfrm>
            <a:off x="1327150" y="2571750"/>
            <a:ext cx="5902325" cy="3479800"/>
            <a:chOff x="1336896" y="2607396"/>
            <a:chExt cx="5902003" cy="3480319"/>
          </a:xfrm>
        </p:grpSpPr>
        <p:sp>
          <p:nvSpPr>
            <p:cNvPr id="5" name="Rectangle 43"/>
            <p:cNvSpPr>
              <a:spLocks noChangeArrowheads="1"/>
            </p:cNvSpPr>
            <p:nvPr/>
          </p:nvSpPr>
          <p:spPr bwMode="auto">
            <a:xfrm>
              <a:off x="2068694" y="3404440"/>
              <a:ext cx="849266" cy="154011"/>
            </a:xfrm>
            <a:prstGeom prst="rect">
              <a:avLst/>
            </a:prstGeom>
            <a:solidFill>
              <a:schemeClr val="bg1"/>
            </a:solidFill>
            <a:ln w="12700" algn="ctr">
              <a:noFill/>
              <a:miter lim="800000"/>
              <a:headEnd/>
              <a:tailEnd/>
            </a:ln>
          </p:spPr>
          <p:txBody>
            <a:bodyPr wrap="none" lIns="0" tIns="0" rIns="0" bIns="0">
              <a:spAutoFit/>
            </a:bodyPr>
            <a:lstStyle/>
            <a:p>
              <a:pPr algn="ctr" fontAlgn="base">
                <a:spcBef>
                  <a:spcPct val="0"/>
                </a:spcBef>
                <a:spcAft>
                  <a:spcPct val="0"/>
                </a:spcAft>
                <a:buSzPct val="80000"/>
                <a:buFont typeface="Wingdings" pitchFamily="2" charset="2"/>
                <a:buNone/>
                <a:defRPr/>
              </a:pPr>
              <a:r>
                <a:rPr lang="de-DE" sz="1000">
                  <a:solidFill>
                    <a:srgbClr val="000000"/>
                  </a:solidFill>
                </a:rPr>
                <a:t>   Partitioning   </a:t>
              </a:r>
            </a:p>
          </p:txBody>
        </p:sp>
        <p:grpSp>
          <p:nvGrpSpPr>
            <p:cNvPr id="3" name="Group 45"/>
            <p:cNvGrpSpPr>
              <a:grpSpLocks/>
            </p:cNvGrpSpPr>
            <p:nvPr/>
          </p:nvGrpSpPr>
          <p:grpSpPr bwMode="auto">
            <a:xfrm>
              <a:off x="2736497" y="3778262"/>
              <a:ext cx="2525961" cy="2253697"/>
              <a:chOff x="1791" y="2359"/>
              <a:chExt cx="1528" cy="1633"/>
            </a:xfrm>
          </p:grpSpPr>
          <p:sp>
            <p:nvSpPr>
              <p:cNvPr id="52" name="Line 46"/>
              <p:cNvSpPr>
                <a:spLocks noChangeShapeType="1"/>
              </p:cNvSpPr>
              <p:nvPr/>
            </p:nvSpPr>
            <p:spPr bwMode="auto">
              <a:xfrm>
                <a:off x="1791" y="2355"/>
                <a:ext cx="769" cy="1637"/>
              </a:xfrm>
              <a:prstGeom prst="line">
                <a:avLst/>
              </a:prstGeom>
              <a:noFill/>
              <a:ln w="304800">
                <a:solidFill>
                  <a:srgbClr val="D9D9D9"/>
                </a:solidFill>
                <a:round/>
                <a:headEnd/>
                <a:tailEnd/>
              </a:ln>
            </p:spPr>
            <p:txBody>
              <a:bodyPr lIns="0" tIns="0" rIns="0" bIns="0" anchor="ctr"/>
              <a:lstStyle/>
              <a:p>
                <a:pPr algn="ctr" fontAlgn="base">
                  <a:spcBef>
                    <a:spcPct val="0"/>
                  </a:spcBef>
                  <a:spcAft>
                    <a:spcPct val="0"/>
                  </a:spcAft>
                  <a:defRPr/>
                </a:pPr>
                <a:endParaRPr lang="de-DE" sz="1000">
                  <a:solidFill>
                    <a:srgbClr val="000000"/>
                  </a:solidFill>
                </a:endParaRPr>
              </a:p>
            </p:txBody>
          </p:sp>
          <p:sp>
            <p:nvSpPr>
              <p:cNvPr id="53" name="Line 47"/>
              <p:cNvSpPr>
                <a:spLocks noChangeShapeType="1"/>
              </p:cNvSpPr>
              <p:nvPr/>
            </p:nvSpPr>
            <p:spPr bwMode="auto">
              <a:xfrm flipH="1">
                <a:off x="2550" y="2355"/>
                <a:ext cx="769" cy="1637"/>
              </a:xfrm>
              <a:prstGeom prst="line">
                <a:avLst/>
              </a:prstGeom>
              <a:noFill/>
              <a:ln w="304800">
                <a:solidFill>
                  <a:srgbClr val="D9D9D9"/>
                </a:solidFill>
                <a:round/>
                <a:headEnd/>
                <a:tailEnd/>
              </a:ln>
            </p:spPr>
            <p:txBody>
              <a:bodyPr lIns="0" tIns="0" rIns="0" bIns="0" anchor="ctr"/>
              <a:lstStyle/>
              <a:p>
                <a:pPr algn="ctr" fontAlgn="base">
                  <a:spcBef>
                    <a:spcPct val="0"/>
                  </a:spcBef>
                  <a:spcAft>
                    <a:spcPct val="0"/>
                  </a:spcAft>
                  <a:defRPr/>
                </a:pPr>
                <a:endParaRPr lang="de-DE" sz="1000">
                  <a:solidFill>
                    <a:srgbClr val="000000"/>
                  </a:solidFill>
                </a:endParaRPr>
              </a:p>
            </p:txBody>
          </p:sp>
        </p:grpSp>
        <p:sp>
          <p:nvSpPr>
            <p:cNvPr id="7" name="Line 48"/>
            <p:cNvSpPr>
              <a:spLocks noChangeShapeType="1"/>
            </p:cNvSpPr>
            <p:nvPr/>
          </p:nvSpPr>
          <p:spPr bwMode="auto">
            <a:xfrm>
              <a:off x="1336896" y="3593381"/>
              <a:ext cx="5902003" cy="0"/>
            </a:xfrm>
            <a:prstGeom prst="line">
              <a:avLst/>
            </a:prstGeom>
            <a:noFill/>
            <a:ln w="28575">
              <a:solidFill>
                <a:schemeClr val="tx1"/>
              </a:solidFill>
              <a:prstDash val="dash"/>
              <a:round/>
              <a:headEnd/>
              <a:tailEnd/>
            </a:ln>
          </p:spPr>
          <p:txBody>
            <a:bodyPr lIns="0" tIns="0" rIns="0" bIns="0" anchor="ctr"/>
            <a:lstStyle/>
            <a:p>
              <a:pPr algn="ctr" fontAlgn="base">
                <a:spcBef>
                  <a:spcPct val="0"/>
                </a:spcBef>
                <a:spcAft>
                  <a:spcPct val="0"/>
                </a:spcAft>
                <a:defRPr/>
              </a:pPr>
              <a:endParaRPr lang="de-DE" sz="1000">
                <a:solidFill>
                  <a:srgbClr val="000000"/>
                </a:solidFill>
              </a:endParaRPr>
            </a:p>
          </p:txBody>
        </p:sp>
        <p:sp>
          <p:nvSpPr>
            <p:cNvPr id="8" name="Line 49"/>
            <p:cNvSpPr>
              <a:spLocks noChangeShapeType="1"/>
            </p:cNvSpPr>
            <p:nvPr/>
          </p:nvSpPr>
          <p:spPr bwMode="auto">
            <a:xfrm>
              <a:off x="2502057" y="2677256"/>
              <a:ext cx="392092" cy="782755"/>
            </a:xfrm>
            <a:prstGeom prst="line">
              <a:avLst/>
            </a:prstGeom>
            <a:noFill/>
            <a:ln w="57150">
              <a:solidFill>
                <a:schemeClr val="tx1"/>
              </a:solidFill>
              <a:round/>
              <a:headEnd/>
              <a:tailEnd/>
            </a:ln>
          </p:spPr>
          <p:txBody>
            <a:bodyPr lIns="0" tIns="0" rIns="0" bIns="0" anchor="ctr"/>
            <a:lstStyle/>
            <a:p>
              <a:pPr algn="ctr" fontAlgn="base">
                <a:spcBef>
                  <a:spcPct val="0"/>
                </a:spcBef>
                <a:spcAft>
                  <a:spcPct val="0"/>
                </a:spcAft>
                <a:defRPr/>
              </a:pPr>
              <a:endParaRPr lang="de-DE" sz="1000">
                <a:solidFill>
                  <a:srgbClr val="000000"/>
                </a:solidFill>
              </a:endParaRPr>
            </a:p>
          </p:txBody>
        </p:sp>
        <p:sp>
          <p:nvSpPr>
            <p:cNvPr id="9" name="Line 50"/>
            <p:cNvSpPr>
              <a:spLocks noChangeShapeType="1"/>
            </p:cNvSpPr>
            <p:nvPr/>
          </p:nvSpPr>
          <p:spPr bwMode="auto">
            <a:xfrm flipH="1">
              <a:off x="5443535" y="2607396"/>
              <a:ext cx="411140" cy="852615"/>
            </a:xfrm>
            <a:prstGeom prst="line">
              <a:avLst/>
            </a:prstGeom>
            <a:noFill/>
            <a:ln w="57150">
              <a:solidFill>
                <a:schemeClr val="tx1"/>
              </a:solidFill>
              <a:round/>
              <a:headEnd/>
              <a:tailEnd/>
            </a:ln>
          </p:spPr>
          <p:txBody>
            <a:bodyPr lIns="0" tIns="0" rIns="0" bIns="0" anchor="ctr"/>
            <a:lstStyle/>
            <a:p>
              <a:pPr algn="ctr" fontAlgn="base">
                <a:spcBef>
                  <a:spcPct val="0"/>
                </a:spcBef>
                <a:spcAft>
                  <a:spcPct val="0"/>
                </a:spcAft>
                <a:defRPr/>
              </a:pPr>
              <a:endParaRPr lang="de-DE" sz="1000">
                <a:solidFill>
                  <a:srgbClr val="000000"/>
                </a:solidFill>
              </a:endParaRPr>
            </a:p>
          </p:txBody>
        </p:sp>
        <p:sp>
          <p:nvSpPr>
            <p:cNvPr id="10" name="AutoShape 51"/>
            <p:cNvSpPr>
              <a:spLocks noChangeArrowheads="1"/>
            </p:cNvSpPr>
            <p:nvPr/>
          </p:nvSpPr>
          <p:spPr bwMode="auto">
            <a:xfrm rot="3922605">
              <a:off x="2375798" y="2894007"/>
              <a:ext cx="596989" cy="239699"/>
            </a:xfrm>
            <a:prstGeom prst="chevron">
              <a:avLst>
                <a:gd name="adj" fmla="val 64241"/>
              </a:avLst>
            </a:prstGeom>
            <a:solidFill>
              <a:schemeClr val="tx1"/>
            </a:solidFill>
            <a:ln w="12700" algn="ctr">
              <a:noFill/>
              <a:miter lim="800000"/>
              <a:headEnd/>
              <a:tailEnd/>
            </a:ln>
          </p:spPr>
          <p:txBody>
            <a:bodyPr wrap="none" lIns="0" tIns="0" rIns="0" bIns="0" anchor="ctr"/>
            <a:lstStyle/>
            <a:p>
              <a:pPr algn="ctr" fontAlgn="base">
                <a:spcBef>
                  <a:spcPct val="0"/>
                </a:spcBef>
                <a:spcAft>
                  <a:spcPct val="0"/>
                </a:spcAft>
              </a:pPr>
              <a:endParaRPr lang="de-DE" sz="1000" smtClean="0">
                <a:solidFill>
                  <a:srgbClr val="000000"/>
                </a:solidFill>
              </a:endParaRPr>
            </a:p>
          </p:txBody>
        </p:sp>
        <p:sp>
          <p:nvSpPr>
            <p:cNvPr id="11" name="AutoShape 52"/>
            <p:cNvSpPr>
              <a:spLocks noChangeArrowheads="1"/>
            </p:cNvSpPr>
            <p:nvPr/>
          </p:nvSpPr>
          <p:spPr bwMode="auto">
            <a:xfrm rot="6908086" flipH="1" flipV="1">
              <a:off x="5363310" y="2894007"/>
              <a:ext cx="596989" cy="239699"/>
            </a:xfrm>
            <a:prstGeom prst="chevron">
              <a:avLst>
                <a:gd name="adj" fmla="val 64241"/>
              </a:avLst>
            </a:prstGeom>
            <a:solidFill>
              <a:schemeClr val="tx1"/>
            </a:solidFill>
            <a:ln w="12700" algn="ctr">
              <a:noFill/>
              <a:miter lim="800000"/>
              <a:headEnd/>
              <a:tailEnd/>
            </a:ln>
          </p:spPr>
          <p:txBody>
            <a:bodyPr wrap="none" lIns="0" tIns="0" rIns="0" bIns="0" anchor="ctr"/>
            <a:lstStyle/>
            <a:p>
              <a:pPr algn="ctr" fontAlgn="base">
                <a:spcBef>
                  <a:spcPct val="0"/>
                </a:spcBef>
                <a:spcAft>
                  <a:spcPct val="0"/>
                </a:spcAft>
              </a:pPr>
              <a:endParaRPr lang="de-DE" sz="1000" smtClean="0">
                <a:solidFill>
                  <a:srgbClr val="000000"/>
                </a:solidFill>
              </a:endParaRPr>
            </a:p>
          </p:txBody>
        </p:sp>
        <p:sp>
          <p:nvSpPr>
            <p:cNvPr id="12" name="Rectangle 53"/>
            <p:cNvSpPr>
              <a:spLocks noChangeArrowheads="1"/>
            </p:cNvSpPr>
            <p:nvPr/>
          </p:nvSpPr>
          <p:spPr bwMode="auto">
            <a:xfrm>
              <a:off x="5537192" y="3404440"/>
              <a:ext cx="812756" cy="154011"/>
            </a:xfrm>
            <a:prstGeom prst="rect">
              <a:avLst/>
            </a:prstGeom>
            <a:solidFill>
              <a:schemeClr val="bg1"/>
            </a:solidFill>
            <a:ln w="12700" algn="ctr">
              <a:noFill/>
              <a:miter lim="800000"/>
              <a:headEnd/>
              <a:tailEnd/>
            </a:ln>
          </p:spPr>
          <p:txBody>
            <a:bodyPr wrap="none" lIns="0" tIns="0" rIns="0" bIns="0">
              <a:spAutoFit/>
            </a:bodyPr>
            <a:lstStyle/>
            <a:p>
              <a:pPr algn="ctr" fontAlgn="base">
                <a:spcBef>
                  <a:spcPct val="0"/>
                </a:spcBef>
                <a:spcAft>
                  <a:spcPct val="0"/>
                </a:spcAft>
                <a:buSzPct val="80000"/>
                <a:buFont typeface="Wingdings" pitchFamily="2" charset="2"/>
                <a:buNone/>
                <a:defRPr/>
              </a:pPr>
              <a:r>
                <a:rPr lang="de-DE" sz="1000">
                  <a:solidFill>
                    <a:srgbClr val="000000"/>
                  </a:solidFill>
                </a:rPr>
                <a:t>   Integration   </a:t>
              </a:r>
            </a:p>
          </p:txBody>
        </p:sp>
        <p:grpSp>
          <p:nvGrpSpPr>
            <p:cNvPr id="4" name="Group 54"/>
            <p:cNvGrpSpPr>
              <a:grpSpLocks/>
            </p:cNvGrpSpPr>
            <p:nvPr/>
          </p:nvGrpSpPr>
          <p:grpSpPr bwMode="auto">
            <a:xfrm>
              <a:off x="2748641" y="3812008"/>
              <a:ext cx="2451578" cy="2183269"/>
              <a:chOff x="1791" y="2359"/>
              <a:chExt cx="1528" cy="1633"/>
            </a:xfrm>
          </p:grpSpPr>
          <p:sp>
            <p:nvSpPr>
              <p:cNvPr id="50" name="Line 55"/>
              <p:cNvSpPr>
                <a:spLocks noChangeShapeType="1"/>
              </p:cNvSpPr>
              <p:nvPr/>
            </p:nvSpPr>
            <p:spPr bwMode="auto">
              <a:xfrm>
                <a:off x="1791" y="2359"/>
                <a:ext cx="783" cy="1633"/>
              </a:xfrm>
              <a:prstGeom prst="line">
                <a:avLst/>
              </a:prstGeom>
              <a:noFill/>
              <a:ln w="57150">
                <a:solidFill>
                  <a:schemeClr val="tx1"/>
                </a:solidFill>
                <a:round/>
                <a:headEnd/>
                <a:tailEnd/>
              </a:ln>
            </p:spPr>
            <p:txBody>
              <a:bodyPr lIns="0" tIns="0" rIns="0" bIns="0" anchor="ctr"/>
              <a:lstStyle/>
              <a:p>
                <a:pPr algn="ctr" fontAlgn="base">
                  <a:spcBef>
                    <a:spcPct val="0"/>
                  </a:spcBef>
                  <a:spcAft>
                    <a:spcPct val="0"/>
                  </a:spcAft>
                  <a:defRPr/>
                </a:pPr>
                <a:endParaRPr lang="de-DE" sz="1000">
                  <a:solidFill>
                    <a:srgbClr val="000000"/>
                  </a:solidFill>
                </a:endParaRPr>
              </a:p>
            </p:txBody>
          </p:sp>
          <p:sp>
            <p:nvSpPr>
              <p:cNvPr id="51" name="Line 56"/>
              <p:cNvSpPr>
                <a:spLocks noChangeShapeType="1"/>
              </p:cNvSpPr>
              <p:nvPr/>
            </p:nvSpPr>
            <p:spPr bwMode="auto">
              <a:xfrm flipH="1">
                <a:off x="2550" y="2359"/>
                <a:ext cx="783" cy="1633"/>
              </a:xfrm>
              <a:prstGeom prst="line">
                <a:avLst/>
              </a:prstGeom>
              <a:noFill/>
              <a:ln w="57150">
                <a:solidFill>
                  <a:schemeClr val="tx1"/>
                </a:solidFill>
                <a:round/>
                <a:headEnd/>
                <a:tailEnd/>
              </a:ln>
            </p:spPr>
            <p:txBody>
              <a:bodyPr lIns="0" tIns="0" rIns="0" bIns="0" anchor="ctr"/>
              <a:lstStyle/>
              <a:p>
                <a:pPr algn="ctr" fontAlgn="base">
                  <a:spcBef>
                    <a:spcPct val="0"/>
                  </a:spcBef>
                  <a:spcAft>
                    <a:spcPct val="0"/>
                  </a:spcAft>
                  <a:defRPr/>
                </a:pPr>
                <a:endParaRPr lang="de-DE" sz="1000">
                  <a:solidFill>
                    <a:srgbClr val="000000"/>
                  </a:solidFill>
                </a:endParaRPr>
              </a:p>
            </p:txBody>
          </p:sp>
        </p:grpSp>
        <p:sp>
          <p:nvSpPr>
            <p:cNvPr id="14" name="Line 57"/>
            <p:cNvSpPr>
              <a:spLocks noChangeShapeType="1"/>
            </p:cNvSpPr>
            <p:nvPr/>
          </p:nvSpPr>
          <p:spPr bwMode="auto">
            <a:xfrm>
              <a:off x="3133848" y="3812489"/>
              <a:ext cx="1235008" cy="2183138"/>
            </a:xfrm>
            <a:prstGeom prst="line">
              <a:avLst/>
            </a:prstGeom>
            <a:noFill/>
            <a:ln w="57150">
              <a:solidFill>
                <a:schemeClr val="tx1"/>
              </a:solidFill>
              <a:round/>
              <a:headEnd/>
              <a:tailEnd/>
            </a:ln>
          </p:spPr>
          <p:txBody>
            <a:bodyPr lIns="0" tIns="0" rIns="0" bIns="0" anchor="ctr"/>
            <a:lstStyle/>
            <a:p>
              <a:pPr algn="ctr" fontAlgn="base">
                <a:spcBef>
                  <a:spcPct val="0"/>
                </a:spcBef>
                <a:spcAft>
                  <a:spcPct val="0"/>
                </a:spcAft>
                <a:defRPr/>
              </a:pPr>
              <a:endParaRPr lang="de-DE" sz="1000">
                <a:solidFill>
                  <a:srgbClr val="000000"/>
                </a:solidFill>
              </a:endParaRPr>
            </a:p>
          </p:txBody>
        </p:sp>
        <p:sp>
          <p:nvSpPr>
            <p:cNvPr id="15" name="Line 58"/>
            <p:cNvSpPr>
              <a:spLocks noChangeShapeType="1"/>
            </p:cNvSpPr>
            <p:nvPr/>
          </p:nvSpPr>
          <p:spPr bwMode="auto">
            <a:xfrm flipH="1">
              <a:off x="4352981" y="3812489"/>
              <a:ext cx="1235008" cy="2183138"/>
            </a:xfrm>
            <a:prstGeom prst="line">
              <a:avLst/>
            </a:prstGeom>
            <a:noFill/>
            <a:ln w="57150">
              <a:solidFill>
                <a:schemeClr val="tx1"/>
              </a:solidFill>
              <a:round/>
              <a:headEnd/>
              <a:tailEnd/>
            </a:ln>
          </p:spPr>
          <p:txBody>
            <a:bodyPr lIns="0" tIns="0" rIns="0" bIns="0" anchor="ctr"/>
            <a:lstStyle/>
            <a:p>
              <a:pPr algn="ctr" fontAlgn="base">
                <a:spcBef>
                  <a:spcPct val="0"/>
                </a:spcBef>
                <a:spcAft>
                  <a:spcPct val="0"/>
                </a:spcAft>
                <a:defRPr/>
              </a:pPr>
              <a:endParaRPr lang="de-DE" sz="1000">
                <a:solidFill>
                  <a:srgbClr val="000000"/>
                </a:solidFill>
              </a:endParaRPr>
            </a:p>
          </p:txBody>
        </p:sp>
        <p:grpSp>
          <p:nvGrpSpPr>
            <p:cNvPr id="6" name="Group 59"/>
            <p:cNvGrpSpPr>
              <a:grpSpLocks/>
            </p:cNvGrpSpPr>
            <p:nvPr/>
          </p:nvGrpSpPr>
          <p:grpSpPr bwMode="auto">
            <a:xfrm>
              <a:off x="3521305" y="3812008"/>
              <a:ext cx="2453096" cy="2183269"/>
              <a:chOff x="1791" y="2359"/>
              <a:chExt cx="1528" cy="1633"/>
            </a:xfrm>
          </p:grpSpPr>
          <p:sp>
            <p:nvSpPr>
              <p:cNvPr id="48" name="Line 60"/>
              <p:cNvSpPr>
                <a:spLocks noChangeShapeType="1"/>
              </p:cNvSpPr>
              <p:nvPr/>
            </p:nvSpPr>
            <p:spPr bwMode="auto">
              <a:xfrm>
                <a:off x="1791" y="2359"/>
                <a:ext cx="769" cy="1633"/>
              </a:xfrm>
              <a:prstGeom prst="line">
                <a:avLst/>
              </a:prstGeom>
              <a:noFill/>
              <a:ln w="57150">
                <a:solidFill>
                  <a:schemeClr val="tx1"/>
                </a:solidFill>
                <a:round/>
                <a:headEnd/>
                <a:tailEnd/>
              </a:ln>
            </p:spPr>
            <p:txBody>
              <a:bodyPr lIns="0" tIns="0" rIns="0" bIns="0" anchor="ctr"/>
              <a:lstStyle/>
              <a:p>
                <a:pPr algn="ctr" fontAlgn="base">
                  <a:spcBef>
                    <a:spcPct val="0"/>
                  </a:spcBef>
                  <a:spcAft>
                    <a:spcPct val="0"/>
                  </a:spcAft>
                  <a:defRPr/>
                </a:pPr>
                <a:endParaRPr lang="de-DE" sz="1000">
                  <a:solidFill>
                    <a:srgbClr val="000000"/>
                  </a:solidFill>
                </a:endParaRPr>
              </a:p>
            </p:txBody>
          </p:sp>
          <p:sp>
            <p:nvSpPr>
              <p:cNvPr id="49" name="Line 61"/>
              <p:cNvSpPr>
                <a:spLocks noChangeShapeType="1"/>
              </p:cNvSpPr>
              <p:nvPr/>
            </p:nvSpPr>
            <p:spPr bwMode="auto">
              <a:xfrm flipH="1">
                <a:off x="2536" y="2359"/>
                <a:ext cx="769" cy="1633"/>
              </a:xfrm>
              <a:prstGeom prst="line">
                <a:avLst/>
              </a:prstGeom>
              <a:noFill/>
              <a:ln w="57150">
                <a:solidFill>
                  <a:schemeClr val="tx1"/>
                </a:solidFill>
                <a:round/>
                <a:headEnd/>
                <a:tailEnd/>
              </a:ln>
            </p:spPr>
            <p:txBody>
              <a:bodyPr lIns="0" tIns="0" rIns="0" bIns="0" anchor="ctr"/>
              <a:lstStyle/>
              <a:p>
                <a:pPr algn="ctr" fontAlgn="base">
                  <a:spcBef>
                    <a:spcPct val="0"/>
                  </a:spcBef>
                  <a:spcAft>
                    <a:spcPct val="0"/>
                  </a:spcAft>
                  <a:defRPr/>
                </a:pPr>
                <a:endParaRPr lang="de-DE" sz="1000">
                  <a:solidFill>
                    <a:srgbClr val="000000"/>
                  </a:solidFill>
                </a:endParaRPr>
              </a:p>
            </p:txBody>
          </p:sp>
        </p:grpSp>
        <p:grpSp>
          <p:nvGrpSpPr>
            <p:cNvPr id="13" name="Group 62"/>
            <p:cNvGrpSpPr>
              <a:grpSpLocks/>
            </p:cNvGrpSpPr>
            <p:nvPr/>
          </p:nvGrpSpPr>
          <p:grpSpPr bwMode="auto">
            <a:xfrm>
              <a:off x="2361551" y="3812008"/>
              <a:ext cx="2451578" cy="2183269"/>
              <a:chOff x="1791" y="2359"/>
              <a:chExt cx="1528" cy="1633"/>
            </a:xfrm>
          </p:grpSpPr>
          <p:sp>
            <p:nvSpPr>
              <p:cNvPr id="46" name="Line 63"/>
              <p:cNvSpPr>
                <a:spLocks noChangeShapeType="1"/>
              </p:cNvSpPr>
              <p:nvPr/>
            </p:nvSpPr>
            <p:spPr bwMode="auto">
              <a:xfrm>
                <a:off x="1791" y="2359"/>
                <a:ext cx="783" cy="1633"/>
              </a:xfrm>
              <a:prstGeom prst="line">
                <a:avLst/>
              </a:prstGeom>
              <a:noFill/>
              <a:ln w="57150">
                <a:solidFill>
                  <a:schemeClr val="tx1"/>
                </a:solidFill>
                <a:round/>
                <a:headEnd/>
                <a:tailEnd/>
              </a:ln>
            </p:spPr>
            <p:txBody>
              <a:bodyPr lIns="0" tIns="0" rIns="0" bIns="0" anchor="ctr"/>
              <a:lstStyle/>
              <a:p>
                <a:pPr algn="ctr" fontAlgn="base">
                  <a:spcBef>
                    <a:spcPct val="0"/>
                  </a:spcBef>
                  <a:spcAft>
                    <a:spcPct val="0"/>
                  </a:spcAft>
                  <a:defRPr/>
                </a:pPr>
                <a:endParaRPr lang="de-DE" sz="1000">
                  <a:solidFill>
                    <a:srgbClr val="000000"/>
                  </a:solidFill>
                </a:endParaRPr>
              </a:p>
            </p:txBody>
          </p:sp>
          <p:sp>
            <p:nvSpPr>
              <p:cNvPr id="47" name="Line 64"/>
              <p:cNvSpPr>
                <a:spLocks noChangeShapeType="1"/>
              </p:cNvSpPr>
              <p:nvPr/>
            </p:nvSpPr>
            <p:spPr bwMode="auto">
              <a:xfrm flipH="1">
                <a:off x="2538" y="2359"/>
                <a:ext cx="783" cy="1633"/>
              </a:xfrm>
              <a:prstGeom prst="line">
                <a:avLst/>
              </a:prstGeom>
              <a:noFill/>
              <a:ln w="57150">
                <a:solidFill>
                  <a:schemeClr val="tx1"/>
                </a:solidFill>
                <a:round/>
                <a:headEnd/>
                <a:tailEnd/>
              </a:ln>
            </p:spPr>
            <p:txBody>
              <a:bodyPr lIns="0" tIns="0" rIns="0" bIns="0" anchor="ctr"/>
              <a:lstStyle/>
              <a:p>
                <a:pPr algn="ctr" fontAlgn="base">
                  <a:spcBef>
                    <a:spcPct val="0"/>
                  </a:spcBef>
                  <a:spcAft>
                    <a:spcPct val="0"/>
                  </a:spcAft>
                  <a:defRPr/>
                </a:pPr>
                <a:endParaRPr lang="de-DE" sz="1000">
                  <a:solidFill>
                    <a:srgbClr val="000000"/>
                  </a:solidFill>
                </a:endParaRPr>
              </a:p>
            </p:txBody>
          </p:sp>
        </p:grpSp>
        <p:sp>
          <p:nvSpPr>
            <p:cNvPr id="18" name="Rectangle 65"/>
            <p:cNvSpPr>
              <a:spLocks noChangeArrowheads="1"/>
            </p:cNvSpPr>
            <p:nvPr/>
          </p:nvSpPr>
          <p:spPr bwMode="auto">
            <a:xfrm>
              <a:off x="2375064" y="5214460"/>
              <a:ext cx="1547729" cy="333425"/>
            </a:xfrm>
            <a:prstGeom prst="rect">
              <a:avLst/>
            </a:prstGeom>
            <a:solidFill>
              <a:schemeClr val="bg1"/>
            </a:solidFill>
            <a:ln w="9525">
              <a:solidFill>
                <a:schemeClr val="tx1"/>
              </a:solidFill>
              <a:miter lim="800000"/>
              <a:headEnd/>
              <a:tailEnd/>
            </a:ln>
          </p:spPr>
          <p:txBody>
            <a:bodyPr wrap="none" anchor="ctr"/>
            <a:lstStyle/>
            <a:p>
              <a:pPr algn="ctr" fontAlgn="base">
                <a:spcBef>
                  <a:spcPct val="0"/>
                </a:spcBef>
                <a:spcAft>
                  <a:spcPct val="0"/>
                </a:spcAft>
                <a:defRPr/>
              </a:pPr>
              <a:r>
                <a:rPr lang="en-US" altLang="ja-JP" sz="1200" dirty="0">
                  <a:solidFill>
                    <a:srgbClr val="000000"/>
                  </a:solidFill>
                  <a:ea typeface="MS PGothic"/>
                  <a:cs typeface="MS PGothic"/>
                </a:rPr>
                <a:t>Module design</a:t>
              </a:r>
            </a:p>
          </p:txBody>
        </p:sp>
        <p:sp>
          <p:nvSpPr>
            <p:cNvPr id="19" name="Rectangle 66"/>
            <p:cNvSpPr>
              <a:spLocks noChangeArrowheads="1"/>
            </p:cNvSpPr>
            <p:nvPr/>
          </p:nvSpPr>
          <p:spPr bwMode="auto">
            <a:xfrm>
              <a:off x="5199073" y="3764857"/>
              <a:ext cx="1547728" cy="333425"/>
            </a:xfrm>
            <a:prstGeom prst="rect">
              <a:avLst/>
            </a:prstGeom>
            <a:solidFill>
              <a:schemeClr val="bg1"/>
            </a:solidFill>
            <a:ln w="9525">
              <a:solidFill>
                <a:schemeClr val="tx1"/>
              </a:solidFill>
              <a:miter lim="800000"/>
              <a:headEnd/>
              <a:tailEnd/>
            </a:ln>
          </p:spPr>
          <p:txBody>
            <a:bodyPr wrap="none" anchor="ctr"/>
            <a:lstStyle/>
            <a:p>
              <a:pPr algn="ctr" fontAlgn="base">
                <a:spcBef>
                  <a:spcPct val="0"/>
                </a:spcBef>
                <a:spcAft>
                  <a:spcPct val="0"/>
                </a:spcAft>
              </a:pPr>
              <a:r>
                <a:rPr lang="de-DE" altLang="ja-JP" sz="1200" smtClean="0">
                  <a:solidFill>
                    <a:srgbClr val="000000"/>
                  </a:solidFill>
                  <a:ea typeface="MS PGothic" pitchFamily="34" charset="-128"/>
                </a:rPr>
                <a:t>Validation testing</a:t>
              </a:r>
              <a:endParaRPr lang="en-US" altLang="ja-JP" sz="1200" smtClean="0">
                <a:solidFill>
                  <a:srgbClr val="000000"/>
                </a:solidFill>
                <a:ea typeface="MS PGothic" pitchFamily="34" charset="-128"/>
              </a:endParaRPr>
            </a:p>
          </p:txBody>
        </p:sp>
        <p:sp>
          <p:nvSpPr>
            <p:cNvPr id="20" name="Rectangle 67"/>
            <p:cNvSpPr>
              <a:spLocks noChangeArrowheads="1"/>
            </p:cNvSpPr>
            <p:nvPr/>
          </p:nvSpPr>
          <p:spPr bwMode="auto">
            <a:xfrm>
              <a:off x="4962548" y="4255467"/>
              <a:ext cx="1547729" cy="333425"/>
            </a:xfrm>
            <a:prstGeom prst="rect">
              <a:avLst/>
            </a:prstGeom>
            <a:solidFill>
              <a:schemeClr val="bg1"/>
            </a:solidFill>
            <a:ln w="9525">
              <a:solidFill>
                <a:schemeClr val="tx1"/>
              </a:solidFill>
              <a:miter lim="800000"/>
              <a:headEnd/>
              <a:tailEnd/>
            </a:ln>
          </p:spPr>
          <p:txBody>
            <a:bodyPr wrap="none" anchor="ctr"/>
            <a:lstStyle/>
            <a:p>
              <a:pPr algn="ctr" fontAlgn="base">
                <a:spcBef>
                  <a:spcPct val="0"/>
                </a:spcBef>
                <a:spcAft>
                  <a:spcPct val="0"/>
                </a:spcAft>
                <a:defRPr/>
              </a:pPr>
              <a:r>
                <a:rPr lang="en-US" altLang="ja-JP" sz="1200" dirty="0">
                  <a:solidFill>
                    <a:srgbClr val="000000"/>
                  </a:solidFill>
                  <a:ea typeface="MS PGothic"/>
                  <a:cs typeface="MS PGothic"/>
                </a:rPr>
                <a:t>Integration testing</a:t>
              </a:r>
              <a:br>
                <a:rPr lang="en-US" altLang="ja-JP" sz="1200" dirty="0">
                  <a:solidFill>
                    <a:srgbClr val="000000"/>
                  </a:solidFill>
                  <a:ea typeface="MS PGothic"/>
                  <a:cs typeface="MS PGothic"/>
                </a:rPr>
              </a:br>
              <a:r>
                <a:rPr lang="en-US" altLang="ja-JP" sz="900" dirty="0">
                  <a:solidFill>
                    <a:srgbClr val="000000"/>
                  </a:solidFill>
                  <a:ea typeface="MS PGothic"/>
                  <a:cs typeface="MS PGothic"/>
                </a:rPr>
                <a:t>(components, subsystems)</a:t>
              </a:r>
            </a:p>
          </p:txBody>
        </p:sp>
        <p:sp>
          <p:nvSpPr>
            <p:cNvPr id="21" name="Rectangle 75"/>
            <p:cNvSpPr>
              <a:spLocks noChangeArrowheads="1"/>
            </p:cNvSpPr>
            <p:nvPr/>
          </p:nvSpPr>
          <p:spPr bwMode="auto">
            <a:xfrm>
              <a:off x="3413233" y="5754290"/>
              <a:ext cx="1549315" cy="333425"/>
            </a:xfrm>
            <a:prstGeom prst="rect">
              <a:avLst/>
            </a:prstGeom>
            <a:solidFill>
              <a:schemeClr val="bg1"/>
            </a:solidFill>
            <a:ln w="9525">
              <a:solidFill>
                <a:schemeClr val="tx1"/>
              </a:solidFill>
              <a:miter lim="800000"/>
              <a:headEnd/>
              <a:tailEnd/>
            </a:ln>
          </p:spPr>
          <p:txBody>
            <a:bodyPr wrap="none" anchor="ctr"/>
            <a:lstStyle/>
            <a:p>
              <a:pPr algn="ctr" fontAlgn="base">
                <a:spcBef>
                  <a:spcPct val="0"/>
                </a:spcBef>
                <a:spcAft>
                  <a:spcPct val="0"/>
                </a:spcAft>
                <a:defRPr/>
              </a:pPr>
              <a:r>
                <a:rPr lang="en-US" altLang="ja-JP" sz="1200" dirty="0">
                  <a:solidFill>
                    <a:srgbClr val="000000"/>
                  </a:solidFill>
                  <a:ea typeface="MS PGothic"/>
                  <a:cs typeface="MS PGothic"/>
                </a:rPr>
                <a:t> Coding </a:t>
              </a:r>
            </a:p>
          </p:txBody>
        </p:sp>
        <p:sp>
          <p:nvSpPr>
            <p:cNvPr id="22" name="Rectangle 76"/>
            <p:cNvSpPr>
              <a:spLocks noChangeArrowheads="1"/>
            </p:cNvSpPr>
            <p:nvPr/>
          </p:nvSpPr>
          <p:spPr bwMode="auto">
            <a:xfrm>
              <a:off x="4670464" y="4742902"/>
              <a:ext cx="1547729" cy="331836"/>
            </a:xfrm>
            <a:prstGeom prst="rect">
              <a:avLst/>
            </a:prstGeom>
            <a:solidFill>
              <a:schemeClr val="bg1"/>
            </a:solidFill>
            <a:ln w="9525">
              <a:solidFill>
                <a:schemeClr val="tx1"/>
              </a:solidFill>
              <a:miter lim="800000"/>
              <a:headEnd/>
              <a:tailEnd/>
            </a:ln>
          </p:spPr>
          <p:txBody>
            <a:bodyPr wrap="none" anchor="ctr"/>
            <a:lstStyle/>
            <a:p>
              <a:pPr algn="ctr" fontAlgn="base">
                <a:spcBef>
                  <a:spcPct val="0"/>
                </a:spcBef>
                <a:spcAft>
                  <a:spcPct val="0"/>
                </a:spcAft>
              </a:pPr>
              <a:r>
                <a:rPr lang="en-US" altLang="ja-JP" sz="1200" smtClean="0">
                  <a:solidFill>
                    <a:srgbClr val="000000"/>
                  </a:solidFill>
                  <a:ea typeface="MS PGothic" pitchFamily="34" charset="-128"/>
                </a:rPr>
                <a:t>Integration testing</a:t>
              </a:r>
              <a:r>
                <a:rPr lang="en-US" altLang="ja-JP" sz="900" smtClean="0">
                  <a:solidFill>
                    <a:srgbClr val="000000"/>
                  </a:solidFill>
                  <a:ea typeface="MS PGothic" pitchFamily="34" charset="-128"/>
                </a:rPr>
                <a:t/>
              </a:r>
              <a:br>
                <a:rPr lang="en-US" altLang="ja-JP" sz="900" smtClean="0">
                  <a:solidFill>
                    <a:srgbClr val="000000"/>
                  </a:solidFill>
                  <a:ea typeface="MS PGothic" pitchFamily="34" charset="-128"/>
                </a:rPr>
              </a:br>
              <a:r>
                <a:rPr lang="en-US" altLang="ja-JP" sz="900" smtClean="0">
                  <a:solidFill>
                    <a:srgbClr val="000000"/>
                  </a:solidFill>
                  <a:ea typeface="MS PGothic" pitchFamily="34" charset="-128"/>
                </a:rPr>
                <a:t>(modules)</a:t>
              </a:r>
            </a:p>
          </p:txBody>
        </p:sp>
        <p:sp>
          <p:nvSpPr>
            <p:cNvPr id="23" name="Rectangle 77"/>
            <p:cNvSpPr>
              <a:spLocks noChangeArrowheads="1"/>
            </p:cNvSpPr>
            <p:nvPr/>
          </p:nvSpPr>
          <p:spPr bwMode="auto">
            <a:xfrm>
              <a:off x="5407024" y="2834443"/>
              <a:ext cx="1547729" cy="333425"/>
            </a:xfrm>
            <a:prstGeom prst="rect">
              <a:avLst/>
            </a:prstGeom>
            <a:solidFill>
              <a:schemeClr val="bg1"/>
            </a:solidFill>
            <a:ln w="9525">
              <a:solidFill>
                <a:schemeClr val="tx1"/>
              </a:solidFill>
              <a:miter lim="800000"/>
              <a:headEnd/>
              <a:tailEnd/>
            </a:ln>
          </p:spPr>
          <p:txBody>
            <a:bodyPr wrap="none" anchor="ctr"/>
            <a:lstStyle/>
            <a:p>
              <a:pPr algn="ctr" fontAlgn="base">
                <a:spcBef>
                  <a:spcPct val="0"/>
                </a:spcBef>
                <a:spcAft>
                  <a:spcPct val="0"/>
                </a:spcAft>
              </a:pPr>
              <a:r>
                <a:rPr lang="de-DE" sz="1200" smtClean="0">
                  <a:solidFill>
                    <a:srgbClr val="000000"/>
                  </a:solidFill>
                </a:rPr>
                <a:t>System certification </a:t>
              </a:r>
              <a:endParaRPr lang="en-US" altLang="ja-JP" sz="1200" smtClean="0">
                <a:solidFill>
                  <a:srgbClr val="000000"/>
                </a:solidFill>
                <a:ea typeface="MS PGothic" pitchFamily="34" charset="-128"/>
              </a:endParaRPr>
            </a:p>
          </p:txBody>
        </p:sp>
        <p:sp>
          <p:nvSpPr>
            <p:cNvPr id="24" name="Rectangle 79"/>
            <p:cNvSpPr>
              <a:spLocks noChangeArrowheads="1"/>
            </p:cNvSpPr>
            <p:nvPr/>
          </p:nvSpPr>
          <p:spPr bwMode="auto">
            <a:xfrm>
              <a:off x="4414891" y="5214460"/>
              <a:ext cx="1549315" cy="333425"/>
            </a:xfrm>
            <a:prstGeom prst="rect">
              <a:avLst/>
            </a:prstGeom>
            <a:solidFill>
              <a:schemeClr val="bg1"/>
            </a:solidFill>
            <a:ln w="9525">
              <a:solidFill>
                <a:schemeClr val="tx1"/>
              </a:solidFill>
              <a:miter lim="800000"/>
              <a:headEnd/>
              <a:tailEnd/>
            </a:ln>
          </p:spPr>
          <p:txBody>
            <a:bodyPr wrap="none" anchor="ctr"/>
            <a:lstStyle/>
            <a:p>
              <a:pPr algn="ctr" fontAlgn="base">
                <a:spcBef>
                  <a:spcPct val="0"/>
                </a:spcBef>
                <a:spcAft>
                  <a:spcPct val="0"/>
                </a:spcAft>
                <a:defRPr/>
              </a:pPr>
              <a:r>
                <a:rPr lang="en-US" altLang="ja-JP" sz="1200" dirty="0">
                  <a:solidFill>
                    <a:srgbClr val="000000"/>
                  </a:solidFill>
                  <a:ea typeface="MS PGothic"/>
                  <a:cs typeface="MS PGothic"/>
                </a:rPr>
                <a:t>Module testing</a:t>
              </a:r>
            </a:p>
          </p:txBody>
        </p:sp>
        <p:grpSp>
          <p:nvGrpSpPr>
            <p:cNvPr id="16" name="Group 82"/>
            <p:cNvGrpSpPr>
              <a:grpSpLocks/>
            </p:cNvGrpSpPr>
            <p:nvPr/>
          </p:nvGrpSpPr>
          <p:grpSpPr bwMode="auto">
            <a:xfrm>
              <a:off x="6722834" y="3489213"/>
              <a:ext cx="291458" cy="352140"/>
              <a:chOff x="5424" y="3072"/>
              <a:chExt cx="96" cy="144"/>
            </a:xfrm>
          </p:grpSpPr>
          <p:sp>
            <p:nvSpPr>
              <p:cNvPr id="44" name="Line 83"/>
              <p:cNvSpPr>
                <a:spLocks noChangeShapeType="1"/>
              </p:cNvSpPr>
              <p:nvPr/>
            </p:nvSpPr>
            <p:spPr bwMode="auto">
              <a:xfrm flipH="1">
                <a:off x="5424" y="3072"/>
                <a:ext cx="48" cy="144"/>
              </a:xfrm>
              <a:prstGeom prst="line">
                <a:avLst/>
              </a:prstGeom>
              <a:noFill/>
              <a:ln w="76200">
                <a:solidFill>
                  <a:schemeClr val="folHlink"/>
                </a:solidFill>
                <a:round/>
                <a:headEnd/>
                <a:tailEnd/>
              </a:ln>
            </p:spPr>
            <p:txBody>
              <a:bodyPr wrap="none" anchor="ctr"/>
              <a:lstStyle/>
              <a:p>
                <a:pPr algn="ctr" fontAlgn="base">
                  <a:spcBef>
                    <a:spcPct val="0"/>
                  </a:spcBef>
                  <a:spcAft>
                    <a:spcPct val="0"/>
                  </a:spcAft>
                  <a:defRPr/>
                </a:pPr>
                <a:endParaRPr lang="de-DE" sz="1000">
                  <a:solidFill>
                    <a:srgbClr val="000000"/>
                  </a:solidFill>
                </a:endParaRPr>
              </a:p>
            </p:txBody>
          </p:sp>
          <p:sp>
            <p:nvSpPr>
              <p:cNvPr id="45" name="Line 84"/>
              <p:cNvSpPr>
                <a:spLocks noChangeShapeType="1"/>
              </p:cNvSpPr>
              <p:nvPr/>
            </p:nvSpPr>
            <p:spPr bwMode="auto">
              <a:xfrm>
                <a:off x="5472" y="3072"/>
                <a:ext cx="48" cy="144"/>
              </a:xfrm>
              <a:prstGeom prst="line">
                <a:avLst/>
              </a:prstGeom>
              <a:noFill/>
              <a:ln w="76200">
                <a:solidFill>
                  <a:schemeClr val="folHlink"/>
                </a:solidFill>
                <a:round/>
                <a:headEnd/>
                <a:tailEnd/>
              </a:ln>
            </p:spPr>
            <p:txBody>
              <a:bodyPr wrap="none" anchor="ctr"/>
              <a:lstStyle/>
              <a:p>
                <a:pPr algn="ctr" fontAlgn="base">
                  <a:spcBef>
                    <a:spcPct val="0"/>
                  </a:spcBef>
                  <a:spcAft>
                    <a:spcPct val="0"/>
                  </a:spcAft>
                  <a:defRPr/>
                </a:pPr>
                <a:endParaRPr lang="de-DE" sz="1000">
                  <a:solidFill>
                    <a:srgbClr val="000000"/>
                  </a:solidFill>
                </a:endParaRPr>
              </a:p>
            </p:txBody>
          </p:sp>
        </p:grpSp>
        <p:grpSp>
          <p:nvGrpSpPr>
            <p:cNvPr id="17" name="Group 85"/>
            <p:cNvGrpSpPr>
              <a:grpSpLocks/>
            </p:cNvGrpSpPr>
            <p:nvPr/>
          </p:nvGrpSpPr>
          <p:grpSpPr bwMode="auto">
            <a:xfrm>
              <a:off x="6622589" y="3066645"/>
              <a:ext cx="503978" cy="492996"/>
              <a:chOff x="4656" y="2496"/>
              <a:chExt cx="524" cy="528"/>
            </a:xfrm>
          </p:grpSpPr>
          <p:pic>
            <p:nvPicPr>
              <p:cNvPr id="8222" name="Picture 86" descr="cert2"/>
              <p:cNvPicPr>
                <a:picLocks noChangeAspect="1" noChangeArrowheads="1"/>
              </p:cNvPicPr>
              <p:nvPr/>
            </p:nvPicPr>
            <p:blipFill>
              <a:blip r:embed="rId2" cstate="print"/>
              <a:srcRect/>
              <a:stretch>
                <a:fillRect/>
              </a:stretch>
            </p:blipFill>
            <p:spPr bwMode="auto">
              <a:xfrm>
                <a:off x="4656" y="2496"/>
                <a:ext cx="524" cy="528"/>
              </a:xfrm>
              <a:prstGeom prst="rect">
                <a:avLst/>
              </a:prstGeom>
              <a:noFill/>
              <a:ln w="9525">
                <a:noFill/>
                <a:miter lim="800000"/>
                <a:headEnd/>
                <a:tailEnd/>
              </a:ln>
            </p:spPr>
          </p:pic>
          <p:sp>
            <p:nvSpPr>
              <p:cNvPr id="43" name="Oval 87"/>
              <p:cNvSpPr>
                <a:spLocks noChangeArrowheads="1"/>
              </p:cNvSpPr>
              <p:nvPr/>
            </p:nvSpPr>
            <p:spPr bwMode="auto">
              <a:xfrm>
                <a:off x="4752" y="2593"/>
                <a:ext cx="335" cy="335"/>
              </a:xfrm>
              <a:prstGeom prst="ellipse">
                <a:avLst/>
              </a:prstGeom>
              <a:solidFill>
                <a:schemeClr val="bg1"/>
              </a:solidFill>
              <a:ln w="9525" algn="ctr">
                <a:solidFill>
                  <a:schemeClr val="tx1"/>
                </a:solidFill>
                <a:round/>
                <a:headEnd/>
                <a:tailEnd/>
              </a:ln>
            </p:spPr>
            <p:txBody>
              <a:bodyPr wrap="none" anchor="ctr"/>
              <a:lstStyle/>
              <a:p>
                <a:pPr algn="ctr" fontAlgn="base">
                  <a:spcBef>
                    <a:spcPct val="0"/>
                  </a:spcBef>
                  <a:spcAft>
                    <a:spcPct val="0"/>
                  </a:spcAft>
                </a:pPr>
                <a:endParaRPr lang="de-DE" sz="1000" smtClean="0">
                  <a:solidFill>
                    <a:srgbClr val="000000"/>
                  </a:solidFill>
                </a:endParaRPr>
              </a:p>
            </p:txBody>
          </p:sp>
        </p:grpSp>
        <p:sp>
          <p:nvSpPr>
            <p:cNvPr id="28" name="Rectangle 94"/>
            <p:cNvSpPr>
              <a:spLocks noChangeArrowheads="1"/>
            </p:cNvSpPr>
            <p:nvPr/>
          </p:nvSpPr>
          <p:spPr bwMode="auto">
            <a:xfrm>
              <a:off x="1582946" y="3764857"/>
              <a:ext cx="1547728" cy="333425"/>
            </a:xfrm>
            <a:prstGeom prst="rect">
              <a:avLst/>
            </a:prstGeom>
            <a:solidFill>
              <a:schemeClr val="bg1"/>
            </a:solidFill>
            <a:ln w="9525">
              <a:solidFill>
                <a:schemeClr val="tx1"/>
              </a:solidFill>
              <a:miter lim="800000"/>
              <a:headEnd/>
              <a:tailEnd/>
            </a:ln>
          </p:spPr>
          <p:txBody>
            <a:bodyPr wrap="none" anchor="ctr"/>
            <a:lstStyle/>
            <a:p>
              <a:pPr algn="ctr" fontAlgn="base">
                <a:spcBef>
                  <a:spcPct val="0"/>
                </a:spcBef>
                <a:spcAft>
                  <a:spcPct val="0"/>
                </a:spcAft>
                <a:defRPr/>
              </a:pPr>
              <a:r>
                <a:rPr lang="en-US" altLang="ja-JP" sz="1200" dirty="0">
                  <a:solidFill>
                    <a:srgbClr val="000000"/>
                  </a:solidFill>
                  <a:ea typeface="MS PGothic"/>
                  <a:cs typeface="MS PGothic"/>
                </a:rPr>
                <a:t>SW safety req. spec</a:t>
              </a:r>
            </a:p>
          </p:txBody>
        </p:sp>
        <p:sp>
          <p:nvSpPr>
            <p:cNvPr id="29" name="Rectangle 95"/>
            <p:cNvSpPr>
              <a:spLocks noChangeArrowheads="1"/>
            </p:cNvSpPr>
            <p:nvPr/>
          </p:nvSpPr>
          <p:spPr bwMode="auto">
            <a:xfrm>
              <a:off x="1809945" y="4255467"/>
              <a:ext cx="1549315" cy="333425"/>
            </a:xfrm>
            <a:prstGeom prst="rect">
              <a:avLst/>
            </a:prstGeom>
            <a:solidFill>
              <a:schemeClr val="bg1"/>
            </a:solidFill>
            <a:ln w="9525">
              <a:solidFill>
                <a:schemeClr val="tx1"/>
              </a:solidFill>
              <a:miter lim="800000"/>
              <a:headEnd/>
              <a:tailEnd/>
            </a:ln>
          </p:spPr>
          <p:txBody>
            <a:bodyPr wrap="none" anchor="ctr"/>
            <a:lstStyle/>
            <a:p>
              <a:pPr algn="ctr" fontAlgn="base">
                <a:spcBef>
                  <a:spcPct val="0"/>
                </a:spcBef>
                <a:spcAft>
                  <a:spcPct val="0"/>
                </a:spcAft>
                <a:defRPr/>
              </a:pPr>
              <a:r>
                <a:rPr lang="en-US" altLang="ja-JP" sz="1200" dirty="0">
                  <a:solidFill>
                    <a:srgbClr val="000000"/>
                  </a:solidFill>
                  <a:ea typeface="MS PGothic"/>
                  <a:cs typeface="MS PGothic"/>
                </a:rPr>
                <a:t>SW architecture</a:t>
              </a:r>
            </a:p>
          </p:txBody>
        </p:sp>
        <p:sp>
          <p:nvSpPr>
            <p:cNvPr id="30" name="Rectangle 96"/>
            <p:cNvSpPr>
              <a:spLocks noChangeArrowheads="1"/>
            </p:cNvSpPr>
            <p:nvPr/>
          </p:nvSpPr>
          <p:spPr bwMode="auto">
            <a:xfrm>
              <a:off x="2119491" y="4742902"/>
              <a:ext cx="1549315" cy="331836"/>
            </a:xfrm>
            <a:prstGeom prst="rect">
              <a:avLst/>
            </a:prstGeom>
            <a:solidFill>
              <a:schemeClr val="bg1"/>
            </a:solidFill>
            <a:ln w="9525">
              <a:solidFill>
                <a:schemeClr val="tx1"/>
              </a:solidFill>
              <a:miter lim="800000"/>
              <a:headEnd/>
              <a:tailEnd/>
            </a:ln>
          </p:spPr>
          <p:txBody>
            <a:bodyPr wrap="none" anchor="ctr"/>
            <a:lstStyle/>
            <a:p>
              <a:pPr algn="ctr" fontAlgn="base">
                <a:spcBef>
                  <a:spcPct val="0"/>
                </a:spcBef>
                <a:spcAft>
                  <a:spcPct val="0"/>
                </a:spcAft>
                <a:defRPr/>
              </a:pPr>
              <a:r>
                <a:rPr lang="en-US" altLang="ja-JP" sz="1200" dirty="0">
                  <a:solidFill>
                    <a:srgbClr val="000000"/>
                  </a:solidFill>
                  <a:ea typeface="MS PGothic"/>
                  <a:cs typeface="MS PGothic"/>
                </a:rPr>
                <a:t>SW system design</a:t>
              </a:r>
            </a:p>
          </p:txBody>
        </p:sp>
      </p:grpSp>
    </p:spTree>
    <p:extLst>
      <p:ext uri="{BB962C8B-B14F-4D97-AF65-F5344CB8AC3E}">
        <p14:creationId xmlns:p14="http://schemas.microsoft.com/office/powerpoint/2010/main" val="726171407"/>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2625" y="2029450"/>
            <a:ext cx="6947768" cy="42111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6323" name="Rectangle 3"/>
          <p:cNvSpPr>
            <a:spLocks noChangeArrowheads="1"/>
          </p:cNvSpPr>
          <p:nvPr/>
        </p:nvSpPr>
        <p:spPr bwMode="auto">
          <a:xfrm>
            <a:off x="3500430" y="6215082"/>
            <a:ext cx="2409825" cy="327025"/>
          </a:xfrm>
          <a:prstGeom prst="rect">
            <a:avLst/>
          </a:prstGeom>
          <a:noFill/>
          <a:ln w="9525">
            <a:noFill/>
            <a:miter lim="800000"/>
            <a:headEnd/>
            <a:tailEnd/>
          </a:ln>
        </p:spPr>
        <p:txBody>
          <a:bodyPr/>
          <a:lstStyle/>
          <a:p>
            <a:pPr marL="284163" indent="-284163" algn="ctr" eaLnBrk="0" latinLnBrk="0" hangingPunct="0">
              <a:spcBef>
                <a:spcPct val="20000"/>
              </a:spcBef>
              <a:buClr>
                <a:srgbClr val="215383"/>
              </a:buClr>
              <a:buSzPct val="95000"/>
              <a:buFont typeface="Wingdings" pitchFamily="2" charset="2"/>
              <a:buNone/>
            </a:pPr>
            <a:r>
              <a:rPr kumimoji="0" lang="en-US" altLang="ko-KR" sz="1800" b="1" dirty="0">
                <a:solidFill>
                  <a:schemeClr val="hlink"/>
                </a:solidFill>
                <a:latin typeface="Arial" pitchFamily="34" charset="0"/>
              </a:rPr>
              <a:t>Test-Harness</a:t>
            </a:r>
          </a:p>
        </p:txBody>
      </p:sp>
      <p:grpSp>
        <p:nvGrpSpPr>
          <p:cNvPr id="8" name="Group 54"/>
          <p:cNvGrpSpPr/>
          <p:nvPr/>
        </p:nvGrpSpPr>
        <p:grpSpPr>
          <a:xfrm>
            <a:off x="642910" y="1340768"/>
            <a:ext cx="2409825" cy="4536504"/>
            <a:chOff x="642910" y="1782160"/>
            <a:chExt cx="2409825" cy="4536504"/>
          </a:xfrm>
        </p:grpSpPr>
        <p:sp>
          <p:nvSpPr>
            <p:cNvPr id="56346" name="Rectangle 42"/>
            <p:cNvSpPr>
              <a:spLocks noChangeArrowheads="1"/>
            </p:cNvSpPr>
            <p:nvPr/>
          </p:nvSpPr>
          <p:spPr bwMode="auto">
            <a:xfrm>
              <a:off x="642910" y="1782160"/>
              <a:ext cx="2409825" cy="334416"/>
            </a:xfrm>
            <a:prstGeom prst="rect">
              <a:avLst/>
            </a:prstGeom>
            <a:noFill/>
            <a:ln w="9525">
              <a:noFill/>
              <a:miter lim="800000"/>
              <a:headEnd/>
              <a:tailEnd/>
            </a:ln>
          </p:spPr>
          <p:txBody>
            <a:bodyPr/>
            <a:lstStyle/>
            <a:p>
              <a:pPr marL="284163" indent="-284163" algn="ctr" eaLnBrk="0" latinLnBrk="0" hangingPunct="0">
                <a:spcBef>
                  <a:spcPct val="20000"/>
                </a:spcBef>
                <a:buClr>
                  <a:srgbClr val="215383"/>
                </a:buClr>
                <a:buSzPct val="95000"/>
                <a:buFont typeface="Wingdings" pitchFamily="2" charset="2"/>
                <a:buNone/>
              </a:pPr>
              <a:r>
                <a:rPr kumimoji="0" lang="en-US" altLang="ko-KR" sz="1800" b="1" dirty="0">
                  <a:solidFill>
                    <a:schemeClr val="accent1"/>
                  </a:solidFill>
                  <a:latin typeface="Arial" pitchFamily="34" charset="0"/>
                </a:rPr>
                <a:t>   Test Cases     (Signal Builder)</a:t>
              </a:r>
            </a:p>
          </p:txBody>
        </p:sp>
        <p:sp>
          <p:nvSpPr>
            <p:cNvPr id="56347" name="Rectangle 45"/>
            <p:cNvSpPr>
              <a:spLocks noChangeArrowheads="1"/>
            </p:cNvSpPr>
            <p:nvPr/>
          </p:nvSpPr>
          <p:spPr bwMode="auto">
            <a:xfrm>
              <a:off x="1691681" y="3726376"/>
              <a:ext cx="1152128" cy="2592288"/>
            </a:xfrm>
            <a:prstGeom prst="rect">
              <a:avLst/>
            </a:prstGeom>
            <a:noFill/>
            <a:ln w="25400" algn="ctr">
              <a:solidFill>
                <a:srgbClr val="FF9900"/>
              </a:solidFill>
              <a:miter lim="800000"/>
              <a:headEnd/>
              <a:tailEnd/>
            </a:ln>
          </p:spPr>
          <p:txBody>
            <a:bodyPr wrap="none" anchor="ctr"/>
            <a:lstStyle/>
            <a:p>
              <a:pPr algn="ctr" eaLnBrk="0" latinLnBrk="0" hangingPunct="0"/>
              <a:endParaRPr kumimoji="0" lang="ko-KR" altLang="en-US"/>
            </a:p>
          </p:txBody>
        </p:sp>
        <p:sp>
          <p:nvSpPr>
            <p:cNvPr id="54" name="Line 51"/>
            <p:cNvSpPr>
              <a:spLocks noChangeShapeType="1"/>
            </p:cNvSpPr>
            <p:nvPr/>
          </p:nvSpPr>
          <p:spPr bwMode="auto">
            <a:xfrm flipV="1">
              <a:off x="1928794" y="2425101"/>
              <a:ext cx="0" cy="1301275"/>
            </a:xfrm>
            <a:prstGeom prst="line">
              <a:avLst/>
            </a:prstGeom>
            <a:noFill/>
            <a:ln w="25400">
              <a:solidFill>
                <a:srgbClr val="FF9900"/>
              </a:solidFill>
              <a:round/>
              <a:headEnd/>
              <a:tailEnd/>
            </a:ln>
          </p:spPr>
          <p:txBody>
            <a:bodyPr/>
            <a:lstStyle/>
            <a:p>
              <a:endParaRPr lang="ko-KR" altLang="en-US" dirty="0"/>
            </a:p>
          </p:txBody>
        </p:sp>
      </p:grpSp>
      <p:grpSp>
        <p:nvGrpSpPr>
          <p:cNvPr id="9" name="Group 58"/>
          <p:cNvGrpSpPr/>
          <p:nvPr/>
        </p:nvGrpSpPr>
        <p:grpSpPr>
          <a:xfrm>
            <a:off x="5857884" y="1340768"/>
            <a:ext cx="2428719" cy="3600400"/>
            <a:chOff x="5857884" y="1714488"/>
            <a:chExt cx="2428719" cy="3600400"/>
          </a:xfrm>
        </p:grpSpPr>
        <p:sp>
          <p:nvSpPr>
            <p:cNvPr id="56340" name="Rectangle 44"/>
            <p:cNvSpPr>
              <a:spLocks noChangeArrowheads="1"/>
            </p:cNvSpPr>
            <p:nvPr/>
          </p:nvSpPr>
          <p:spPr bwMode="auto">
            <a:xfrm>
              <a:off x="5857884" y="1714488"/>
              <a:ext cx="2428719" cy="334416"/>
            </a:xfrm>
            <a:prstGeom prst="rect">
              <a:avLst/>
            </a:prstGeom>
            <a:noFill/>
            <a:ln w="9525">
              <a:noFill/>
              <a:miter lim="800000"/>
              <a:headEnd/>
              <a:tailEnd/>
            </a:ln>
          </p:spPr>
          <p:txBody>
            <a:bodyPr/>
            <a:lstStyle/>
            <a:p>
              <a:pPr marL="284163" indent="-284163" algn="ctr" eaLnBrk="0" latinLnBrk="0" hangingPunct="0">
                <a:spcBef>
                  <a:spcPct val="20000"/>
                </a:spcBef>
                <a:buClr>
                  <a:srgbClr val="215383"/>
                </a:buClr>
                <a:buSzPct val="95000"/>
                <a:buFont typeface="Wingdings" pitchFamily="2" charset="2"/>
                <a:buNone/>
              </a:pPr>
              <a:r>
                <a:rPr kumimoji="0" lang="en-US" altLang="ko-KR" sz="1800" b="1" dirty="0">
                  <a:solidFill>
                    <a:schemeClr val="accent1"/>
                  </a:solidFill>
                  <a:latin typeface="Arial" pitchFamily="34" charset="0"/>
                </a:rPr>
                <a:t>  Output Check (Assertion Block)</a:t>
              </a:r>
            </a:p>
          </p:txBody>
        </p:sp>
        <p:sp>
          <p:nvSpPr>
            <p:cNvPr id="56341" name="Rectangle 47"/>
            <p:cNvSpPr>
              <a:spLocks noChangeArrowheads="1"/>
            </p:cNvSpPr>
            <p:nvPr/>
          </p:nvSpPr>
          <p:spPr bwMode="auto">
            <a:xfrm>
              <a:off x="6948264" y="4629643"/>
              <a:ext cx="1008112" cy="685245"/>
            </a:xfrm>
            <a:prstGeom prst="rect">
              <a:avLst/>
            </a:prstGeom>
            <a:noFill/>
            <a:ln w="25400" algn="ctr">
              <a:solidFill>
                <a:srgbClr val="FF9900"/>
              </a:solidFill>
              <a:miter lim="800000"/>
              <a:headEnd/>
              <a:tailEnd/>
            </a:ln>
          </p:spPr>
          <p:txBody>
            <a:bodyPr wrap="none" anchor="ctr"/>
            <a:lstStyle/>
            <a:p>
              <a:pPr algn="ctr" eaLnBrk="0" latinLnBrk="0" hangingPunct="0"/>
              <a:endParaRPr kumimoji="0" lang="ko-KR" altLang="en-US"/>
            </a:p>
          </p:txBody>
        </p:sp>
        <p:sp>
          <p:nvSpPr>
            <p:cNvPr id="57" name="Line 51"/>
            <p:cNvSpPr>
              <a:spLocks noChangeShapeType="1"/>
            </p:cNvSpPr>
            <p:nvPr/>
          </p:nvSpPr>
          <p:spPr bwMode="auto">
            <a:xfrm flipV="1">
              <a:off x="7143768" y="2357428"/>
              <a:ext cx="0" cy="2272213"/>
            </a:xfrm>
            <a:prstGeom prst="line">
              <a:avLst/>
            </a:prstGeom>
            <a:noFill/>
            <a:ln w="25400">
              <a:solidFill>
                <a:srgbClr val="FF9900"/>
              </a:solidFill>
              <a:round/>
              <a:headEnd/>
              <a:tailEnd/>
            </a:ln>
          </p:spPr>
          <p:txBody>
            <a:bodyPr/>
            <a:lstStyle/>
            <a:p>
              <a:endParaRPr lang="ko-KR" altLang="en-US" dirty="0"/>
            </a:p>
          </p:txBody>
        </p:sp>
      </p:grpSp>
      <p:grpSp>
        <p:nvGrpSpPr>
          <p:cNvPr id="10" name="Group 60"/>
          <p:cNvGrpSpPr/>
          <p:nvPr/>
        </p:nvGrpSpPr>
        <p:grpSpPr>
          <a:xfrm>
            <a:off x="3571868" y="1340768"/>
            <a:ext cx="2409825" cy="4320480"/>
            <a:chOff x="3571868" y="1714488"/>
            <a:chExt cx="2409825" cy="4320480"/>
          </a:xfrm>
        </p:grpSpPr>
        <p:sp>
          <p:nvSpPr>
            <p:cNvPr id="56343" name="Rectangle 43"/>
            <p:cNvSpPr>
              <a:spLocks noChangeArrowheads="1"/>
            </p:cNvSpPr>
            <p:nvPr/>
          </p:nvSpPr>
          <p:spPr bwMode="auto">
            <a:xfrm>
              <a:off x="3571868" y="1714488"/>
              <a:ext cx="2409825" cy="334416"/>
            </a:xfrm>
            <a:prstGeom prst="rect">
              <a:avLst/>
            </a:prstGeom>
            <a:noFill/>
            <a:ln w="9525">
              <a:noFill/>
              <a:miter lim="800000"/>
              <a:headEnd/>
              <a:tailEnd/>
            </a:ln>
          </p:spPr>
          <p:txBody>
            <a:bodyPr/>
            <a:lstStyle/>
            <a:p>
              <a:pPr marL="284163" indent="-284163" algn="ctr" eaLnBrk="0" latinLnBrk="0" hangingPunct="0">
                <a:spcBef>
                  <a:spcPct val="20000"/>
                </a:spcBef>
                <a:buClr>
                  <a:srgbClr val="215383"/>
                </a:buClr>
                <a:buSzPct val="95000"/>
                <a:buFont typeface="Wingdings" pitchFamily="2" charset="2"/>
                <a:buNone/>
              </a:pPr>
              <a:r>
                <a:rPr kumimoji="0" lang="en-US" altLang="ko-KR" sz="1800" b="1" dirty="0">
                  <a:solidFill>
                    <a:schemeClr val="accent1"/>
                  </a:solidFill>
                  <a:latin typeface="Arial" pitchFamily="34" charset="0"/>
                </a:rPr>
                <a:t>Model   </a:t>
              </a:r>
            </a:p>
            <a:p>
              <a:pPr marL="284163" indent="-284163" algn="ctr" eaLnBrk="0" latinLnBrk="0" hangingPunct="0">
                <a:spcBef>
                  <a:spcPct val="20000"/>
                </a:spcBef>
                <a:buClr>
                  <a:srgbClr val="215383"/>
                </a:buClr>
                <a:buSzPct val="95000"/>
                <a:buFont typeface="Wingdings" pitchFamily="2" charset="2"/>
                <a:buNone/>
              </a:pPr>
              <a:r>
                <a:rPr kumimoji="0" lang="en-US" altLang="ko-KR" sz="1800" b="1" dirty="0">
                  <a:solidFill>
                    <a:schemeClr val="accent1"/>
                  </a:solidFill>
                  <a:latin typeface="Arial" pitchFamily="34" charset="0"/>
                </a:rPr>
                <a:t>(Model Block)</a:t>
              </a:r>
            </a:p>
          </p:txBody>
        </p:sp>
        <p:sp>
          <p:nvSpPr>
            <p:cNvPr id="56344" name="Rectangle 46"/>
            <p:cNvSpPr>
              <a:spLocks noChangeArrowheads="1"/>
            </p:cNvSpPr>
            <p:nvPr/>
          </p:nvSpPr>
          <p:spPr bwMode="auto">
            <a:xfrm>
              <a:off x="4139952" y="3658704"/>
              <a:ext cx="1656184" cy="2376264"/>
            </a:xfrm>
            <a:prstGeom prst="rect">
              <a:avLst/>
            </a:prstGeom>
            <a:noFill/>
            <a:ln w="25400" algn="ctr">
              <a:solidFill>
                <a:srgbClr val="FF9900"/>
              </a:solidFill>
              <a:miter lim="800000"/>
              <a:headEnd/>
              <a:tailEnd/>
            </a:ln>
          </p:spPr>
          <p:txBody>
            <a:bodyPr wrap="none" anchor="ctr"/>
            <a:lstStyle/>
            <a:p>
              <a:pPr algn="ctr" eaLnBrk="0" latinLnBrk="0" hangingPunct="0"/>
              <a:endParaRPr kumimoji="0" lang="ko-KR" altLang="en-US"/>
            </a:p>
          </p:txBody>
        </p:sp>
        <p:sp>
          <p:nvSpPr>
            <p:cNvPr id="60" name="Line 51"/>
            <p:cNvSpPr>
              <a:spLocks noChangeShapeType="1"/>
            </p:cNvSpPr>
            <p:nvPr/>
          </p:nvSpPr>
          <p:spPr bwMode="auto">
            <a:xfrm flipV="1">
              <a:off x="4786314" y="2357429"/>
              <a:ext cx="0" cy="1301275"/>
            </a:xfrm>
            <a:prstGeom prst="line">
              <a:avLst/>
            </a:prstGeom>
            <a:noFill/>
            <a:ln w="25400">
              <a:solidFill>
                <a:srgbClr val="FF9900"/>
              </a:solidFill>
              <a:round/>
              <a:headEnd/>
              <a:tailEnd/>
            </a:ln>
          </p:spPr>
          <p:txBody>
            <a:bodyPr/>
            <a:lstStyle/>
            <a:p>
              <a:endParaRPr lang="ko-KR" altLang="en-US" dirty="0"/>
            </a:p>
          </p:txBody>
        </p:sp>
      </p:grpSp>
      <p:sp>
        <p:nvSpPr>
          <p:cNvPr id="42" name="Title 41"/>
          <p:cNvSpPr>
            <a:spLocks noGrp="1"/>
          </p:cNvSpPr>
          <p:nvPr>
            <p:ph type="title"/>
          </p:nvPr>
        </p:nvSpPr>
        <p:spPr/>
        <p:txBody>
          <a:bodyPr/>
          <a:lstStyle/>
          <a:p>
            <a:r>
              <a:rPr lang="en-US" altLang="ko-KR" dirty="0" smtClean="0"/>
              <a:t>Module Test-Harness</a:t>
            </a:r>
            <a:endParaRPr lang="ko-KR" altLang="en-US" dirty="0"/>
          </a:p>
        </p:txBody>
      </p:sp>
    </p:spTree>
    <p:extLst>
      <p:ext uri="{BB962C8B-B14F-4D97-AF65-F5344CB8AC3E}">
        <p14:creationId xmlns:p14="http://schemas.microsoft.com/office/powerpoint/2010/main" val="1514606330"/>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226" name="Rectangle 2"/>
          <p:cNvSpPr>
            <a:spLocks noGrp="1" noChangeArrowheads="1"/>
          </p:cNvSpPr>
          <p:nvPr>
            <p:ph type="title"/>
          </p:nvPr>
        </p:nvSpPr>
        <p:spPr/>
        <p:txBody>
          <a:bodyPr/>
          <a:lstStyle/>
          <a:p>
            <a:r>
              <a:rPr lang="en-US" dirty="0"/>
              <a:t>Model Coverage</a:t>
            </a:r>
            <a:br>
              <a:rPr lang="en-US" dirty="0"/>
            </a:br>
            <a:r>
              <a:rPr lang="en-US" sz="2400" b="0" dirty="0">
                <a:solidFill>
                  <a:schemeClr val="accent1"/>
                </a:solidFill>
              </a:rPr>
              <a:t>Measure of test completeness</a:t>
            </a:r>
          </a:p>
        </p:txBody>
      </p:sp>
      <p:sp>
        <p:nvSpPr>
          <p:cNvPr id="308227" name="Rectangle 3"/>
          <p:cNvSpPr>
            <a:spLocks noGrp="1" noChangeArrowheads="1"/>
          </p:cNvSpPr>
          <p:nvPr>
            <p:ph type="body" idx="1"/>
          </p:nvPr>
        </p:nvSpPr>
        <p:spPr>
          <a:xfrm>
            <a:off x="371475" y="2197100"/>
            <a:ext cx="4975225" cy="4419600"/>
          </a:xfrm>
        </p:spPr>
        <p:txBody>
          <a:bodyPr/>
          <a:lstStyle/>
          <a:p>
            <a:r>
              <a:rPr lang="en-US" dirty="0"/>
              <a:t>Execution analysis</a:t>
            </a:r>
          </a:p>
          <a:p>
            <a:pPr lvl="1"/>
            <a:r>
              <a:rPr lang="en-US" sz="1800" dirty="0"/>
              <a:t>Based on the model structure</a:t>
            </a:r>
          </a:p>
          <a:p>
            <a:pPr lvl="1"/>
            <a:r>
              <a:rPr lang="en-US" sz="1800" dirty="0"/>
              <a:t>Dynamic – data collected during simulation</a:t>
            </a:r>
          </a:p>
          <a:p>
            <a:r>
              <a:rPr lang="en-US" dirty="0"/>
              <a:t>Coverage results</a:t>
            </a:r>
          </a:p>
          <a:p>
            <a:pPr lvl="1"/>
            <a:r>
              <a:rPr lang="en-US" sz="1800" dirty="0"/>
              <a:t>Displayed directly in the model </a:t>
            </a:r>
          </a:p>
          <a:p>
            <a:pPr lvl="1"/>
            <a:r>
              <a:rPr lang="en-US" sz="1800" dirty="0"/>
              <a:t>Available in a separate html report linked with the model objects</a:t>
            </a:r>
          </a:p>
          <a:p>
            <a:r>
              <a:rPr lang="en-US" dirty="0"/>
              <a:t>Supports:</a:t>
            </a:r>
          </a:p>
          <a:p>
            <a:pPr lvl="1"/>
            <a:r>
              <a:rPr lang="en-US" sz="1800" dirty="0"/>
              <a:t>Simulink</a:t>
            </a:r>
          </a:p>
          <a:p>
            <a:pPr lvl="1"/>
            <a:r>
              <a:rPr lang="en-US" sz="1800" dirty="0"/>
              <a:t>Stateflow</a:t>
            </a:r>
          </a:p>
          <a:p>
            <a:pPr lvl="1"/>
            <a:r>
              <a:rPr lang="en-US" sz="1800" dirty="0"/>
              <a:t>Embedded MATLAB</a:t>
            </a:r>
          </a:p>
        </p:txBody>
      </p:sp>
      <p:grpSp>
        <p:nvGrpSpPr>
          <p:cNvPr id="308228" name="Group 4"/>
          <p:cNvGrpSpPr>
            <a:grpSpLocks/>
          </p:cNvGrpSpPr>
          <p:nvPr/>
        </p:nvGrpSpPr>
        <p:grpSpPr bwMode="auto">
          <a:xfrm>
            <a:off x="5954205" y="4740274"/>
            <a:ext cx="2790825" cy="1597025"/>
            <a:chOff x="4002" y="3074"/>
            <a:chExt cx="1758" cy="1006"/>
          </a:xfrm>
        </p:grpSpPr>
        <p:sp>
          <p:nvSpPr>
            <p:cNvPr id="308229" name="Text Box 5"/>
            <p:cNvSpPr txBox="1">
              <a:spLocks noChangeArrowheads="1"/>
            </p:cNvSpPr>
            <p:nvPr/>
          </p:nvSpPr>
          <p:spPr bwMode="auto">
            <a:xfrm>
              <a:off x="4050" y="3074"/>
              <a:ext cx="1503" cy="830"/>
            </a:xfrm>
            <a:prstGeom prst="rect">
              <a:avLst/>
            </a:prstGeom>
            <a:noFill/>
            <a:ln w="3175">
              <a:solidFill>
                <a:schemeClr val="tx1"/>
              </a:solidFill>
              <a:miter lim="800000"/>
              <a:headEnd/>
              <a:tailEnd/>
            </a:ln>
            <a:effectLst/>
            <a:extLst>
              <a:ext uri="{909E8E84-426E-40DD-AFC4-6F175D3DCCD1}">
                <a14:hiddenFill xmlns:a14="http://schemas.microsoft.com/office/drawing/2010/main">
                  <a:solidFill>
                    <a:schemeClr val="accent1">
                      <a:alpha val="10001"/>
                    </a:scheme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1600"/>
                <a:t>Decision coverage</a:t>
              </a:r>
            </a:p>
            <a:p>
              <a:r>
                <a:rPr lang="en-US" sz="1600"/>
                <a:t>Condition coverage</a:t>
              </a:r>
            </a:p>
            <a:p>
              <a:r>
                <a:rPr lang="en-US" sz="1600"/>
                <a:t>MC/DC</a:t>
              </a:r>
            </a:p>
            <a:p>
              <a:r>
                <a:rPr lang="en-US" sz="1600"/>
                <a:t>Lookup table coverage</a:t>
              </a:r>
            </a:p>
            <a:p>
              <a:r>
                <a:rPr lang="en-US" sz="1600"/>
                <a:t>Signal range coverage</a:t>
              </a:r>
            </a:p>
          </p:txBody>
        </p:sp>
        <p:sp>
          <p:nvSpPr>
            <p:cNvPr id="308230" name="Text Box 6"/>
            <p:cNvSpPr txBox="1">
              <a:spLocks noChangeArrowheads="1"/>
            </p:cNvSpPr>
            <p:nvPr/>
          </p:nvSpPr>
          <p:spPr bwMode="auto">
            <a:xfrm>
              <a:off x="4002" y="3907"/>
              <a:ext cx="1758" cy="173"/>
            </a:xfrm>
            <a:prstGeom prst="rect">
              <a:avLst/>
            </a:prstGeom>
            <a:noFill/>
            <a:ln>
              <a:noFill/>
            </a:ln>
            <a:effectLst/>
            <a:extLst>
              <a:ext uri="{909E8E84-426E-40DD-AFC4-6F175D3DCCD1}">
                <a14:hiddenFill xmlns:a14="http://schemas.microsoft.com/office/drawing/2010/main">
                  <a:solidFill>
                    <a:schemeClr val="accent1">
                      <a:alpha val="10001"/>
                    </a:schemeClr>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1200"/>
                <a:t>Supported coverage types</a:t>
              </a:r>
            </a:p>
          </p:txBody>
        </p:sp>
      </p:grpSp>
      <p:grpSp>
        <p:nvGrpSpPr>
          <p:cNvPr id="308231" name="Group 7"/>
          <p:cNvGrpSpPr>
            <a:grpSpLocks/>
          </p:cNvGrpSpPr>
          <p:nvPr/>
        </p:nvGrpSpPr>
        <p:grpSpPr bwMode="auto">
          <a:xfrm>
            <a:off x="4927093" y="1722437"/>
            <a:ext cx="3616325" cy="2681287"/>
            <a:chOff x="2330" y="2577"/>
            <a:chExt cx="3190" cy="1695"/>
          </a:xfrm>
        </p:grpSpPr>
        <p:pic>
          <p:nvPicPr>
            <p:cNvPr id="308232" name="Picture 8" descr="coverage_in_mode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0" y="2685"/>
              <a:ext cx="1670" cy="1541"/>
            </a:xfrm>
            <a:prstGeom prst="rect">
              <a:avLst/>
            </a:prstGeom>
            <a:noFill/>
            <a:extLst>
              <a:ext uri="{909E8E84-426E-40DD-AFC4-6F175D3DCCD1}">
                <a14:hiddenFill xmlns:a14="http://schemas.microsoft.com/office/drawing/2010/main">
                  <a:solidFill>
                    <a:srgbClr val="FFFFFF"/>
                  </a:solidFill>
                </a14:hiddenFill>
              </a:ext>
            </a:extLst>
          </p:spPr>
        </p:pic>
        <p:pic>
          <p:nvPicPr>
            <p:cNvPr id="308233" name="Picture 9" descr="detailed_coverage_repor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115" y="2577"/>
              <a:ext cx="1405" cy="1695"/>
            </a:xfrm>
            <a:prstGeom prst="rect">
              <a:avLst/>
            </a:prstGeom>
            <a:noFill/>
            <a:extLst>
              <a:ext uri="{909E8E84-426E-40DD-AFC4-6F175D3DCCD1}">
                <a14:hiddenFill xmlns:a14="http://schemas.microsoft.com/office/drawing/2010/main">
                  <a:solidFill>
                    <a:srgbClr val="FFFFFF"/>
                  </a:solidFill>
                </a14:hiddenFill>
              </a:ext>
            </a:extLst>
          </p:spPr>
        </p:pic>
        <p:sp>
          <p:nvSpPr>
            <p:cNvPr id="308234" name="Line 10"/>
            <p:cNvSpPr>
              <a:spLocks noChangeShapeType="1"/>
            </p:cNvSpPr>
            <p:nvPr/>
          </p:nvSpPr>
          <p:spPr bwMode="auto">
            <a:xfrm flipH="1">
              <a:off x="2923" y="3078"/>
              <a:ext cx="376" cy="668"/>
            </a:xfrm>
            <a:prstGeom prst="line">
              <a:avLst/>
            </a:prstGeom>
            <a:noFill/>
            <a:ln w="19050">
              <a:solidFill>
                <a:srgbClr val="FF0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rgbClr val="808080"/>
                    </a:outerShdw>
                  </a:effectLst>
                </a14:hiddenEffects>
              </a:ext>
              <a:ext uri="{53640926-AAD7-44D8-BBD7-CCE9431645EC}">
                <a14:shadowObscured xmlns:a14="http://schemas.microsoft.com/office/drawing/2010/main" val="1"/>
              </a:ext>
            </a:extLst>
          </p:spPr>
          <p:txBody>
            <a:bodyPr wrap="none">
              <a:spAutoFit/>
            </a:bodyPr>
            <a:lstStyle/>
            <a:p>
              <a:endParaRPr lang="en-US"/>
            </a:p>
          </p:txBody>
        </p:sp>
        <p:sp>
          <p:nvSpPr>
            <p:cNvPr id="308235" name="Line 11"/>
            <p:cNvSpPr>
              <a:spLocks noChangeShapeType="1"/>
            </p:cNvSpPr>
            <p:nvPr/>
          </p:nvSpPr>
          <p:spPr bwMode="auto">
            <a:xfrm flipH="1">
              <a:off x="3019" y="2790"/>
              <a:ext cx="1562" cy="1052"/>
            </a:xfrm>
            <a:prstGeom prst="line">
              <a:avLst/>
            </a:prstGeom>
            <a:noFill/>
            <a:ln w="19050">
              <a:solidFill>
                <a:srgbClr val="FF0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rgbClr val="808080"/>
                    </a:outerShdw>
                  </a:effectLst>
                </a14:hiddenEffects>
              </a:ext>
              <a:ext uri="{53640926-AAD7-44D8-BBD7-CCE9431645EC}">
                <a14:shadowObscured xmlns:a14="http://schemas.microsoft.com/office/drawing/2010/main" val="1"/>
              </a:ext>
            </a:extLst>
          </p:spPr>
          <p:txBody>
            <a:bodyPr>
              <a:spAutoFit/>
            </a:bodyPr>
            <a:lstStyle/>
            <a:p>
              <a:endParaRPr lang="en-US"/>
            </a:p>
          </p:txBody>
        </p:sp>
        <p:sp>
          <p:nvSpPr>
            <p:cNvPr id="308236" name="Line 12"/>
            <p:cNvSpPr>
              <a:spLocks noChangeShapeType="1"/>
            </p:cNvSpPr>
            <p:nvPr/>
          </p:nvSpPr>
          <p:spPr bwMode="auto">
            <a:xfrm flipH="1">
              <a:off x="3536" y="2757"/>
              <a:ext cx="777" cy="251"/>
            </a:xfrm>
            <a:prstGeom prst="line">
              <a:avLst/>
            </a:prstGeom>
            <a:noFill/>
            <a:ln w="19050">
              <a:solidFill>
                <a:srgbClr val="FF0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rgbClr val="808080"/>
                    </a:outerShdw>
                  </a:effectLst>
                </a14:hiddenEffects>
              </a:ext>
              <a:ext uri="{53640926-AAD7-44D8-BBD7-CCE9431645EC}">
                <a14:shadowObscured xmlns:a14="http://schemas.microsoft.com/office/drawing/2010/main" val="1"/>
              </a:ext>
            </a:extLst>
          </p:spPr>
          <p:txBody>
            <a:bodyPr>
              <a:spAutoFit/>
            </a:bodyPr>
            <a:lstStyle/>
            <a:p>
              <a:endParaRPr lang="en-US"/>
            </a:p>
          </p:txBody>
        </p:sp>
      </p:grpSp>
    </p:spTree>
    <p:extLst>
      <p:ext uri="{BB962C8B-B14F-4D97-AF65-F5344CB8AC3E}">
        <p14:creationId xmlns:p14="http://schemas.microsoft.com/office/powerpoint/2010/main" val="20528087"/>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p:txBody>
          <a:bodyPr/>
          <a:lstStyle/>
          <a:p>
            <a:r>
              <a:rPr lang="en-US" altLang="ko-KR" dirty="0" smtClean="0"/>
              <a:t>Improving Test Suite</a:t>
            </a:r>
            <a:br>
              <a:rPr lang="en-US" altLang="ko-KR" dirty="0" smtClean="0"/>
            </a:br>
            <a:r>
              <a:rPr lang="en-US" altLang="ko-KR" sz="2000" b="0" dirty="0" err="1" smtClean="0">
                <a:solidFill>
                  <a:schemeClr val="accent1"/>
                </a:solidFill>
              </a:rPr>
              <a:t>Simulink</a:t>
            </a:r>
            <a:r>
              <a:rPr lang="en-US" altLang="ko-KR" sz="2000" b="0" dirty="0" smtClean="0">
                <a:solidFill>
                  <a:schemeClr val="accent1"/>
                </a:solidFill>
              </a:rPr>
              <a:t> Design Verifier</a:t>
            </a:r>
          </a:p>
        </p:txBody>
      </p:sp>
      <p:sp>
        <p:nvSpPr>
          <p:cNvPr id="60419" name="Rectangle 3"/>
          <p:cNvSpPr>
            <a:spLocks noGrp="1" noChangeArrowheads="1"/>
          </p:cNvSpPr>
          <p:nvPr>
            <p:ph type="body" idx="1"/>
          </p:nvPr>
        </p:nvSpPr>
        <p:spPr>
          <a:xfrm>
            <a:off x="390525" y="1797050"/>
            <a:ext cx="8362950" cy="4386263"/>
          </a:xfrm>
        </p:spPr>
        <p:txBody>
          <a:bodyPr/>
          <a:lstStyle/>
          <a:p>
            <a:r>
              <a:rPr lang="en-US" altLang="ko-KR" dirty="0" smtClean="0"/>
              <a:t>Generating tests to reach coverage criteria</a:t>
            </a:r>
          </a:p>
        </p:txBody>
      </p:sp>
      <p:sp>
        <p:nvSpPr>
          <p:cNvPr id="60432" name="Rectangle 29"/>
          <p:cNvSpPr>
            <a:spLocks noChangeArrowheads="1"/>
          </p:cNvSpPr>
          <p:nvPr/>
        </p:nvSpPr>
        <p:spPr bwMode="auto">
          <a:xfrm>
            <a:off x="284163" y="5275263"/>
            <a:ext cx="2914650" cy="425450"/>
          </a:xfrm>
          <a:prstGeom prst="rect">
            <a:avLst/>
          </a:prstGeom>
          <a:noFill/>
          <a:ln w="9525">
            <a:noFill/>
            <a:miter lim="800000"/>
            <a:headEnd/>
            <a:tailEnd/>
          </a:ln>
        </p:spPr>
        <p:txBody>
          <a:bodyPr lIns="0" tIns="0" rIns="0" bIns="0">
            <a:spAutoFit/>
          </a:bodyPr>
          <a:lstStyle/>
          <a:p>
            <a:pPr algn="ctr" eaLnBrk="0" latinLnBrk="0" hangingPunct="0"/>
            <a:r>
              <a:rPr kumimoji="0" lang="en-US" altLang="ko-KR" sz="1400" b="1">
                <a:solidFill>
                  <a:srgbClr val="000000"/>
                </a:solidFill>
                <a:latin typeface="Arial" pitchFamily="34" charset="0"/>
              </a:rPr>
              <a:t>Test generation harness with the copy of the original model</a:t>
            </a:r>
            <a:endParaRPr kumimoji="0" lang="en-US" altLang="ko-KR" sz="1400">
              <a:latin typeface="Arial" pitchFamily="34" charset="0"/>
            </a:endParaRPr>
          </a:p>
        </p:txBody>
      </p:sp>
      <p:sp>
        <p:nvSpPr>
          <p:cNvPr id="60433" name="Rectangle 30"/>
          <p:cNvSpPr>
            <a:spLocks noChangeArrowheads="1"/>
          </p:cNvSpPr>
          <p:nvPr/>
        </p:nvSpPr>
        <p:spPr bwMode="auto">
          <a:xfrm>
            <a:off x="6183313" y="5446713"/>
            <a:ext cx="2822575" cy="425450"/>
          </a:xfrm>
          <a:prstGeom prst="rect">
            <a:avLst/>
          </a:prstGeom>
          <a:solidFill>
            <a:schemeClr val="bg1">
              <a:alpha val="38823"/>
            </a:schemeClr>
          </a:solidFill>
          <a:ln w="9525">
            <a:noFill/>
            <a:miter lim="800000"/>
            <a:headEnd/>
            <a:tailEnd/>
          </a:ln>
        </p:spPr>
        <p:txBody>
          <a:bodyPr wrap="none" lIns="0" tIns="0" rIns="0" bIns="0">
            <a:spAutoFit/>
          </a:bodyPr>
          <a:lstStyle/>
          <a:p>
            <a:pPr eaLnBrk="0" latinLnBrk="0" hangingPunct="0"/>
            <a:r>
              <a:rPr kumimoji="0" lang="en-US" altLang="ko-KR" sz="1400" b="1">
                <a:solidFill>
                  <a:srgbClr val="000000"/>
                </a:solidFill>
                <a:latin typeface="Arial" pitchFamily="34" charset="0"/>
              </a:rPr>
              <a:t>Test inputs that ensure complete </a:t>
            </a:r>
          </a:p>
          <a:p>
            <a:pPr eaLnBrk="0" latinLnBrk="0" hangingPunct="0"/>
            <a:r>
              <a:rPr kumimoji="0" lang="en-US" altLang="ko-KR" sz="1400" b="1">
                <a:solidFill>
                  <a:srgbClr val="000000"/>
                </a:solidFill>
                <a:latin typeface="Arial" pitchFamily="34" charset="0"/>
              </a:rPr>
              <a:t>coverage</a:t>
            </a:r>
            <a:endParaRPr kumimoji="0" lang="en-US" altLang="ko-KR" sz="1400">
              <a:latin typeface="Arial" pitchFamily="34" charset="0"/>
            </a:endParaRPr>
          </a:p>
        </p:txBody>
      </p:sp>
      <p:sp>
        <p:nvSpPr>
          <p:cNvPr id="60434" name="AutoShape 31"/>
          <p:cNvSpPr>
            <a:spLocks noChangeArrowheads="1"/>
          </p:cNvSpPr>
          <p:nvPr/>
        </p:nvSpPr>
        <p:spPr bwMode="auto">
          <a:xfrm>
            <a:off x="3317875" y="3644900"/>
            <a:ext cx="2141538" cy="619125"/>
          </a:xfrm>
          <a:custGeom>
            <a:avLst/>
            <a:gdLst>
              <a:gd name="T0" fmla="*/ 2147483647 w 21600"/>
              <a:gd name="T1" fmla="*/ 0 h 21600"/>
              <a:gd name="T2" fmla="*/ 0 w 21600"/>
              <a:gd name="T3" fmla="*/ 2147483647 h 21600"/>
              <a:gd name="T4" fmla="*/ 2147483647 w 21600"/>
              <a:gd name="T5" fmla="*/ 2147483647 h 21600"/>
              <a:gd name="T6" fmla="*/ 2147483647 w 21600"/>
              <a:gd name="T7" fmla="*/ 2147483647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rgbClr val="008080">
              <a:alpha val="20000"/>
            </a:srgbClr>
          </a:solidFill>
          <a:ln w="9525">
            <a:solidFill>
              <a:schemeClr val="tx1"/>
            </a:solidFill>
            <a:miter lim="800000"/>
            <a:headEnd/>
            <a:tailEnd/>
          </a:ln>
        </p:spPr>
        <p:txBody>
          <a:bodyPr tIns="91440" bIns="91440" anchor="ctr">
            <a:spAutoFit/>
          </a:bodyPr>
          <a:lstStyle/>
          <a:p>
            <a:pPr algn="ctr" eaLnBrk="0" latinLnBrk="0" hangingPunct="0"/>
            <a:r>
              <a:rPr kumimoji="0" lang="en-US" altLang="ko-KR" sz="1400" b="1">
                <a:solidFill>
                  <a:srgbClr val="333333"/>
                </a:solidFill>
                <a:latin typeface="Arial" pitchFamily="34" charset="0"/>
              </a:rPr>
              <a:t>Test Generation</a:t>
            </a:r>
          </a:p>
        </p:txBody>
      </p:sp>
      <p:pic>
        <p:nvPicPr>
          <p:cNvPr id="60435" name="Picture 32"/>
          <p:cNvPicPr>
            <a:picLocks noChangeAspect="1" noChangeArrowheads="1"/>
          </p:cNvPicPr>
          <p:nvPr/>
        </p:nvPicPr>
        <p:blipFill>
          <a:blip r:embed="rId3" cstate="print"/>
          <a:srcRect/>
          <a:stretch>
            <a:fillRect/>
          </a:stretch>
        </p:blipFill>
        <p:spPr bwMode="auto">
          <a:xfrm>
            <a:off x="5588000" y="2965450"/>
            <a:ext cx="3108325" cy="1557338"/>
          </a:xfrm>
          <a:prstGeom prst="rect">
            <a:avLst/>
          </a:prstGeom>
          <a:noFill/>
          <a:ln w="9525">
            <a:noFill/>
            <a:miter lim="800000"/>
            <a:headEnd/>
            <a:tailEnd/>
          </a:ln>
        </p:spPr>
      </p:pic>
      <p:pic>
        <p:nvPicPr>
          <p:cNvPr id="60436" name="Picture 33"/>
          <p:cNvPicPr>
            <a:picLocks noChangeAspect="1" noChangeArrowheads="1"/>
          </p:cNvPicPr>
          <p:nvPr/>
        </p:nvPicPr>
        <p:blipFill>
          <a:blip r:embed="rId4" cstate="print"/>
          <a:srcRect r="9740" b="26497"/>
          <a:stretch>
            <a:fillRect/>
          </a:stretch>
        </p:blipFill>
        <p:spPr bwMode="auto">
          <a:xfrm>
            <a:off x="6188075" y="3836988"/>
            <a:ext cx="2647950" cy="1558925"/>
          </a:xfrm>
          <a:prstGeom prst="rect">
            <a:avLst/>
          </a:prstGeom>
          <a:noFill/>
          <a:ln w="9525">
            <a:noFill/>
            <a:miter lim="800000"/>
            <a:headEnd/>
            <a:tailEnd/>
          </a:ln>
        </p:spPr>
      </p:pic>
      <p:pic>
        <p:nvPicPr>
          <p:cNvPr id="60437" name="Picture 36"/>
          <p:cNvPicPr>
            <a:picLocks noChangeAspect="1" noChangeArrowheads="1"/>
          </p:cNvPicPr>
          <p:nvPr/>
        </p:nvPicPr>
        <p:blipFill>
          <a:blip r:embed="rId5" cstate="print"/>
          <a:srcRect/>
          <a:stretch>
            <a:fillRect/>
          </a:stretch>
        </p:blipFill>
        <p:spPr bwMode="auto">
          <a:xfrm>
            <a:off x="311150" y="3098800"/>
            <a:ext cx="2935288" cy="1993900"/>
          </a:xfrm>
          <a:prstGeom prst="rect">
            <a:avLst/>
          </a:prstGeom>
          <a:noFill/>
          <a:ln w="3175">
            <a:noFill/>
            <a:miter lim="800000"/>
            <a:headEnd/>
            <a:tailEnd/>
          </a:ln>
        </p:spPr>
      </p:pic>
    </p:spTree>
    <p:extLst>
      <p:ext uri="{BB962C8B-B14F-4D97-AF65-F5344CB8AC3E}">
        <p14:creationId xmlns:p14="http://schemas.microsoft.com/office/powerpoint/2010/main" val="4819448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Verifying Design Against Requirements</a:t>
            </a:r>
            <a:br>
              <a:rPr lang="en-US" dirty="0" smtClean="0"/>
            </a:br>
            <a:r>
              <a:rPr lang="en-US" altLang="ko-KR" sz="2400" b="0" dirty="0">
                <a:solidFill>
                  <a:srgbClr val="95B3D7"/>
                </a:solidFill>
              </a:rPr>
              <a:t>Simulink Design Verifier</a:t>
            </a:r>
            <a:endParaRPr lang="en-US" dirty="0"/>
          </a:p>
        </p:txBody>
      </p:sp>
      <p:pic>
        <p:nvPicPr>
          <p:cNvPr id="1026" name="Picture 2"/>
          <p:cNvPicPr>
            <a:picLocks noChangeAspect="1" noChangeArrowheads="1"/>
          </p:cNvPicPr>
          <p:nvPr/>
        </p:nvPicPr>
        <p:blipFill>
          <a:blip r:embed="rId2" cstate="print"/>
          <a:srcRect/>
          <a:stretch>
            <a:fillRect/>
          </a:stretch>
        </p:blipFill>
        <p:spPr bwMode="auto">
          <a:xfrm>
            <a:off x="381000" y="2819400"/>
            <a:ext cx="3648207" cy="2133600"/>
          </a:xfrm>
          <a:prstGeom prst="rect">
            <a:avLst/>
          </a:prstGeom>
          <a:noFill/>
          <a:ln w="9525">
            <a:noFill/>
            <a:miter lim="800000"/>
            <a:headEnd/>
            <a:tailEnd/>
          </a:ln>
        </p:spPr>
      </p:pic>
      <p:pic>
        <p:nvPicPr>
          <p:cNvPr id="1027" name="Picture 3"/>
          <p:cNvPicPr>
            <a:picLocks noChangeAspect="1" noChangeArrowheads="1"/>
          </p:cNvPicPr>
          <p:nvPr/>
        </p:nvPicPr>
        <p:blipFill>
          <a:blip r:embed="rId3" cstate="print"/>
          <a:srcRect/>
          <a:stretch>
            <a:fillRect/>
          </a:stretch>
        </p:blipFill>
        <p:spPr bwMode="auto">
          <a:xfrm>
            <a:off x="5105400" y="2586918"/>
            <a:ext cx="3427040" cy="4042482"/>
          </a:xfrm>
          <a:prstGeom prst="rect">
            <a:avLst/>
          </a:prstGeom>
          <a:noFill/>
          <a:ln w="9525">
            <a:noFill/>
            <a:miter lim="800000"/>
            <a:headEnd/>
            <a:tailEnd/>
          </a:ln>
        </p:spPr>
      </p:pic>
      <p:sp>
        <p:nvSpPr>
          <p:cNvPr id="9" name="Isosceles Triangle 8"/>
          <p:cNvSpPr/>
          <p:nvPr/>
        </p:nvSpPr>
        <p:spPr>
          <a:xfrm rot="961015">
            <a:off x="688668" y="4744778"/>
            <a:ext cx="1475696" cy="604084"/>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latin typeface="Arial" pitchFamily="34" charset="0"/>
              <a:cs typeface="Arial" pitchFamily="34" charset="0"/>
            </a:endParaRPr>
          </a:p>
        </p:txBody>
      </p:sp>
      <p:sp>
        <p:nvSpPr>
          <p:cNvPr id="7" name="TextBox 6"/>
          <p:cNvSpPr txBox="1"/>
          <p:nvPr/>
        </p:nvSpPr>
        <p:spPr>
          <a:xfrm>
            <a:off x="381000" y="5105400"/>
            <a:ext cx="1676400" cy="461665"/>
          </a:xfrm>
          <a:prstGeom prst="rect">
            <a:avLst/>
          </a:prstGeom>
          <a:solidFill>
            <a:srgbClr val="92D050"/>
          </a:solidFill>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US" sz="2400" dirty="0" smtClean="0">
                <a:latin typeface="Arial" pitchFamily="34" charset="0"/>
                <a:cs typeface="Arial" pitchFamily="34" charset="0"/>
              </a:rPr>
              <a:t> Must do</a:t>
            </a:r>
            <a:endParaRPr lang="en-US" sz="2400" dirty="0">
              <a:latin typeface="Arial" pitchFamily="34" charset="0"/>
              <a:cs typeface="Arial" pitchFamily="34" charset="0"/>
            </a:endParaRPr>
          </a:p>
        </p:txBody>
      </p:sp>
      <p:sp>
        <p:nvSpPr>
          <p:cNvPr id="10" name="Isosceles Triangle 9"/>
          <p:cNvSpPr/>
          <p:nvPr/>
        </p:nvSpPr>
        <p:spPr>
          <a:xfrm rot="320250">
            <a:off x="2367745" y="4719086"/>
            <a:ext cx="2200218" cy="604084"/>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latin typeface="Arial" pitchFamily="34" charset="0"/>
              <a:cs typeface="Arial" pitchFamily="34" charset="0"/>
            </a:endParaRPr>
          </a:p>
        </p:txBody>
      </p:sp>
      <p:sp>
        <p:nvSpPr>
          <p:cNvPr id="8" name="TextBox 7"/>
          <p:cNvSpPr txBox="1"/>
          <p:nvPr/>
        </p:nvSpPr>
        <p:spPr>
          <a:xfrm>
            <a:off x="2209800" y="5105400"/>
            <a:ext cx="2438400" cy="461665"/>
          </a:xfrm>
          <a:prstGeom prst="rect">
            <a:avLst/>
          </a:prstGeom>
          <a:solidFill>
            <a:schemeClr val="accent2">
              <a:lumMod val="40000"/>
              <a:lumOff val="60000"/>
            </a:schemeClr>
          </a:solidFill>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en-US" sz="2400" dirty="0" smtClean="0">
                <a:latin typeface="Arial" pitchFamily="34" charset="0"/>
                <a:cs typeface="Arial" pitchFamily="34" charset="0"/>
              </a:rPr>
              <a:t> Must never do</a:t>
            </a:r>
            <a:endParaRPr lang="en-US" sz="2400" dirty="0">
              <a:latin typeface="Arial" pitchFamily="34" charset="0"/>
              <a:cs typeface="Arial" pitchFamily="34" charset="0"/>
            </a:endParaRPr>
          </a:p>
        </p:txBody>
      </p:sp>
      <p:sp>
        <p:nvSpPr>
          <p:cNvPr id="11" name="Right Arrow 10"/>
          <p:cNvSpPr/>
          <p:nvPr/>
        </p:nvSpPr>
        <p:spPr>
          <a:xfrm>
            <a:off x="4343400" y="3657600"/>
            <a:ext cx="533400" cy="838200"/>
          </a:xfrm>
          <a:prstGeom prst="rightArrow">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b="1" dirty="0" smtClean="0">
              <a:latin typeface="Arial" pitchFamily="34" charset="0"/>
              <a:cs typeface="Arial" pitchFamily="34" charset="0"/>
            </a:endParaRPr>
          </a:p>
        </p:txBody>
      </p:sp>
      <p:graphicFrame>
        <p:nvGraphicFramePr>
          <p:cNvPr id="12" name="Content Placeholder 3"/>
          <p:cNvGraphicFramePr>
            <a:graphicFrameLocks/>
          </p:cNvGraphicFramePr>
          <p:nvPr>
            <p:extLst>
              <p:ext uri="{D42A27DB-BD31-4B8C-83A1-F6EECF244321}">
                <p14:modId xmlns:p14="http://schemas.microsoft.com/office/powerpoint/2010/main" val="2082953078"/>
              </p:ext>
            </p:extLst>
          </p:nvPr>
        </p:nvGraphicFramePr>
        <p:xfrm>
          <a:off x="1981200" y="1628800"/>
          <a:ext cx="4876800" cy="79208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7448667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0" latinLnBrk="0" hangingPunct="0"/>
            <a:r>
              <a:rPr lang="en-US" dirty="0" smtClean="0"/>
              <a:t>Identifying Design Errors Early</a:t>
            </a:r>
            <a:br>
              <a:rPr lang="en-US" dirty="0" smtClean="0"/>
            </a:br>
            <a:r>
              <a:rPr lang="en-US" altLang="ko-KR" sz="2400" b="0" dirty="0">
                <a:solidFill>
                  <a:srgbClr val="95B3D7"/>
                </a:solidFill>
              </a:rPr>
              <a:t>Simulink Design Verifier</a:t>
            </a:r>
            <a:endParaRPr lang="en-US" dirty="0"/>
          </a:p>
        </p:txBody>
      </p:sp>
      <p:sp>
        <p:nvSpPr>
          <p:cNvPr id="3" name="Content Placeholder 2"/>
          <p:cNvSpPr>
            <a:spLocks noGrp="1"/>
          </p:cNvSpPr>
          <p:nvPr>
            <p:ph idx="1"/>
          </p:nvPr>
        </p:nvSpPr>
        <p:spPr>
          <a:xfrm>
            <a:off x="457200" y="1600200"/>
            <a:ext cx="8077200" cy="914400"/>
          </a:xfrm>
        </p:spPr>
        <p:txBody>
          <a:bodyPr/>
          <a:lstStyle/>
          <a:p>
            <a:pPr marL="0" indent="0" eaLnBrk="0" latinLnBrk="0" hangingPunct="0">
              <a:buNone/>
            </a:pPr>
            <a:r>
              <a:rPr lang="en-US" dirty="0" smtClean="0"/>
              <a:t>Automatic identification of hard-to-find design inconsistencies in the model without running simulation</a:t>
            </a:r>
          </a:p>
        </p:txBody>
      </p:sp>
      <p:sp>
        <p:nvSpPr>
          <p:cNvPr id="8" name="Content Placeholder 2"/>
          <p:cNvSpPr txBox="1">
            <a:spLocks/>
          </p:cNvSpPr>
          <p:nvPr/>
        </p:nvSpPr>
        <p:spPr>
          <a:xfrm>
            <a:off x="457200" y="3276600"/>
            <a:ext cx="4419600" cy="1981200"/>
          </a:xfrm>
          <a:prstGeom prst="rect">
            <a:avLst/>
          </a:prstGeom>
        </p:spPr>
        <p:txBody>
          <a:bodyPr vert="horz" lIns="91440" tIns="45720" rIns="91440" bIns="45720" rtlCol="0">
            <a:noAutofit/>
          </a:bodyPr>
          <a:lstStyle/>
          <a:p>
            <a:pPr marL="342900" marR="0" lvl="0" indent="-342900" algn="l" defTabSz="914400" rtl="0" eaLnBrk="0" fontAlgn="auto" hangingPunct="0">
              <a:lnSpc>
                <a:spcPct val="100000"/>
              </a:lnSpc>
              <a:spcBef>
                <a:spcPct val="20000"/>
              </a:spcBef>
              <a:spcAft>
                <a:spcPts val="0"/>
              </a:spcAft>
              <a:buClr>
                <a:schemeClr val="tx2"/>
              </a:buClr>
              <a:buSzPct val="75000"/>
              <a:buFont typeface="Wingdings" pitchFamily="2" charset="2"/>
              <a:buChar char="§"/>
              <a:tabLst/>
              <a:defRPr/>
            </a:pPr>
            <a:r>
              <a:rPr kumimoji="0" lang="en-US" sz="2400" b="0" i="0" u="none" strike="noStrike" kern="1200" cap="none" spc="0" normalizeH="0" baseline="0" noProof="0" dirty="0" smtClean="0">
                <a:ln>
                  <a:noFill/>
                </a:ln>
                <a:solidFill>
                  <a:schemeClr val="tx1"/>
                </a:solidFill>
                <a:effectLst/>
                <a:uLnTx/>
                <a:uFillTx/>
                <a:latin typeface="Arial" pitchFamily="34" charset="0"/>
                <a:ea typeface="+mn-ea"/>
                <a:cs typeface="Arial" pitchFamily="34" charset="0"/>
              </a:rPr>
              <a:t>Integer overflow</a:t>
            </a:r>
          </a:p>
          <a:p>
            <a:pPr marL="342900" marR="0" lvl="0" indent="-342900" algn="l" defTabSz="914400" rtl="0" eaLnBrk="0" fontAlgn="auto" hangingPunct="0">
              <a:lnSpc>
                <a:spcPct val="100000"/>
              </a:lnSpc>
              <a:spcBef>
                <a:spcPct val="20000"/>
              </a:spcBef>
              <a:spcAft>
                <a:spcPts val="0"/>
              </a:spcAft>
              <a:buClr>
                <a:schemeClr val="tx2"/>
              </a:buClr>
              <a:buSzPct val="75000"/>
              <a:buFont typeface="Wingdings" pitchFamily="2" charset="2"/>
              <a:buChar char="§"/>
              <a:tabLst/>
              <a:defRPr/>
            </a:pPr>
            <a:r>
              <a:rPr kumimoji="0" lang="en-US" sz="2400" b="0" i="0" u="none" strike="noStrike" kern="1200" cap="none" spc="0" normalizeH="0" baseline="0" noProof="0" dirty="0" smtClean="0">
                <a:ln>
                  <a:noFill/>
                </a:ln>
                <a:solidFill>
                  <a:schemeClr val="tx1"/>
                </a:solidFill>
                <a:effectLst/>
                <a:uLnTx/>
                <a:uFillTx/>
                <a:latin typeface="Arial" pitchFamily="34" charset="0"/>
                <a:ea typeface="+mn-ea"/>
                <a:cs typeface="Arial" pitchFamily="34" charset="0"/>
              </a:rPr>
              <a:t>Division by zero</a:t>
            </a:r>
          </a:p>
          <a:p>
            <a:pPr marL="342900" marR="0" lvl="0" indent="-342900" algn="l" defTabSz="914400" rtl="0" eaLnBrk="0" fontAlgn="auto" hangingPunct="0">
              <a:lnSpc>
                <a:spcPct val="100000"/>
              </a:lnSpc>
              <a:spcBef>
                <a:spcPct val="20000"/>
              </a:spcBef>
              <a:spcAft>
                <a:spcPts val="0"/>
              </a:spcAft>
              <a:buClr>
                <a:schemeClr val="tx2"/>
              </a:buClr>
              <a:buSzPct val="75000"/>
              <a:buFont typeface="Wingdings" pitchFamily="2" charset="2"/>
              <a:buChar char="§"/>
              <a:tabLst/>
              <a:defRPr/>
            </a:pPr>
            <a:r>
              <a:rPr kumimoji="0" lang="en-US" sz="2400" b="0" i="0" u="none" strike="noStrike" kern="1200" cap="none" spc="0" normalizeH="0" baseline="0" noProof="0" dirty="0" smtClean="0">
                <a:ln>
                  <a:noFill/>
                </a:ln>
                <a:solidFill>
                  <a:schemeClr val="tx1"/>
                </a:solidFill>
                <a:effectLst/>
                <a:uLnTx/>
                <a:uFillTx/>
                <a:latin typeface="Arial" pitchFamily="34" charset="0"/>
                <a:ea typeface="+mn-ea"/>
                <a:cs typeface="Arial" pitchFamily="34" charset="0"/>
              </a:rPr>
              <a:t>Dead logic</a:t>
            </a:r>
          </a:p>
          <a:p>
            <a:pPr marL="342900" marR="0" lvl="0" indent="-342900" algn="l" defTabSz="914400" rtl="0" eaLnBrk="0" fontAlgn="auto" hangingPunct="0">
              <a:lnSpc>
                <a:spcPct val="100000"/>
              </a:lnSpc>
              <a:spcBef>
                <a:spcPct val="20000"/>
              </a:spcBef>
              <a:spcAft>
                <a:spcPts val="0"/>
              </a:spcAft>
              <a:buClr>
                <a:schemeClr val="tx2"/>
              </a:buClr>
              <a:buSzPct val="75000"/>
              <a:buFont typeface="Wingdings" pitchFamily="2" charset="2"/>
              <a:buChar char="§"/>
              <a:tabLst/>
              <a:defRPr/>
            </a:pPr>
            <a:r>
              <a:rPr kumimoji="0" lang="en-US" sz="2400" b="0" i="0" u="none" strike="noStrike" kern="1200" cap="none" spc="0" normalizeH="0" baseline="0" noProof="0" dirty="0" smtClean="0">
                <a:ln>
                  <a:noFill/>
                </a:ln>
                <a:solidFill>
                  <a:schemeClr val="tx1"/>
                </a:solidFill>
                <a:effectLst/>
                <a:uLnTx/>
                <a:uFillTx/>
                <a:latin typeface="Arial" pitchFamily="34" charset="0"/>
                <a:ea typeface="+mn-ea"/>
                <a:cs typeface="Arial" pitchFamily="34" charset="0"/>
              </a:rPr>
              <a:t>Assertion violation</a:t>
            </a:r>
            <a:endParaRPr kumimoji="0" lang="en-US" sz="2400" b="0" i="0" u="none" strike="noStrike" kern="1200" cap="none" spc="0" normalizeH="0" baseline="0" noProof="0" dirty="0">
              <a:ln>
                <a:noFill/>
              </a:ln>
              <a:solidFill>
                <a:schemeClr val="tx1"/>
              </a:solidFill>
              <a:effectLst/>
              <a:uLnTx/>
              <a:uFillTx/>
              <a:latin typeface="Arial" pitchFamily="34" charset="0"/>
              <a:ea typeface="+mn-ea"/>
              <a:cs typeface="Arial" pitchFamily="34" charset="0"/>
            </a:endParaRPr>
          </a:p>
        </p:txBody>
      </p:sp>
      <p:pic>
        <p:nvPicPr>
          <p:cNvPr id="15" name="Picture 14" descr="Overflow.tif"/>
          <p:cNvPicPr/>
          <p:nvPr/>
        </p:nvPicPr>
        <p:blipFill>
          <a:blip r:embed="rId3" cstate="print"/>
          <a:stretch>
            <a:fillRect/>
          </a:stretch>
        </p:blipFill>
        <p:spPr>
          <a:xfrm>
            <a:off x="3733800" y="2743200"/>
            <a:ext cx="4724400" cy="3276600"/>
          </a:xfrm>
          <a:prstGeom prst="rect">
            <a:avLst/>
          </a:prstGeom>
        </p:spPr>
      </p:pic>
    </p:spTree>
    <p:extLst>
      <p:ext uri="{BB962C8B-B14F-4D97-AF65-F5344CB8AC3E}">
        <p14:creationId xmlns:p14="http://schemas.microsoft.com/office/powerpoint/2010/main" val="2909780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7664" y="1940371"/>
            <a:ext cx="7337234" cy="44409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6322" name="Rectangle 2"/>
          <p:cNvSpPr>
            <a:spLocks noGrp="1" noChangeArrowheads="1"/>
          </p:cNvSpPr>
          <p:nvPr>
            <p:ph type="title"/>
          </p:nvPr>
        </p:nvSpPr>
        <p:spPr/>
        <p:txBody>
          <a:bodyPr/>
          <a:lstStyle/>
          <a:p>
            <a:r>
              <a:rPr lang="en-US" altLang="ko-KR" dirty="0" smtClean="0"/>
              <a:t>Integration Test-Harness</a:t>
            </a:r>
          </a:p>
        </p:txBody>
      </p:sp>
      <p:grpSp>
        <p:nvGrpSpPr>
          <p:cNvPr id="8" name="Group 54"/>
          <p:cNvGrpSpPr/>
          <p:nvPr/>
        </p:nvGrpSpPr>
        <p:grpSpPr>
          <a:xfrm>
            <a:off x="54719" y="4036518"/>
            <a:ext cx="2645073" cy="1574952"/>
            <a:chOff x="-250100" y="3966038"/>
            <a:chExt cx="2645073" cy="1574952"/>
          </a:xfrm>
        </p:grpSpPr>
        <p:sp>
          <p:nvSpPr>
            <p:cNvPr id="56346" name="Rectangle 42"/>
            <p:cNvSpPr>
              <a:spLocks noChangeArrowheads="1"/>
            </p:cNvSpPr>
            <p:nvPr/>
          </p:nvSpPr>
          <p:spPr bwMode="auto">
            <a:xfrm>
              <a:off x="-250100" y="4011887"/>
              <a:ext cx="1492945" cy="334416"/>
            </a:xfrm>
            <a:prstGeom prst="rect">
              <a:avLst/>
            </a:prstGeom>
            <a:noFill/>
            <a:ln w="9525">
              <a:noFill/>
              <a:miter lim="800000"/>
              <a:headEnd/>
              <a:tailEnd/>
            </a:ln>
          </p:spPr>
          <p:txBody>
            <a:bodyPr/>
            <a:lstStyle/>
            <a:p>
              <a:pPr marL="284163" indent="-284163" algn="just" eaLnBrk="0" latinLnBrk="0" hangingPunct="0">
                <a:spcBef>
                  <a:spcPct val="20000"/>
                </a:spcBef>
                <a:buClr>
                  <a:srgbClr val="215383"/>
                </a:buClr>
                <a:buSzPct val="95000"/>
                <a:buFont typeface="Wingdings" pitchFamily="2" charset="2"/>
                <a:buNone/>
              </a:pPr>
              <a:r>
                <a:rPr kumimoji="0" lang="en-US" altLang="ko-KR" sz="1800" b="1" dirty="0" smtClean="0">
                  <a:solidFill>
                    <a:schemeClr val="accent1"/>
                  </a:solidFill>
                  <a:latin typeface="Arial" pitchFamily="34" charset="0"/>
                </a:rPr>
                <a:t>Test </a:t>
              </a:r>
              <a:r>
                <a:rPr kumimoji="0" lang="en-US" altLang="ko-KR" sz="1800" b="1" dirty="0">
                  <a:solidFill>
                    <a:schemeClr val="accent1"/>
                  </a:solidFill>
                  <a:latin typeface="Arial" pitchFamily="34" charset="0"/>
                </a:rPr>
                <a:t>Cases  </a:t>
              </a:r>
              <a:r>
                <a:rPr kumimoji="0" lang="en-US" altLang="ko-KR" sz="1800" b="1" dirty="0" smtClean="0">
                  <a:solidFill>
                    <a:schemeClr val="accent1"/>
                  </a:solidFill>
                  <a:latin typeface="Arial" pitchFamily="34" charset="0"/>
                </a:rPr>
                <a:t>(</a:t>
              </a:r>
              <a:r>
                <a:rPr kumimoji="0" lang="en-US" altLang="ko-KR" sz="1800" b="1" dirty="0">
                  <a:solidFill>
                    <a:schemeClr val="accent1"/>
                  </a:solidFill>
                  <a:latin typeface="Arial" pitchFamily="34" charset="0"/>
                </a:rPr>
                <a:t>Signal Builder)</a:t>
              </a:r>
            </a:p>
          </p:txBody>
        </p:sp>
        <p:sp>
          <p:nvSpPr>
            <p:cNvPr id="56347" name="Rectangle 45"/>
            <p:cNvSpPr>
              <a:spLocks noChangeArrowheads="1"/>
            </p:cNvSpPr>
            <p:nvPr/>
          </p:nvSpPr>
          <p:spPr bwMode="auto">
            <a:xfrm>
              <a:off x="1530877" y="3966038"/>
              <a:ext cx="864096" cy="1574952"/>
            </a:xfrm>
            <a:prstGeom prst="rect">
              <a:avLst/>
            </a:prstGeom>
            <a:noFill/>
            <a:ln w="25400" algn="ctr">
              <a:solidFill>
                <a:srgbClr val="FF9900"/>
              </a:solidFill>
              <a:miter lim="800000"/>
              <a:headEnd/>
              <a:tailEnd/>
            </a:ln>
          </p:spPr>
          <p:txBody>
            <a:bodyPr wrap="none" anchor="ctr"/>
            <a:lstStyle/>
            <a:p>
              <a:pPr algn="ctr" eaLnBrk="0" latinLnBrk="0" hangingPunct="0"/>
              <a:endParaRPr kumimoji="0" lang="ko-KR" altLang="en-US"/>
            </a:p>
          </p:txBody>
        </p:sp>
      </p:grpSp>
      <p:grpSp>
        <p:nvGrpSpPr>
          <p:cNvPr id="9" name="Group 60"/>
          <p:cNvGrpSpPr/>
          <p:nvPr/>
        </p:nvGrpSpPr>
        <p:grpSpPr>
          <a:xfrm>
            <a:off x="3818156" y="1146974"/>
            <a:ext cx="2409825" cy="4320480"/>
            <a:chOff x="3571868" y="1714488"/>
            <a:chExt cx="2409825" cy="3960440"/>
          </a:xfrm>
        </p:grpSpPr>
        <p:sp>
          <p:nvSpPr>
            <p:cNvPr id="56343" name="Rectangle 43"/>
            <p:cNvSpPr>
              <a:spLocks noChangeArrowheads="1"/>
            </p:cNvSpPr>
            <p:nvPr/>
          </p:nvSpPr>
          <p:spPr bwMode="auto">
            <a:xfrm>
              <a:off x="3571868" y="1714488"/>
              <a:ext cx="2409825" cy="334416"/>
            </a:xfrm>
            <a:prstGeom prst="rect">
              <a:avLst/>
            </a:prstGeom>
            <a:noFill/>
            <a:ln w="9525">
              <a:noFill/>
              <a:miter lim="800000"/>
              <a:headEnd/>
              <a:tailEnd/>
            </a:ln>
          </p:spPr>
          <p:txBody>
            <a:bodyPr/>
            <a:lstStyle/>
            <a:p>
              <a:pPr marL="284163" indent="-284163" algn="ctr" eaLnBrk="0" latinLnBrk="0" hangingPunct="0">
                <a:spcBef>
                  <a:spcPct val="20000"/>
                </a:spcBef>
                <a:buClr>
                  <a:srgbClr val="215383"/>
                </a:buClr>
                <a:buSzPct val="95000"/>
                <a:buFont typeface="Wingdings" pitchFamily="2" charset="2"/>
                <a:buNone/>
              </a:pPr>
              <a:r>
                <a:rPr kumimoji="0" lang="en-US" altLang="ko-KR" sz="1800" b="1" dirty="0" smtClean="0">
                  <a:solidFill>
                    <a:schemeClr val="accent1"/>
                  </a:solidFill>
                  <a:latin typeface="Arial" pitchFamily="34" charset="0"/>
                </a:rPr>
                <a:t>Algorithm Model   </a:t>
              </a:r>
              <a:endParaRPr kumimoji="0" lang="en-US" altLang="ko-KR" sz="1800" b="1" dirty="0">
                <a:solidFill>
                  <a:schemeClr val="accent1"/>
                </a:solidFill>
                <a:latin typeface="Arial" pitchFamily="34" charset="0"/>
              </a:endParaRPr>
            </a:p>
            <a:p>
              <a:pPr marL="284163" indent="-284163" algn="ctr" eaLnBrk="0" latinLnBrk="0" hangingPunct="0">
                <a:spcBef>
                  <a:spcPct val="20000"/>
                </a:spcBef>
                <a:buClr>
                  <a:srgbClr val="215383"/>
                </a:buClr>
                <a:buSzPct val="95000"/>
                <a:buFont typeface="Wingdings" pitchFamily="2" charset="2"/>
                <a:buNone/>
              </a:pPr>
              <a:r>
                <a:rPr kumimoji="0" lang="en-US" altLang="ko-KR" sz="1800" b="1" dirty="0">
                  <a:solidFill>
                    <a:schemeClr val="accent1"/>
                  </a:solidFill>
                  <a:latin typeface="Arial" pitchFamily="34" charset="0"/>
                </a:rPr>
                <a:t>(Model Block)</a:t>
              </a:r>
            </a:p>
          </p:txBody>
        </p:sp>
        <p:sp>
          <p:nvSpPr>
            <p:cNvPr id="56344" name="Rectangle 46"/>
            <p:cNvSpPr>
              <a:spLocks noChangeArrowheads="1"/>
            </p:cNvSpPr>
            <p:nvPr/>
          </p:nvSpPr>
          <p:spPr bwMode="auto">
            <a:xfrm>
              <a:off x="4037680" y="4090752"/>
              <a:ext cx="883164" cy="1584176"/>
            </a:xfrm>
            <a:prstGeom prst="rect">
              <a:avLst/>
            </a:prstGeom>
            <a:noFill/>
            <a:ln w="25400" algn="ctr">
              <a:solidFill>
                <a:srgbClr val="FF9900"/>
              </a:solidFill>
              <a:miter lim="800000"/>
              <a:headEnd/>
              <a:tailEnd/>
            </a:ln>
          </p:spPr>
          <p:txBody>
            <a:bodyPr wrap="none" anchor="ctr"/>
            <a:lstStyle/>
            <a:p>
              <a:pPr algn="ctr" eaLnBrk="0" latinLnBrk="0" hangingPunct="0"/>
              <a:endParaRPr kumimoji="0" lang="ko-KR" altLang="en-US"/>
            </a:p>
          </p:txBody>
        </p:sp>
        <p:sp>
          <p:nvSpPr>
            <p:cNvPr id="60" name="Line 51"/>
            <p:cNvSpPr>
              <a:spLocks noChangeShapeType="1"/>
            </p:cNvSpPr>
            <p:nvPr/>
          </p:nvSpPr>
          <p:spPr bwMode="auto">
            <a:xfrm flipV="1">
              <a:off x="4786314" y="2391297"/>
              <a:ext cx="0" cy="1699454"/>
            </a:xfrm>
            <a:prstGeom prst="line">
              <a:avLst/>
            </a:prstGeom>
            <a:noFill/>
            <a:ln w="25400">
              <a:solidFill>
                <a:srgbClr val="FF9900"/>
              </a:solidFill>
              <a:round/>
              <a:headEnd/>
              <a:tailEnd/>
            </a:ln>
          </p:spPr>
          <p:txBody>
            <a:bodyPr/>
            <a:lstStyle/>
            <a:p>
              <a:endParaRPr lang="ko-KR" altLang="en-US" dirty="0"/>
            </a:p>
          </p:txBody>
        </p:sp>
      </p:grpSp>
      <p:sp>
        <p:nvSpPr>
          <p:cNvPr id="43" name="Line 51"/>
          <p:cNvSpPr>
            <a:spLocks noChangeShapeType="1"/>
          </p:cNvSpPr>
          <p:nvPr/>
        </p:nvSpPr>
        <p:spPr bwMode="auto">
          <a:xfrm flipH="1">
            <a:off x="1403648" y="4463261"/>
            <a:ext cx="432048" cy="1"/>
          </a:xfrm>
          <a:prstGeom prst="line">
            <a:avLst/>
          </a:prstGeom>
          <a:noFill/>
          <a:ln w="25400">
            <a:solidFill>
              <a:srgbClr val="FF9900"/>
            </a:solidFill>
            <a:round/>
            <a:headEnd/>
            <a:tailEnd/>
          </a:ln>
        </p:spPr>
        <p:txBody>
          <a:bodyPr/>
          <a:lstStyle/>
          <a:p>
            <a:endParaRPr lang="ko-KR" altLang="en-US" dirty="0"/>
          </a:p>
        </p:txBody>
      </p:sp>
      <p:grpSp>
        <p:nvGrpSpPr>
          <p:cNvPr id="10" name="Group 46"/>
          <p:cNvGrpSpPr/>
          <p:nvPr/>
        </p:nvGrpSpPr>
        <p:grpSpPr>
          <a:xfrm>
            <a:off x="1691680" y="1146974"/>
            <a:ext cx="1357321" cy="2808312"/>
            <a:chOff x="5572131" y="1643050"/>
            <a:chExt cx="1357321" cy="3133479"/>
          </a:xfrm>
        </p:grpSpPr>
        <p:grpSp>
          <p:nvGrpSpPr>
            <p:cNvPr id="11" name="Group 58"/>
            <p:cNvGrpSpPr/>
            <p:nvPr/>
          </p:nvGrpSpPr>
          <p:grpSpPr>
            <a:xfrm>
              <a:off x="5572131" y="1643050"/>
              <a:ext cx="1357321" cy="3133479"/>
              <a:chOff x="6215073" y="1714488"/>
              <a:chExt cx="1357321" cy="3133479"/>
            </a:xfrm>
          </p:grpSpPr>
          <p:sp>
            <p:nvSpPr>
              <p:cNvPr id="56340" name="Rectangle 44"/>
              <p:cNvSpPr>
                <a:spLocks noChangeArrowheads="1"/>
              </p:cNvSpPr>
              <p:nvPr/>
            </p:nvSpPr>
            <p:spPr bwMode="auto">
              <a:xfrm>
                <a:off x="6215073" y="1714488"/>
                <a:ext cx="1357321" cy="334416"/>
              </a:xfrm>
              <a:prstGeom prst="rect">
                <a:avLst/>
              </a:prstGeom>
              <a:noFill/>
              <a:ln w="9525">
                <a:noFill/>
                <a:miter lim="800000"/>
                <a:headEnd/>
                <a:tailEnd/>
              </a:ln>
            </p:spPr>
            <p:txBody>
              <a:bodyPr/>
              <a:lstStyle/>
              <a:p>
                <a:pPr marL="284163" indent="-284163" algn="ctr" eaLnBrk="0" latinLnBrk="0" hangingPunct="0">
                  <a:spcBef>
                    <a:spcPct val="20000"/>
                  </a:spcBef>
                  <a:buClr>
                    <a:srgbClr val="215383"/>
                  </a:buClr>
                  <a:buSzPct val="95000"/>
                  <a:buFont typeface="Wingdings" pitchFamily="2" charset="2"/>
                  <a:buNone/>
                </a:pPr>
                <a:r>
                  <a:rPr kumimoji="0" lang="en-US" altLang="ko-KR" sz="1800" b="1" dirty="0" smtClean="0">
                    <a:solidFill>
                      <a:schemeClr val="accent1"/>
                    </a:solidFill>
                    <a:latin typeface="Arial" pitchFamily="34" charset="0"/>
                  </a:rPr>
                  <a:t>Output</a:t>
                </a:r>
              </a:p>
              <a:p>
                <a:pPr marL="284163" indent="-284163" algn="ctr" eaLnBrk="0" latinLnBrk="0" hangingPunct="0">
                  <a:spcBef>
                    <a:spcPct val="20000"/>
                  </a:spcBef>
                  <a:buClr>
                    <a:srgbClr val="215383"/>
                  </a:buClr>
                  <a:buSzPct val="95000"/>
                  <a:buFont typeface="Wingdings" pitchFamily="2" charset="2"/>
                  <a:buNone/>
                </a:pPr>
                <a:r>
                  <a:rPr kumimoji="0" lang="en-US" altLang="ko-KR" sz="1800" b="1" dirty="0" smtClean="0">
                    <a:solidFill>
                      <a:schemeClr val="accent1"/>
                    </a:solidFill>
                    <a:latin typeface="Arial" pitchFamily="34" charset="0"/>
                  </a:rPr>
                  <a:t>Check</a:t>
                </a:r>
                <a:endParaRPr kumimoji="0" lang="en-US" altLang="ko-KR" sz="1800" b="1" dirty="0">
                  <a:solidFill>
                    <a:schemeClr val="accent1"/>
                  </a:solidFill>
                  <a:latin typeface="Arial" pitchFamily="34" charset="0"/>
                </a:endParaRPr>
              </a:p>
            </p:txBody>
          </p:sp>
          <p:sp>
            <p:nvSpPr>
              <p:cNvPr id="56341" name="Rectangle 47"/>
              <p:cNvSpPr>
                <a:spLocks noChangeArrowheads="1"/>
              </p:cNvSpPr>
              <p:nvPr/>
            </p:nvSpPr>
            <p:spPr bwMode="auto">
              <a:xfrm>
                <a:off x="6357952" y="3642783"/>
                <a:ext cx="721218" cy="1205184"/>
              </a:xfrm>
              <a:prstGeom prst="rect">
                <a:avLst/>
              </a:prstGeom>
              <a:noFill/>
              <a:ln w="25400" algn="ctr">
                <a:solidFill>
                  <a:srgbClr val="FF9900"/>
                </a:solidFill>
                <a:miter lim="800000"/>
                <a:headEnd/>
                <a:tailEnd/>
              </a:ln>
            </p:spPr>
            <p:txBody>
              <a:bodyPr wrap="none" anchor="ctr"/>
              <a:lstStyle/>
              <a:p>
                <a:pPr algn="ctr" eaLnBrk="0" latinLnBrk="0" hangingPunct="0"/>
                <a:endParaRPr kumimoji="0" lang="ko-KR" altLang="en-US"/>
              </a:p>
            </p:txBody>
          </p:sp>
        </p:grpSp>
        <p:sp>
          <p:nvSpPr>
            <p:cNvPr id="46" name="Line 51"/>
            <p:cNvSpPr>
              <a:spLocks noChangeShapeType="1"/>
            </p:cNvSpPr>
            <p:nvPr/>
          </p:nvSpPr>
          <p:spPr bwMode="auto">
            <a:xfrm flipV="1">
              <a:off x="6215074" y="2466876"/>
              <a:ext cx="0" cy="1104468"/>
            </a:xfrm>
            <a:prstGeom prst="line">
              <a:avLst/>
            </a:prstGeom>
            <a:noFill/>
            <a:ln w="25400">
              <a:solidFill>
                <a:srgbClr val="FF9900"/>
              </a:solidFill>
              <a:round/>
              <a:headEnd/>
              <a:tailEnd/>
            </a:ln>
          </p:spPr>
          <p:txBody>
            <a:bodyPr/>
            <a:lstStyle/>
            <a:p>
              <a:endParaRPr lang="ko-KR" altLang="en-US" dirty="0"/>
            </a:p>
          </p:txBody>
        </p:sp>
      </p:grpSp>
      <p:grpSp>
        <p:nvGrpSpPr>
          <p:cNvPr id="44" name="Group 60"/>
          <p:cNvGrpSpPr/>
          <p:nvPr/>
        </p:nvGrpSpPr>
        <p:grpSpPr>
          <a:xfrm>
            <a:off x="5580112" y="1141377"/>
            <a:ext cx="3057694" cy="5046157"/>
            <a:chOff x="2923999" y="1714488"/>
            <a:chExt cx="3057694" cy="4625644"/>
          </a:xfrm>
        </p:grpSpPr>
        <p:sp>
          <p:nvSpPr>
            <p:cNvPr id="45" name="Rectangle 43"/>
            <p:cNvSpPr>
              <a:spLocks noChangeArrowheads="1"/>
            </p:cNvSpPr>
            <p:nvPr/>
          </p:nvSpPr>
          <p:spPr bwMode="auto">
            <a:xfrm>
              <a:off x="3571868" y="1714488"/>
              <a:ext cx="2409825" cy="334416"/>
            </a:xfrm>
            <a:prstGeom prst="rect">
              <a:avLst/>
            </a:prstGeom>
            <a:noFill/>
            <a:ln w="9525">
              <a:noFill/>
              <a:miter lim="800000"/>
              <a:headEnd/>
              <a:tailEnd/>
            </a:ln>
          </p:spPr>
          <p:txBody>
            <a:bodyPr/>
            <a:lstStyle/>
            <a:p>
              <a:pPr marL="284163" indent="-284163" algn="ctr" eaLnBrk="0" latinLnBrk="0" hangingPunct="0">
                <a:spcBef>
                  <a:spcPct val="20000"/>
                </a:spcBef>
                <a:buClr>
                  <a:srgbClr val="215383"/>
                </a:buClr>
                <a:buSzPct val="95000"/>
                <a:buFont typeface="Wingdings" pitchFamily="2" charset="2"/>
                <a:buNone/>
              </a:pPr>
              <a:r>
                <a:rPr kumimoji="0" lang="en-US" altLang="ko-KR" sz="1800" b="1" dirty="0" smtClean="0">
                  <a:solidFill>
                    <a:schemeClr val="accent1"/>
                  </a:solidFill>
                  <a:latin typeface="Arial" pitchFamily="34" charset="0"/>
                </a:rPr>
                <a:t>Environment </a:t>
              </a:r>
            </a:p>
            <a:p>
              <a:pPr marL="284163" indent="-284163" algn="ctr" eaLnBrk="0" latinLnBrk="0" hangingPunct="0">
                <a:spcBef>
                  <a:spcPct val="20000"/>
                </a:spcBef>
                <a:buClr>
                  <a:srgbClr val="215383"/>
                </a:buClr>
                <a:buSzPct val="95000"/>
                <a:buFont typeface="Wingdings" pitchFamily="2" charset="2"/>
                <a:buNone/>
              </a:pPr>
              <a:r>
                <a:rPr kumimoji="0" lang="en-US" altLang="ko-KR" sz="1800" b="1" dirty="0" smtClean="0">
                  <a:solidFill>
                    <a:schemeClr val="accent1"/>
                  </a:solidFill>
                  <a:latin typeface="Arial" pitchFamily="34" charset="0"/>
                </a:rPr>
                <a:t>Model   </a:t>
              </a:r>
              <a:endParaRPr kumimoji="0" lang="en-US" altLang="ko-KR" sz="1800" b="1" dirty="0">
                <a:solidFill>
                  <a:schemeClr val="accent1"/>
                </a:solidFill>
                <a:latin typeface="Arial" pitchFamily="34" charset="0"/>
              </a:endParaRPr>
            </a:p>
          </p:txBody>
        </p:sp>
        <p:sp>
          <p:nvSpPr>
            <p:cNvPr id="47" name="Rectangle 46"/>
            <p:cNvSpPr>
              <a:spLocks noChangeArrowheads="1"/>
            </p:cNvSpPr>
            <p:nvPr/>
          </p:nvSpPr>
          <p:spPr bwMode="auto">
            <a:xfrm>
              <a:off x="2923999" y="3567824"/>
              <a:ext cx="2664296" cy="2772308"/>
            </a:xfrm>
            <a:prstGeom prst="rect">
              <a:avLst/>
            </a:prstGeom>
            <a:noFill/>
            <a:ln w="25400" algn="ctr">
              <a:solidFill>
                <a:srgbClr val="FF9900"/>
              </a:solidFill>
              <a:miter lim="800000"/>
              <a:headEnd/>
              <a:tailEnd/>
            </a:ln>
          </p:spPr>
          <p:txBody>
            <a:bodyPr wrap="none" anchor="ctr"/>
            <a:lstStyle/>
            <a:p>
              <a:pPr algn="ctr" eaLnBrk="0" latinLnBrk="0" hangingPunct="0"/>
              <a:endParaRPr kumimoji="0" lang="ko-KR" altLang="en-US"/>
            </a:p>
          </p:txBody>
        </p:sp>
        <p:sp>
          <p:nvSpPr>
            <p:cNvPr id="48" name="Line 51"/>
            <p:cNvSpPr>
              <a:spLocks noChangeShapeType="1"/>
            </p:cNvSpPr>
            <p:nvPr/>
          </p:nvSpPr>
          <p:spPr bwMode="auto">
            <a:xfrm flipV="1">
              <a:off x="4786314" y="2391297"/>
              <a:ext cx="0" cy="1699454"/>
            </a:xfrm>
            <a:prstGeom prst="line">
              <a:avLst/>
            </a:prstGeom>
            <a:noFill/>
            <a:ln w="25400">
              <a:solidFill>
                <a:srgbClr val="FF9900"/>
              </a:solidFill>
              <a:round/>
              <a:headEnd/>
              <a:tailEnd/>
            </a:ln>
          </p:spPr>
          <p:txBody>
            <a:bodyPr/>
            <a:lstStyle/>
            <a:p>
              <a:endParaRPr lang="ko-KR" altLang="en-US" dirty="0"/>
            </a:p>
          </p:txBody>
        </p:sp>
      </p:grpSp>
    </p:spTree>
    <p:extLst>
      <p:ext uri="{BB962C8B-B14F-4D97-AF65-F5344CB8AC3E}">
        <p14:creationId xmlns:p14="http://schemas.microsoft.com/office/powerpoint/2010/main" val="820714901"/>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pPr eaLnBrk="0" latinLnBrk="0" hangingPunct="0"/>
            <a:r>
              <a:rPr lang="en-US" dirty="0" smtClean="0"/>
              <a:t>Using Simulink Report Generator for Tests</a:t>
            </a:r>
          </a:p>
        </p:txBody>
      </p:sp>
      <p:sp>
        <p:nvSpPr>
          <p:cNvPr id="18435" name="Rectangle 3"/>
          <p:cNvSpPr>
            <a:spLocks noGrp="1" noChangeArrowheads="1"/>
          </p:cNvSpPr>
          <p:nvPr>
            <p:ph type="body" idx="1"/>
          </p:nvPr>
        </p:nvSpPr>
        <p:spPr>
          <a:xfrm>
            <a:off x="457200" y="1371600"/>
            <a:ext cx="5334000" cy="4114800"/>
          </a:xfrm>
        </p:spPr>
        <p:txBody>
          <a:bodyPr/>
          <a:lstStyle/>
          <a:p>
            <a:pPr eaLnBrk="0" latinLnBrk="0" hangingPunct="0"/>
            <a:r>
              <a:rPr lang="en-US" dirty="0" smtClean="0"/>
              <a:t>Automatically document your Simulink models in multiple formats</a:t>
            </a:r>
          </a:p>
          <a:p>
            <a:pPr eaLnBrk="0" latinLnBrk="0" hangingPunct="0"/>
            <a:r>
              <a:rPr lang="en-US" dirty="0" smtClean="0"/>
              <a:t>Key Features</a:t>
            </a:r>
          </a:p>
          <a:p>
            <a:pPr lvl="1" eaLnBrk="0" latinLnBrk="0" hangingPunct="0"/>
            <a:r>
              <a:rPr lang="en-US" sz="2000" dirty="0" smtClean="0"/>
              <a:t>System Design Description (SDD)</a:t>
            </a:r>
          </a:p>
          <a:p>
            <a:pPr lvl="1" eaLnBrk="0" latinLnBrk="0" hangingPunct="0"/>
            <a:r>
              <a:rPr lang="en-US" sz="2000" dirty="0" smtClean="0"/>
              <a:t>Simulink Web Views</a:t>
            </a:r>
          </a:p>
          <a:p>
            <a:pPr lvl="1" eaLnBrk="0" latinLnBrk="0" hangingPunct="0"/>
            <a:r>
              <a:rPr lang="en-US" sz="2000" dirty="0" smtClean="0"/>
              <a:t>Multi-format reports</a:t>
            </a:r>
          </a:p>
          <a:p>
            <a:pPr lvl="1" eaLnBrk="0" latinLnBrk="0" hangingPunct="0"/>
            <a:r>
              <a:rPr lang="en-US" sz="2000" dirty="0" smtClean="0"/>
              <a:t>Model simulation within a report</a:t>
            </a:r>
          </a:p>
          <a:p>
            <a:pPr lvl="1" eaLnBrk="0" latinLnBrk="0" hangingPunct="0"/>
            <a:r>
              <a:rPr lang="en-US" sz="2000" dirty="0" smtClean="0"/>
              <a:t>Conditional documentation</a:t>
            </a:r>
          </a:p>
          <a:p>
            <a:pPr lvl="1" eaLnBrk="0" latinLnBrk="0" hangingPunct="0"/>
            <a:r>
              <a:rPr lang="en-US" sz="2000" dirty="0" smtClean="0"/>
              <a:t>Easy to share report templates</a:t>
            </a:r>
          </a:p>
          <a:p>
            <a:pPr lvl="1" eaLnBrk="0" latinLnBrk="0" hangingPunct="0"/>
            <a:r>
              <a:rPr lang="en-US" sz="2000" dirty="0" smtClean="0"/>
              <a:t>Extensible components and style sheets</a:t>
            </a:r>
          </a:p>
          <a:p>
            <a:pPr lvl="1" eaLnBrk="0" latinLnBrk="0" hangingPunct="0"/>
            <a:r>
              <a:rPr lang="en-US" sz="2000" dirty="0" smtClean="0"/>
              <a:t>Can be qualified as reporting tool for DO-178B/DO-254 projects</a:t>
            </a:r>
          </a:p>
        </p:txBody>
      </p:sp>
      <p:pic>
        <p:nvPicPr>
          <p:cNvPr id="6" name="Picture 2"/>
          <p:cNvPicPr>
            <a:picLocks noChangeAspect="1" noChangeArrowheads="1"/>
          </p:cNvPicPr>
          <p:nvPr/>
        </p:nvPicPr>
        <p:blipFill>
          <a:blip r:embed="rId3" cstate="print"/>
          <a:srcRect/>
          <a:stretch>
            <a:fillRect/>
          </a:stretch>
        </p:blipFill>
        <p:spPr bwMode="auto">
          <a:xfrm>
            <a:off x="5791200" y="1447800"/>
            <a:ext cx="3216745" cy="40386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348049850"/>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a:xfrm>
            <a:off x="569913" y="1833563"/>
            <a:ext cx="8162925" cy="1016000"/>
          </a:xfrm>
        </p:spPr>
        <p:txBody>
          <a:bodyPr/>
          <a:lstStyle/>
          <a:p>
            <a:r>
              <a:rPr lang="en-US" altLang="ko-KR" sz="3600" dirty="0" smtClean="0"/>
              <a:t>3) Implementation</a:t>
            </a:r>
          </a:p>
        </p:txBody>
      </p:sp>
    </p:spTree>
    <p:extLst>
      <p:ext uri="{BB962C8B-B14F-4D97-AF65-F5344CB8AC3E}">
        <p14:creationId xmlns:p14="http://schemas.microsoft.com/office/powerpoint/2010/main" val="327321999"/>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2" name="AutoShape 13"/>
          <p:cNvCxnSpPr>
            <a:cxnSpLocks noChangeShapeType="1"/>
            <a:stCxn id="115" idx="2"/>
          </p:cNvCxnSpPr>
          <p:nvPr/>
        </p:nvCxnSpPr>
        <p:spPr bwMode="auto">
          <a:xfrm>
            <a:off x="4043763" y="3298614"/>
            <a:ext cx="7764" cy="1123567"/>
          </a:xfrm>
          <a:prstGeom prst="straightConnector1">
            <a:avLst/>
          </a:prstGeom>
          <a:noFill/>
          <a:ln w="25400">
            <a:solidFill>
              <a:schemeClr val="tx1"/>
            </a:solidFill>
            <a:round/>
            <a:headEnd/>
            <a:tailEnd type="triangle" w="med" len="med"/>
          </a:ln>
        </p:spPr>
      </p:cxnSp>
      <p:cxnSp>
        <p:nvCxnSpPr>
          <p:cNvPr id="111" name="AutoShape 9"/>
          <p:cNvCxnSpPr>
            <a:cxnSpLocks noChangeShapeType="1"/>
            <a:stCxn id="114" idx="2"/>
          </p:cNvCxnSpPr>
          <p:nvPr/>
        </p:nvCxnSpPr>
        <p:spPr bwMode="auto">
          <a:xfrm flipH="1">
            <a:off x="4048802" y="1954551"/>
            <a:ext cx="10586" cy="1026181"/>
          </a:xfrm>
          <a:prstGeom prst="straightConnector1">
            <a:avLst/>
          </a:prstGeom>
          <a:noFill/>
          <a:ln w="25400">
            <a:solidFill>
              <a:schemeClr val="tx1"/>
            </a:solidFill>
            <a:round/>
            <a:headEnd/>
            <a:tailEnd type="triangle" w="med" len="med"/>
          </a:ln>
        </p:spPr>
      </p:cxnSp>
      <p:cxnSp>
        <p:nvCxnSpPr>
          <p:cNvPr id="91" name="AutoShape 7"/>
          <p:cNvCxnSpPr>
            <a:cxnSpLocks noChangeShapeType="1"/>
          </p:cNvCxnSpPr>
          <p:nvPr/>
        </p:nvCxnSpPr>
        <p:spPr bwMode="auto">
          <a:xfrm rot="10800000" flipH="1">
            <a:off x="3431039" y="1640885"/>
            <a:ext cx="627290" cy="188913"/>
          </a:xfrm>
          <a:prstGeom prst="curvedConnector4">
            <a:avLst>
              <a:gd name="adj1" fmla="val -31236"/>
              <a:gd name="adj2" fmla="val 221009"/>
            </a:avLst>
          </a:prstGeom>
          <a:noFill/>
          <a:ln w="25400">
            <a:solidFill>
              <a:srgbClr val="003300"/>
            </a:solidFill>
            <a:prstDash val="sysDot"/>
            <a:round/>
            <a:headEnd/>
            <a:tailEnd type="triangle" w="med" len="med"/>
          </a:ln>
        </p:spPr>
      </p:cxnSp>
      <p:sp>
        <p:nvSpPr>
          <p:cNvPr id="92" name="Text Box 8"/>
          <p:cNvSpPr txBox="1">
            <a:spLocks noChangeArrowheads="1"/>
          </p:cNvSpPr>
          <p:nvPr/>
        </p:nvSpPr>
        <p:spPr bwMode="auto">
          <a:xfrm>
            <a:off x="2603724" y="1186858"/>
            <a:ext cx="810894" cy="297083"/>
          </a:xfrm>
          <a:prstGeom prst="rect">
            <a:avLst/>
          </a:prstGeom>
          <a:noFill/>
          <a:ln w="9525">
            <a:noFill/>
            <a:miter lim="800000"/>
            <a:headEnd/>
            <a:tailEnd/>
          </a:ln>
        </p:spPr>
        <p:txBody>
          <a:bodyPr wrap="none" lIns="80851" tIns="40425" rIns="80851" bIns="40425">
            <a:spAutoFit/>
          </a:bodyPr>
          <a:lstStyle/>
          <a:p>
            <a:r>
              <a:rPr lang="en-US" sz="1400" b="1" u="sng" dirty="0">
                <a:solidFill>
                  <a:srgbClr val="006600"/>
                </a:solidFill>
                <a:latin typeface="Arial Unicode MS" pitchFamily="34" charset="-128"/>
                <a:ea typeface="Arial Unicode MS" pitchFamily="34" charset="-128"/>
                <a:cs typeface="Arial Unicode MS" pitchFamily="34" charset="-128"/>
              </a:rPr>
              <a:t>Validate</a:t>
            </a:r>
          </a:p>
        </p:txBody>
      </p:sp>
      <p:cxnSp>
        <p:nvCxnSpPr>
          <p:cNvPr id="93" name="AutoShape 10"/>
          <p:cNvCxnSpPr>
            <a:cxnSpLocks noChangeShapeType="1"/>
          </p:cNvCxnSpPr>
          <p:nvPr/>
        </p:nvCxnSpPr>
        <p:spPr bwMode="auto">
          <a:xfrm rot="10800000">
            <a:off x="3431039" y="1829797"/>
            <a:ext cx="278947" cy="1339850"/>
          </a:xfrm>
          <a:prstGeom prst="curvedConnector3">
            <a:avLst>
              <a:gd name="adj1" fmla="val 746586"/>
            </a:avLst>
          </a:prstGeom>
          <a:noFill/>
          <a:ln w="25400">
            <a:solidFill>
              <a:schemeClr val="accent2"/>
            </a:solidFill>
            <a:prstDash val="dash"/>
            <a:round/>
            <a:headEnd type="triangle" w="med" len="med"/>
            <a:tailEnd type="triangle" w="med" len="med"/>
          </a:ln>
        </p:spPr>
      </p:cxnSp>
      <p:cxnSp>
        <p:nvCxnSpPr>
          <p:cNvPr id="94" name="AutoShape 11"/>
          <p:cNvCxnSpPr>
            <a:cxnSpLocks noChangeShapeType="1"/>
          </p:cNvCxnSpPr>
          <p:nvPr/>
        </p:nvCxnSpPr>
        <p:spPr bwMode="auto">
          <a:xfrm flipV="1">
            <a:off x="4387622" y="1829797"/>
            <a:ext cx="297996" cy="1339850"/>
          </a:xfrm>
          <a:prstGeom prst="curvedConnector3">
            <a:avLst>
              <a:gd name="adj1" fmla="val 663635"/>
            </a:avLst>
          </a:prstGeom>
          <a:noFill/>
          <a:ln w="25400">
            <a:solidFill>
              <a:schemeClr val="accent4"/>
            </a:solidFill>
            <a:round/>
            <a:headEnd/>
            <a:tailEnd type="triangle" w="med" len="med"/>
          </a:ln>
        </p:spPr>
      </p:cxnSp>
      <p:cxnSp>
        <p:nvCxnSpPr>
          <p:cNvPr id="96" name="AutoShape 14"/>
          <p:cNvCxnSpPr>
            <a:cxnSpLocks noChangeShapeType="1"/>
          </p:cNvCxnSpPr>
          <p:nvPr/>
        </p:nvCxnSpPr>
        <p:spPr bwMode="auto">
          <a:xfrm flipH="1" flipV="1">
            <a:off x="4051521" y="4422185"/>
            <a:ext cx="586469" cy="188913"/>
          </a:xfrm>
          <a:prstGeom prst="curvedConnector4">
            <a:avLst>
              <a:gd name="adj1" fmla="val -33412"/>
              <a:gd name="adj2" fmla="val 221009"/>
            </a:avLst>
          </a:prstGeom>
          <a:noFill/>
          <a:ln w="25400">
            <a:solidFill>
              <a:schemeClr val="tx2"/>
            </a:solidFill>
            <a:prstDash val="sysDot"/>
            <a:round/>
            <a:headEnd/>
            <a:tailEnd type="triangle" w="med" len="med"/>
          </a:ln>
        </p:spPr>
      </p:cxnSp>
      <p:cxnSp>
        <p:nvCxnSpPr>
          <p:cNvPr id="97" name="AutoShape 16"/>
          <p:cNvCxnSpPr>
            <a:cxnSpLocks noChangeShapeType="1"/>
          </p:cNvCxnSpPr>
          <p:nvPr/>
        </p:nvCxnSpPr>
        <p:spPr bwMode="auto">
          <a:xfrm flipH="1" flipV="1">
            <a:off x="4379454" y="3161709"/>
            <a:ext cx="229960" cy="2751138"/>
          </a:xfrm>
          <a:prstGeom prst="curvedConnector3">
            <a:avLst>
              <a:gd name="adj1" fmla="val -797648"/>
            </a:avLst>
          </a:prstGeom>
          <a:noFill/>
          <a:ln w="25400">
            <a:solidFill>
              <a:schemeClr val="accent4"/>
            </a:solidFill>
            <a:round/>
            <a:headEnd/>
            <a:tailEnd type="triangle" w="med" len="med"/>
          </a:ln>
        </p:spPr>
      </p:cxnSp>
      <p:cxnSp>
        <p:nvCxnSpPr>
          <p:cNvPr id="98" name="AutoShape 17"/>
          <p:cNvCxnSpPr>
            <a:cxnSpLocks noChangeShapeType="1"/>
          </p:cNvCxnSpPr>
          <p:nvPr/>
        </p:nvCxnSpPr>
        <p:spPr bwMode="auto">
          <a:xfrm flipV="1">
            <a:off x="4617582" y="1829799"/>
            <a:ext cx="68036" cy="4090988"/>
          </a:xfrm>
          <a:prstGeom prst="curvedConnector3">
            <a:avLst>
              <a:gd name="adj1" fmla="val 6519105"/>
            </a:avLst>
          </a:prstGeom>
          <a:noFill/>
          <a:ln w="25400">
            <a:solidFill>
              <a:schemeClr val="accent4"/>
            </a:solidFill>
            <a:round/>
            <a:headEnd/>
            <a:tailEnd type="triangle" w="med" len="med"/>
          </a:ln>
        </p:spPr>
      </p:cxnSp>
      <p:cxnSp>
        <p:nvCxnSpPr>
          <p:cNvPr id="95" name="AutoShape 12"/>
          <p:cNvCxnSpPr>
            <a:cxnSpLocks noChangeShapeType="1"/>
          </p:cNvCxnSpPr>
          <p:nvPr/>
        </p:nvCxnSpPr>
        <p:spPr bwMode="auto">
          <a:xfrm flipH="1" flipV="1">
            <a:off x="4048803" y="2980735"/>
            <a:ext cx="338819" cy="188913"/>
          </a:xfrm>
          <a:prstGeom prst="curvedConnector4">
            <a:avLst>
              <a:gd name="adj1" fmla="val -57833"/>
              <a:gd name="adj2" fmla="val 221009"/>
            </a:avLst>
          </a:prstGeom>
          <a:noFill/>
          <a:ln w="25400">
            <a:solidFill>
              <a:schemeClr val="tx2"/>
            </a:solidFill>
            <a:prstDash val="sysDot"/>
            <a:round/>
            <a:headEnd/>
            <a:tailEnd type="triangle" w="med" len="med"/>
          </a:ln>
        </p:spPr>
      </p:cxnSp>
      <p:cxnSp>
        <p:nvCxnSpPr>
          <p:cNvPr id="99" name="AutoShape 18"/>
          <p:cNvCxnSpPr>
            <a:cxnSpLocks noChangeShapeType="1"/>
          </p:cNvCxnSpPr>
          <p:nvPr/>
        </p:nvCxnSpPr>
        <p:spPr bwMode="auto">
          <a:xfrm rot="10800000" flipH="1">
            <a:off x="3465053" y="3169647"/>
            <a:ext cx="244929" cy="1441450"/>
          </a:xfrm>
          <a:prstGeom prst="curvedConnector3">
            <a:avLst>
              <a:gd name="adj1" fmla="val -751247"/>
            </a:avLst>
          </a:prstGeom>
          <a:noFill/>
          <a:ln w="25400">
            <a:solidFill>
              <a:schemeClr val="accent2"/>
            </a:solidFill>
            <a:prstDash val="dash"/>
            <a:round/>
            <a:headEnd type="triangle" w="med" len="med"/>
            <a:tailEnd type="triangle" w="med" len="med"/>
          </a:ln>
        </p:spPr>
      </p:cxnSp>
      <p:sp>
        <p:nvSpPr>
          <p:cNvPr id="106" name="Text Box 3"/>
          <p:cNvSpPr txBox="1">
            <a:spLocks noChangeArrowheads="1"/>
          </p:cNvSpPr>
          <p:nvPr/>
        </p:nvSpPr>
        <p:spPr bwMode="auto">
          <a:xfrm>
            <a:off x="6821952" y="657421"/>
            <a:ext cx="2333747" cy="297083"/>
          </a:xfrm>
          <a:prstGeom prst="rect">
            <a:avLst/>
          </a:prstGeom>
          <a:noFill/>
          <a:ln w="9525">
            <a:noFill/>
            <a:miter lim="800000"/>
            <a:headEnd/>
            <a:tailEnd/>
          </a:ln>
        </p:spPr>
        <p:txBody>
          <a:bodyPr wrap="none" lIns="80851" tIns="40425" rIns="80851" bIns="40425">
            <a:spAutoFit/>
          </a:bodyPr>
          <a:lstStyle/>
          <a:p>
            <a:pPr algn="ctr"/>
            <a:r>
              <a:rPr lang="en-US" sz="1400" dirty="0">
                <a:solidFill>
                  <a:srgbClr val="000000"/>
                </a:solidFill>
                <a:latin typeface="Arial Unicode MS" pitchFamily="34" charset="-128"/>
                <a:ea typeface="Arial Unicode MS" pitchFamily="34" charset="-128"/>
                <a:cs typeface="Arial Unicode MS" pitchFamily="34" charset="-128"/>
              </a:rPr>
              <a:t>* </a:t>
            </a:r>
            <a:r>
              <a:rPr lang="en-US" sz="1400" dirty="0" smtClean="0">
                <a:solidFill>
                  <a:srgbClr val="000000"/>
                </a:solidFill>
                <a:latin typeface="Arial Unicode MS" pitchFamily="34" charset="-128"/>
                <a:ea typeface="Arial Unicode MS" pitchFamily="34" charset="-128"/>
                <a:cs typeface="Arial Unicode MS" pitchFamily="34" charset="-128"/>
              </a:rPr>
              <a:t>DO-178C </a:t>
            </a:r>
            <a:r>
              <a:rPr lang="en-US" sz="1400" dirty="0">
                <a:solidFill>
                  <a:srgbClr val="000000"/>
                </a:solidFill>
                <a:latin typeface="Arial Unicode MS" pitchFamily="34" charset="-128"/>
                <a:ea typeface="Arial Unicode MS" pitchFamily="34" charset="-128"/>
                <a:cs typeface="Arial Unicode MS" pitchFamily="34" charset="-128"/>
              </a:rPr>
              <a:t>Qualifiable Tool</a:t>
            </a:r>
          </a:p>
        </p:txBody>
      </p:sp>
      <p:cxnSp>
        <p:nvCxnSpPr>
          <p:cNvPr id="113" name="AutoShape 15"/>
          <p:cNvCxnSpPr>
            <a:cxnSpLocks noChangeShapeType="1"/>
            <a:stCxn id="116" idx="2"/>
          </p:cNvCxnSpPr>
          <p:nvPr/>
        </p:nvCxnSpPr>
        <p:spPr bwMode="auto">
          <a:xfrm flipH="1">
            <a:off x="4042003" y="4729328"/>
            <a:ext cx="1558" cy="1002546"/>
          </a:xfrm>
          <a:prstGeom prst="straightConnector1">
            <a:avLst/>
          </a:prstGeom>
          <a:noFill/>
          <a:ln w="25400">
            <a:solidFill>
              <a:schemeClr val="tx1"/>
            </a:solidFill>
            <a:round/>
            <a:headEnd/>
            <a:tailEnd type="triangle" w="med" len="med"/>
          </a:ln>
        </p:spPr>
      </p:cxnSp>
      <p:sp>
        <p:nvSpPr>
          <p:cNvPr id="114" name="Text Box 23"/>
          <p:cNvSpPr txBox="1">
            <a:spLocks noChangeArrowheads="1"/>
          </p:cNvSpPr>
          <p:nvPr/>
        </p:nvSpPr>
        <p:spPr bwMode="auto">
          <a:xfrm>
            <a:off x="3433158" y="1640885"/>
            <a:ext cx="1252460" cy="313666"/>
          </a:xfrm>
          <a:prstGeom prst="rect">
            <a:avLst/>
          </a:prstGeom>
          <a:solidFill>
            <a:srgbClr val="8DB0FF"/>
          </a:solidFill>
          <a:ln w="9525">
            <a:solidFill>
              <a:schemeClr val="tx1"/>
            </a:solidFill>
            <a:miter lim="800000"/>
            <a:headEnd/>
            <a:tailEnd/>
          </a:ln>
        </p:spPr>
        <p:txBody>
          <a:bodyPr wrap="square" lIns="18288" tIns="36576" rIns="18288" bIns="40425" anchor="ctr" anchorCtr="0">
            <a:noAutofit/>
          </a:bodyPr>
          <a:lstStyle/>
          <a:p>
            <a:pPr algn="ctr"/>
            <a:r>
              <a:rPr lang="en-US" sz="1400" dirty="0">
                <a:latin typeface="Arial Unicode MS" pitchFamily="34" charset="-128"/>
                <a:ea typeface="Arial Unicode MS" pitchFamily="34" charset="-128"/>
                <a:cs typeface="Arial Unicode MS" pitchFamily="34" charset="-128"/>
              </a:rPr>
              <a:t>Requirements</a:t>
            </a:r>
          </a:p>
        </p:txBody>
      </p:sp>
      <p:sp>
        <p:nvSpPr>
          <p:cNvPr id="115" name="Text Box 24"/>
          <p:cNvSpPr txBox="1">
            <a:spLocks noChangeArrowheads="1"/>
          </p:cNvSpPr>
          <p:nvPr/>
        </p:nvSpPr>
        <p:spPr bwMode="auto">
          <a:xfrm>
            <a:off x="3711143" y="2980735"/>
            <a:ext cx="665239" cy="317879"/>
          </a:xfrm>
          <a:prstGeom prst="rect">
            <a:avLst/>
          </a:prstGeom>
          <a:solidFill>
            <a:srgbClr val="8DB0FF"/>
          </a:solidFill>
          <a:ln w="9525">
            <a:solidFill>
              <a:schemeClr val="tx1"/>
            </a:solidFill>
            <a:miter lim="800000"/>
            <a:headEnd/>
            <a:tailEnd/>
          </a:ln>
        </p:spPr>
        <p:txBody>
          <a:bodyPr wrap="square" lIns="18288" tIns="36576" rIns="18288" bIns="40425" anchor="ctr" anchorCtr="0">
            <a:noAutofit/>
          </a:bodyPr>
          <a:lstStyle/>
          <a:p>
            <a:pPr algn="ctr"/>
            <a:r>
              <a:rPr lang="en-US" sz="1400" dirty="0">
                <a:latin typeface="Arial Unicode MS" pitchFamily="34" charset="-128"/>
                <a:ea typeface="Arial Unicode MS" pitchFamily="34" charset="-128"/>
                <a:cs typeface="Arial Unicode MS" pitchFamily="34" charset="-128"/>
              </a:rPr>
              <a:t>Model</a:t>
            </a:r>
          </a:p>
        </p:txBody>
      </p:sp>
      <p:sp>
        <p:nvSpPr>
          <p:cNvPr id="116" name="Text Box 25"/>
          <p:cNvSpPr txBox="1">
            <a:spLocks noChangeArrowheads="1"/>
          </p:cNvSpPr>
          <p:nvPr/>
        </p:nvSpPr>
        <p:spPr bwMode="auto">
          <a:xfrm>
            <a:off x="3456739" y="4412498"/>
            <a:ext cx="1173643" cy="316830"/>
          </a:xfrm>
          <a:prstGeom prst="rect">
            <a:avLst/>
          </a:prstGeom>
          <a:solidFill>
            <a:srgbClr val="8DB0FF"/>
          </a:solidFill>
          <a:ln w="9525">
            <a:solidFill>
              <a:schemeClr val="tx1"/>
            </a:solidFill>
            <a:miter lim="800000"/>
            <a:headEnd/>
            <a:tailEnd/>
          </a:ln>
        </p:spPr>
        <p:txBody>
          <a:bodyPr wrap="square" lIns="18288" tIns="36576" rIns="18288" bIns="40425" anchor="ctr" anchorCtr="0">
            <a:noAutofit/>
          </a:bodyPr>
          <a:lstStyle/>
          <a:p>
            <a:pPr algn="ctr"/>
            <a:r>
              <a:rPr lang="en-US" sz="1400" dirty="0">
                <a:latin typeface="Arial Unicode MS" pitchFamily="34" charset="-128"/>
                <a:ea typeface="Arial Unicode MS" pitchFamily="34" charset="-128"/>
                <a:cs typeface="Arial Unicode MS" pitchFamily="34" charset="-128"/>
              </a:rPr>
              <a:t>Source Code</a:t>
            </a:r>
          </a:p>
        </p:txBody>
      </p:sp>
      <p:sp>
        <p:nvSpPr>
          <p:cNvPr id="117" name="Text Box 26"/>
          <p:cNvSpPr txBox="1">
            <a:spLocks noChangeArrowheads="1"/>
          </p:cNvSpPr>
          <p:nvPr/>
        </p:nvSpPr>
        <p:spPr bwMode="auto">
          <a:xfrm>
            <a:off x="3484104" y="5731874"/>
            <a:ext cx="1128134" cy="304779"/>
          </a:xfrm>
          <a:prstGeom prst="rect">
            <a:avLst/>
          </a:prstGeom>
          <a:solidFill>
            <a:srgbClr val="8DB0FF"/>
          </a:solidFill>
          <a:ln w="9525">
            <a:solidFill>
              <a:schemeClr val="tx1"/>
            </a:solidFill>
            <a:miter lim="800000"/>
            <a:headEnd/>
            <a:tailEnd/>
          </a:ln>
        </p:spPr>
        <p:txBody>
          <a:bodyPr wrap="square" lIns="18288" tIns="36576" rIns="18288" bIns="40425" anchor="ctr" anchorCtr="0">
            <a:noAutofit/>
          </a:bodyPr>
          <a:lstStyle/>
          <a:p>
            <a:pPr algn="ctr"/>
            <a:r>
              <a:rPr lang="en-US" sz="1400" dirty="0">
                <a:latin typeface="Arial Unicode MS" pitchFamily="34" charset="-128"/>
                <a:ea typeface="Arial Unicode MS" pitchFamily="34" charset="-128"/>
                <a:cs typeface="Arial Unicode MS" pitchFamily="34" charset="-128"/>
              </a:rPr>
              <a:t>Object Code</a:t>
            </a:r>
          </a:p>
        </p:txBody>
      </p:sp>
      <p:sp>
        <p:nvSpPr>
          <p:cNvPr id="118" name="Text Box 19"/>
          <p:cNvSpPr txBox="1">
            <a:spLocks noChangeArrowheads="1"/>
          </p:cNvSpPr>
          <p:nvPr/>
        </p:nvSpPr>
        <p:spPr bwMode="auto">
          <a:xfrm>
            <a:off x="2853624" y="2097999"/>
            <a:ext cx="1251721" cy="727970"/>
          </a:xfrm>
          <a:prstGeom prst="rect">
            <a:avLst/>
          </a:prstGeom>
          <a:noFill/>
          <a:ln w="9525">
            <a:noFill/>
            <a:miter lim="800000"/>
            <a:headEnd/>
            <a:tailEnd/>
          </a:ln>
        </p:spPr>
        <p:txBody>
          <a:bodyPr wrap="none" lIns="80851" tIns="40425" rIns="80851" bIns="40425">
            <a:spAutoFit/>
          </a:bodyPr>
          <a:lstStyle/>
          <a:p>
            <a:pPr algn="ctr"/>
            <a:r>
              <a:rPr lang="en-US" sz="1400" dirty="0">
                <a:latin typeface="Arial Unicode MS" pitchFamily="34" charset="-128"/>
                <a:ea typeface="Arial Unicode MS" pitchFamily="34" charset="-128"/>
                <a:cs typeface="Arial Unicode MS" pitchFamily="34" charset="-128"/>
              </a:rPr>
              <a:t>Simulink</a:t>
            </a:r>
          </a:p>
          <a:p>
            <a:pPr algn="ctr"/>
            <a:r>
              <a:rPr lang="en-US" sz="1400" dirty="0">
                <a:latin typeface="Arial Unicode MS" pitchFamily="34" charset="-128"/>
                <a:ea typeface="Arial Unicode MS" pitchFamily="34" charset="-128"/>
                <a:cs typeface="Arial Unicode MS" pitchFamily="34" charset="-128"/>
              </a:rPr>
              <a:t>Stateflow</a:t>
            </a:r>
          </a:p>
          <a:p>
            <a:pPr algn="ctr"/>
            <a:r>
              <a:rPr lang="en-US" sz="1400" dirty="0">
                <a:latin typeface="Arial Unicode MS" pitchFamily="34" charset="-128"/>
                <a:ea typeface="Arial Unicode MS" pitchFamily="34" charset="-128"/>
                <a:cs typeface="Arial Unicode MS" pitchFamily="34" charset="-128"/>
              </a:rPr>
              <a:t>SLRG: </a:t>
            </a:r>
            <a:r>
              <a:rPr lang="en-US" sz="1400" i="1" dirty="0">
                <a:latin typeface="Arial Unicode MS" pitchFamily="34" charset="-128"/>
                <a:ea typeface="Arial Unicode MS" pitchFamily="34" charset="-128"/>
                <a:cs typeface="Arial Unicode MS" pitchFamily="34" charset="-128"/>
              </a:rPr>
              <a:t>SDD </a:t>
            </a:r>
            <a:r>
              <a:rPr lang="en-US" sz="1400" dirty="0">
                <a:latin typeface="Arial Unicode MS" pitchFamily="34" charset="-128"/>
                <a:ea typeface="Arial Unicode MS" pitchFamily="34" charset="-128"/>
                <a:cs typeface="Arial Unicode MS" pitchFamily="34" charset="-128"/>
              </a:rPr>
              <a:t>*</a:t>
            </a:r>
            <a:endParaRPr lang="en-US" sz="1400" i="1" dirty="0">
              <a:latin typeface="Arial Unicode MS" pitchFamily="34" charset="-128"/>
              <a:ea typeface="Arial Unicode MS" pitchFamily="34" charset="-128"/>
              <a:cs typeface="Arial Unicode MS" pitchFamily="34" charset="-128"/>
            </a:endParaRPr>
          </a:p>
        </p:txBody>
      </p:sp>
      <p:sp>
        <p:nvSpPr>
          <p:cNvPr id="122" name="TextBox 121"/>
          <p:cNvSpPr txBox="1"/>
          <p:nvPr/>
        </p:nvSpPr>
        <p:spPr>
          <a:xfrm>
            <a:off x="-21230" y="4011067"/>
            <a:ext cx="2094711" cy="2846933"/>
          </a:xfrm>
          <a:prstGeom prst="rect">
            <a:avLst/>
          </a:prstGeom>
          <a:noFill/>
        </p:spPr>
        <p:txBody>
          <a:bodyPr wrap="square" lIns="139144" tIns="69572" rIns="139144" bIns="69572" rtlCol="0">
            <a:spAutoFit/>
          </a:bodyPr>
          <a:lstStyle/>
          <a:p>
            <a:r>
              <a:rPr lang="en-US" sz="1100" u="sng" dirty="0">
                <a:latin typeface="Arial Unicode MS" pitchFamily="34" charset="-128"/>
                <a:ea typeface="Arial Unicode MS" pitchFamily="34" charset="-128"/>
                <a:cs typeface="Arial Unicode MS" pitchFamily="34" charset="-128"/>
              </a:rPr>
              <a:t>Abbreviations</a:t>
            </a:r>
          </a:p>
          <a:p>
            <a:r>
              <a:rPr lang="en-US" sz="1100" dirty="0">
                <a:latin typeface="Arial Unicode MS" pitchFamily="34" charset="-128"/>
                <a:ea typeface="Arial Unicode MS" pitchFamily="34" charset="-128"/>
                <a:cs typeface="Arial Unicode MS" pitchFamily="34" charset="-128"/>
              </a:rPr>
              <a:t>SL: Simulink</a:t>
            </a:r>
          </a:p>
          <a:p>
            <a:r>
              <a:rPr lang="en-US" sz="1100" dirty="0">
                <a:latin typeface="Arial Unicode MS" pitchFamily="34" charset="-128"/>
                <a:ea typeface="Arial Unicode MS" pitchFamily="34" charset="-128"/>
                <a:cs typeface="Arial Unicode MS" pitchFamily="34" charset="-128"/>
              </a:rPr>
              <a:t>SLVNV: Simulink Verification and Validation</a:t>
            </a:r>
          </a:p>
          <a:p>
            <a:r>
              <a:rPr lang="en-US" sz="1100" dirty="0">
                <a:latin typeface="Arial Unicode MS" pitchFamily="34" charset="-128"/>
                <a:ea typeface="Arial Unicode MS" pitchFamily="34" charset="-128"/>
                <a:cs typeface="Arial Unicode MS" pitchFamily="34" charset="-128"/>
              </a:rPr>
              <a:t>RMI: Requirements Management Interface</a:t>
            </a:r>
          </a:p>
          <a:p>
            <a:r>
              <a:rPr lang="en-US" sz="1100" dirty="0">
                <a:latin typeface="Arial Unicode MS" pitchFamily="34" charset="-128"/>
                <a:ea typeface="Arial Unicode MS" pitchFamily="34" charset="-128"/>
                <a:cs typeface="Arial Unicode MS" pitchFamily="34" charset="-128"/>
              </a:rPr>
              <a:t>SDD: System Design Description</a:t>
            </a:r>
          </a:p>
          <a:p>
            <a:r>
              <a:rPr lang="en-US" sz="1100" dirty="0">
                <a:latin typeface="Arial Unicode MS" pitchFamily="34" charset="-128"/>
                <a:ea typeface="Arial Unicode MS" pitchFamily="34" charset="-128"/>
                <a:cs typeface="Arial Unicode MS" pitchFamily="34" charset="-128"/>
              </a:rPr>
              <a:t>SLDV: Simulink Design Verifier</a:t>
            </a:r>
          </a:p>
          <a:p>
            <a:r>
              <a:rPr lang="en-US" sz="1100" dirty="0">
                <a:latin typeface="Arial Unicode MS" pitchFamily="34" charset="-128"/>
                <a:ea typeface="Arial Unicode MS" pitchFamily="34" charset="-128"/>
                <a:cs typeface="Arial Unicode MS" pitchFamily="34" charset="-128"/>
              </a:rPr>
              <a:t>SLRG: Simulink Report Generator</a:t>
            </a:r>
          </a:p>
          <a:p>
            <a:r>
              <a:rPr lang="en-US" sz="1100" dirty="0">
                <a:latin typeface="Arial Unicode MS" pitchFamily="34" charset="-128"/>
                <a:ea typeface="Arial Unicode MS" pitchFamily="34" charset="-128"/>
                <a:cs typeface="Arial Unicode MS" pitchFamily="34" charset="-128"/>
              </a:rPr>
              <a:t>PS: Polyspace</a:t>
            </a:r>
          </a:p>
          <a:p>
            <a:r>
              <a:rPr lang="en-US" sz="1100" dirty="0">
                <a:latin typeface="Arial Unicode MS" pitchFamily="34" charset="-128"/>
                <a:ea typeface="Arial Unicode MS" pitchFamily="34" charset="-128"/>
                <a:cs typeface="Arial Unicode MS" pitchFamily="34" charset="-128"/>
              </a:rPr>
              <a:t>RTE: Run-Time Error</a:t>
            </a:r>
          </a:p>
          <a:p>
            <a:r>
              <a:rPr lang="en-US" sz="1100" dirty="0">
                <a:latin typeface="Arial Unicode MS" pitchFamily="34" charset="-128"/>
                <a:ea typeface="Arial Unicode MS" pitchFamily="34" charset="-128"/>
                <a:cs typeface="Arial Unicode MS" pitchFamily="34" charset="-128"/>
              </a:rPr>
              <a:t>EC: Embedded Coder</a:t>
            </a:r>
          </a:p>
          <a:p>
            <a:r>
              <a:rPr lang="en-US" sz="1100" dirty="0">
                <a:latin typeface="Arial Unicode MS" pitchFamily="34" charset="-128"/>
                <a:ea typeface="Arial Unicode MS" pitchFamily="34" charset="-128"/>
                <a:cs typeface="Arial Unicode MS" pitchFamily="34" charset="-128"/>
              </a:rPr>
              <a:t>PIL: Processor-in-the-Loop</a:t>
            </a:r>
          </a:p>
        </p:txBody>
      </p:sp>
      <p:sp>
        <p:nvSpPr>
          <p:cNvPr id="39" name="Rectangle 3"/>
          <p:cNvSpPr>
            <a:spLocks noGrp="1" noChangeArrowheads="1"/>
          </p:cNvSpPr>
          <p:nvPr>
            <p:ph type="title"/>
          </p:nvPr>
        </p:nvSpPr>
        <p:spPr>
          <a:xfrm>
            <a:off x="455613" y="381000"/>
            <a:ext cx="8382000" cy="603250"/>
          </a:xfrm>
        </p:spPr>
        <p:txBody>
          <a:bodyPr/>
          <a:lstStyle/>
          <a:p>
            <a:r>
              <a:rPr lang="en-US" dirty="0" smtClean="0"/>
              <a:t>Workflow Example</a:t>
            </a:r>
          </a:p>
        </p:txBody>
      </p:sp>
      <p:sp>
        <p:nvSpPr>
          <p:cNvPr id="44" name="Text Box 4"/>
          <p:cNvSpPr txBox="1">
            <a:spLocks noChangeArrowheads="1"/>
          </p:cNvSpPr>
          <p:nvPr/>
        </p:nvSpPr>
        <p:spPr bwMode="auto">
          <a:xfrm>
            <a:off x="1026125" y="3298614"/>
            <a:ext cx="628633" cy="301334"/>
          </a:xfrm>
          <a:prstGeom prst="rect">
            <a:avLst/>
          </a:prstGeom>
          <a:noFill/>
          <a:ln w="9525">
            <a:noFill/>
            <a:miter lim="800000"/>
            <a:headEnd/>
            <a:tailEnd/>
          </a:ln>
        </p:spPr>
        <p:txBody>
          <a:bodyPr wrap="none" lIns="85058" tIns="42530" rIns="85058" bIns="42530">
            <a:spAutoFit/>
          </a:bodyPr>
          <a:lstStyle/>
          <a:p>
            <a:pPr algn="ctr"/>
            <a:r>
              <a:rPr lang="en-US" sz="1400" b="1" u="sng" dirty="0" smtClean="0">
                <a:solidFill>
                  <a:schemeClr val="accent2"/>
                </a:solidFill>
                <a:latin typeface="Arial Unicode MS" pitchFamily="34" charset="-128"/>
                <a:ea typeface="Arial Unicode MS" pitchFamily="34" charset="-128"/>
                <a:cs typeface="Arial Unicode MS" pitchFamily="34" charset="-128"/>
              </a:rPr>
              <a:t>Trace</a:t>
            </a:r>
            <a:endParaRPr lang="en-US" sz="1400" i="1" dirty="0">
              <a:solidFill>
                <a:schemeClr val="accent2"/>
              </a:solidFill>
              <a:latin typeface="Arial Unicode MS" pitchFamily="34" charset="-128"/>
              <a:ea typeface="Arial Unicode MS" pitchFamily="34" charset="-128"/>
              <a:cs typeface="Arial Unicode MS" pitchFamily="34" charset="-128"/>
            </a:endParaRPr>
          </a:p>
        </p:txBody>
      </p:sp>
      <p:sp>
        <p:nvSpPr>
          <p:cNvPr id="45" name="Text Box 28"/>
          <p:cNvSpPr txBox="1">
            <a:spLocks noChangeArrowheads="1"/>
          </p:cNvSpPr>
          <p:nvPr/>
        </p:nvSpPr>
        <p:spPr bwMode="auto">
          <a:xfrm>
            <a:off x="4136111" y="3875293"/>
            <a:ext cx="1237293" cy="297083"/>
          </a:xfrm>
          <a:prstGeom prst="rect">
            <a:avLst/>
          </a:prstGeom>
          <a:noFill/>
          <a:ln w="9525">
            <a:noFill/>
            <a:miter lim="800000"/>
            <a:headEnd/>
            <a:tailEnd/>
          </a:ln>
        </p:spPr>
        <p:txBody>
          <a:bodyPr wrap="none" lIns="80851" tIns="40425" rIns="80851" bIns="40425">
            <a:spAutoFit/>
          </a:bodyPr>
          <a:lstStyle/>
          <a:p>
            <a:pPr algn="ctr"/>
            <a:r>
              <a:rPr lang="en-US" sz="1400" b="1" u="sng" dirty="0" smtClean="0">
                <a:solidFill>
                  <a:schemeClr val="tx2"/>
                </a:solidFill>
                <a:latin typeface="Arial Unicode MS" pitchFamily="34" charset="-128"/>
                <a:ea typeface="Arial Unicode MS" pitchFamily="34" charset="-128"/>
                <a:cs typeface="Arial Unicode MS" pitchFamily="34" charset="-128"/>
              </a:rPr>
              <a:t>Conformance</a:t>
            </a:r>
            <a:endParaRPr lang="en-US" sz="1400" dirty="0">
              <a:solidFill>
                <a:srgbClr val="00CC66"/>
              </a:solidFill>
              <a:latin typeface="Arial" charset="0"/>
              <a:ea typeface="Arial Unicode MS" pitchFamily="34" charset="-128"/>
              <a:cs typeface="Arial Unicode MS" pitchFamily="34" charset="-128"/>
            </a:endParaRPr>
          </a:p>
        </p:txBody>
      </p:sp>
      <p:sp>
        <p:nvSpPr>
          <p:cNvPr id="49" name="Text Box 3"/>
          <p:cNvSpPr txBox="1">
            <a:spLocks noChangeArrowheads="1"/>
          </p:cNvSpPr>
          <p:nvPr/>
        </p:nvSpPr>
        <p:spPr bwMode="auto">
          <a:xfrm>
            <a:off x="7772400" y="2036449"/>
            <a:ext cx="621740" cy="297083"/>
          </a:xfrm>
          <a:prstGeom prst="rect">
            <a:avLst/>
          </a:prstGeom>
          <a:noFill/>
          <a:ln w="9525">
            <a:noFill/>
            <a:miter lim="800000"/>
            <a:headEnd/>
            <a:tailEnd/>
          </a:ln>
        </p:spPr>
        <p:txBody>
          <a:bodyPr wrap="none" lIns="80851" tIns="40425" rIns="80851" bIns="40425">
            <a:spAutoFit/>
          </a:bodyPr>
          <a:lstStyle/>
          <a:p>
            <a:pPr algn="ctr"/>
            <a:r>
              <a:rPr lang="en-US" sz="1400" b="1" u="sng" dirty="0" smtClean="0">
                <a:solidFill>
                  <a:schemeClr val="accent4"/>
                </a:solidFill>
                <a:latin typeface="Arial Unicode MS" pitchFamily="34" charset="-128"/>
                <a:ea typeface="Arial Unicode MS" pitchFamily="34" charset="-128"/>
                <a:cs typeface="Arial Unicode MS" pitchFamily="34" charset="-128"/>
              </a:rPr>
              <a:t>Verify</a:t>
            </a:r>
            <a:endParaRPr lang="en-US" sz="1400" i="1" dirty="0">
              <a:solidFill>
                <a:srgbClr val="00CC66"/>
              </a:solidFill>
              <a:latin typeface="Arial" charset="0"/>
              <a:ea typeface="Arial Unicode MS" pitchFamily="34" charset="-128"/>
              <a:cs typeface="Arial Unicode MS" pitchFamily="34" charset="-128"/>
            </a:endParaRPr>
          </a:p>
        </p:txBody>
      </p:sp>
      <p:sp>
        <p:nvSpPr>
          <p:cNvPr id="50" name="Text Box 6"/>
          <p:cNvSpPr txBox="1">
            <a:spLocks noChangeArrowheads="1"/>
          </p:cNvSpPr>
          <p:nvPr/>
        </p:nvSpPr>
        <p:spPr bwMode="auto">
          <a:xfrm>
            <a:off x="5149253" y="4412498"/>
            <a:ext cx="630236" cy="301334"/>
          </a:xfrm>
          <a:prstGeom prst="rect">
            <a:avLst/>
          </a:prstGeom>
          <a:noFill/>
          <a:ln w="9525">
            <a:noFill/>
            <a:miter lim="800000"/>
            <a:headEnd/>
            <a:tailEnd/>
          </a:ln>
        </p:spPr>
        <p:txBody>
          <a:bodyPr wrap="none" lIns="85058" tIns="42530" rIns="85058" bIns="42530">
            <a:spAutoFit/>
          </a:bodyPr>
          <a:lstStyle/>
          <a:p>
            <a:pPr algn="ctr"/>
            <a:r>
              <a:rPr lang="en-US" sz="1400" b="1" u="sng" dirty="0" smtClean="0">
                <a:solidFill>
                  <a:schemeClr val="accent4"/>
                </a:solidFill>
                <a:latin typeface="Arial Unicode MS" pitchFamily="34" charset="-128"/>
                <a:ea typeface="Arial Unicode MS" pitchFamily="34" charset="-128"/>
                <a:cs typeface="Arial Unicode MS" pitchFamily="34" charset="-128"/>
              </a:rPr>
              <a:t>Verify</a:t>
            </a:r>
            <a:endParaRPr lang="en-US" sz="1400" dirty="0">
              <a:solidFill>
                <a:schemeClr val="accent4"/>
              </a:solidFill>
              <a:latin typeface="Arial" charset="0"/>
              <a:ea typeface="Arial Unicode MS" pitchFamily="34" charset="-128"/>
              <a:cs typeface="Arial Unicode MS" pitchFamily="34" charset="-128"/>
            </a:endParaRPr>
          </a:p>
        </p:txBody>
      </p:sp>
      <p:sp>
        <p:nvSpPr>
          <p:cNvPr id="51" name="Text Box 6"/>
          <p:cNvSpPr txBox="1">
            <a:spLocks noChangeArrowheads="1"/>
          </p:cNvSpPr>
          <p:nvPr/>
        </p:nvSpPr>
        <p:spPr bwMode="auto">
          <a:xfrm>
            <a:off x="6629400" y="4460430"/>
            <a:ext cx="630236" cy="301334"/>
          </a:xfrm>
          <a:prstGeom prst="rect">
            <a:avLst/>
          </a:prstGeom>
          <a:noFill/>
          <a:ln w="9525">
            <a:noFill/>
            <a:miter lim="800000"/>
            <a:headEnd/>
            <a:tailEnd/>
          </a:ln>
        </p:spPr>
        <p:txBody>
          <a:bodyPr wrap="none" lIns="85058" tIns="42530" rIns="85058" bIns="42530">
            <a:spAutoFit/>
          </a:bodyPr>
          <a:lstStyle/>
          <a:p>
            <a:pPr algn="ctr"/>
            <a:r>
              <a:rPr lang="en-US" sz="1400" b="1" u="sng" dirty="0" smtClean="0">
                <a:solidFill>
                  <a:schemeClr val="accent4"/>
                </a:solidFill>
                <a:latin typeface="Arial Unicode MS" pitchFamily="34" charset="-128"/>
                <a:ea typeface="Arial Unicode MS" pitchFamily="34" charset="-128"/>
                <a:cs typeface="Arial Unicode MS" pitchFamily="34" charset="-128"/>
              </a:rPr>
              <a:t>Verify</a:t>
            </a:r>
            <a:endParaRPr lang="en-US" sz="1400" dirty="0">
              <a:solidFill>
                <a:srgbClr val="00CC66"/>
              </a:solidFill>
              <a:latin typeface="Arial" charset="0"/>
            </a:endParaRPr>
          </a:p>
        </p:txBody>
      </p:sp>
      <p:cxnSp>
        <p:nvCxnSpPr>
          <p:cNvPr id="61" name="AutoShape 16"/>
          <p:cNvCxnSpPr>
            <a:cxnSpLocks noChangeShapeType="1"/>
          </p:cNvCxnSpPr>
          <p:nvPr/>
        </p:nvCxnSpPr>
        <p:spPr bwMode="auto">
          <a:xfrm flipH="1" flipV="1">
            <a:off x="4376382" y="3157767"/>
            <a:ext cx="254000" cy="1430714"/>
          </a:xfrm>
          <a:prstGeom prst="curvedConnector3">
            <a:avLst>
              <a:gd name="adj1" fmla="val -374000"/>
            </a:avLst>
          </a:prstGeom>
          <a:noFill/>
          <a:ln w="25400">
            <a:solidFill>
              <a:schemeClr val="accent4"/>
            </a:solidFill>
            <a:round/>
            <a:headEnd/>
            <a:tailEnd type="triangle" w="med" len="med"/>
          </a:ln>
        </p:spPr>
      </p:cxnSp>
      <p:sp>
        <p:nvSpPr>
          <p:cNvPr id="31" name="Text Box 5"/>
          <p:cNvSpPr txBox="1">
            <a:spLocks noChangeArrowheads="1"/>
          </p:cNvSpPr>
          <p:nvPr/>
        </p:nvSpPr>
        <p:spPr bwMode="auto">
          <a:xfrm>
            <a:off x="100168" y="1629264"/>
            <a:ext cx="1839621" cy="727970"/>
          </a:xfrm>
          <a:prstGeom prst="rect">
            <a:avLst/>
          </a:prstGeom>
          <a:noFill/>
          <a:ln w="9525">
            <a:noFill/>
            <a:miter lim="800000"/>
            <a:headEnd/>
            <a:tailEnd/>
          </a:ln>
        </p:spPr>
        <p:txBody>
          <a:bodyPr wrap="square" lIns="80851" tIns="40425" rIns="80851" bIns="40425">
            <a:spAutoFit/>
          </a:bodyPr>
          <a:lstStyle/>
          <a:p>
            <a:pPr algn="ctr"/>
            <a:r>
              <a:rPr lang="en-US" sz="1400" b="1" u="sng" dirty="0">
                <a:solidFill>
                  <a:schemeClr val="accent2"/>
                </a:solidFill>
                <a:latin typeface="Arial Unicode MS" pitchFamily="34" charset="-128"/>
                <a:ea typeface="Arial Unicode MS" pitchFamily="34" charset="-128"/>
                <a:cs typeface="Arial Unicode MS" pitchFamily="34" charset="-128"/>
              </a:rPr>
              <a:t>Trace</a:t>
            </a:r>
            <a:endParaRPr lang="en-US" sz="1400" u="sng" dirty="0">
              <a:solidFill>
                <a:schemeClr val="accent2"/>
              </a:solidFill>
              <a:latin typeface="Arial Unicode MS" pitchFamily="34" charset="-128"/>
              <a:ea typeface="Arial Unicode MS" pitchFamily="34" charset="-128"/>
              <a:cs typeface="Arial Unicode MS" pitchFamily="34" charset="-128"/>
            </a:endParaRPr>
          </a:p>
          <a:p>
            <a:pPr algn="ctr"/>
            <a:r>
              <a:rPr lang="en-US" sz="1400" dirty="0">
                <a:solidFill>
                  <a:schemeClr val="accent2"/>
                </a:solidFill>
                <a:latin typeface="Arial Unicode MS" pitchFamily="34" charset="-128"/>
                <a:ea typeface="Arial Unicode MS" pitchFamily="34" charset="-128"/>
                <a:cs typeface="Arial Unicode MS" pitchFamily="34" charset="-128"/>
              </a:rPr>
              <a:t>SLVNV: </a:t>
            </a:r>
            <a:r>
              <a:rPr lang="en-US" sz="1400" i="1" dirty="0">
                <a:solidFill>
                  <a:schemeClr val="accent2"/>
                </a:solidFill>
                <a:latin typeface="Arial Unicode MS" pitchFamily="34" charset="-128"/>
                <a:ea typeface="Arial Unicode MS" pitchFamily="34" charset="-128"/>
                <a:cs typeface="Arial Unicode MS" pitchFamily="34" charset="-128"/>
              </a:rPr>
              <a:t>RMI</a:t>
            </a:r>
          </a:p>
          <a:p>
            <a:pPr algn="ctr"/>
            <a:r>
              <a:rPr lang="en-US" sz="1400" dirty="0">
                <a:solidFill>
                  <a:schemeClr val="accent2"/>
                </a:solidFill>
                <a:latin typeface="Arial Unicode MS" pitchFamily="34" charset="-128"/>
                <a:ea typeface="Arial Unicode MS" pitchFamily="34" charset="-128"/>
                <a:cs typeface="Arial Unicode MS" pitchFamily="34" charset="-128"/>
              </a:rPr>
              <a:t>SLRG: </a:t>
            </a:r>
            <a:r>
              <a:rPr lang="en-US" sz="1400" i="1" dirty="0">
                <a:solidFill>
                  <a:schemeClr val="accent2"/>
                </a:solidFill>
                <a:latin typeface="Arial Unicode MS" pitchFamily="34" charset="-128"/>
                <a:ea typeface="Arial Unicode MS" pitchFamily="34" charset="-128"/>
                <a:cs typeface="Arial Unicode MS" pitchFamily="34" charset="-128"/>
              </a:rPr>
              <a:t>SDD </a:t>
            </a:r>
            <a:r>
              <a:rPr lang="en-US" sz="1400" dirty="0">
                <a:solidFill>
                  <a:schemeClr val="accent2"/>
                </a:solidFill>
                <a:latin typeface="Arial Unicode MS" pitchFamily="34" charset="-128"/>
                <a:ea typeface="Arial Unicode MS" pitchFamily="34" charset="-128"/>
                <a:cs typeface="Arial Unicode MS" pitchFamily="34" charset="-128"/>
              </a:rPr>
              <a:t>*</a:t>
            </a:r>
          </a:p>
        </p:txBody>
      </p:sp>
      <p:cxnSp>
        <p:nvCxnSpPr>
          <p:cNvPr id="33" name="AutoShape 9"/>
          <p:cNvCxnSpPr>
            <a:cxnSpLocks noChangeShapeType="1"/>
          </p:cNvCxnSpPr>
          <p:nvPr/>
        </p:nvCxnSpPr>
        <p:spPr bwMode="auto">
          <a:xfrm flipH="1">
            <a:off x="4048802" y="1954551"/>
            <a:ext cx="10586" cy="1026181"/>
          </a:xfrm>
          <a:prstGeom prst="straightConnector1">
            <a:avLst/>
          </a:prstGeom>
          <a:noFill/>
          <a:ln w="25400">
            <a:solidFill>
              <a:schemeClr val="tx1"/>
            </a:solidFill>
            <a:round/>
            <a:headEnd/>
            <a:tailEnd type="triangle" w="med" len="med"/>
          </a:ln>
        </p:spPr>
      </p:cxnSp>
      <p:sp>
        <p:nvSpPr>
          <p:cNvPr id="35" name="Text Box 20"/>
          <p:cNvSpPr txBox="1">
            <a:spLocks noChangeArrowheads="1"/>
          </p:cNvSpPr>
          <p:nvPr/>
        </p:nvSpPr>
        <p:spPr bwMode="auto">
          <a:xfrm>
            <a:off x="4038600" y="2209800"/>
            <a:ext cx="2285657" cy="727970"/>
          </a:xfrm>
          <a:prstGeom prst="rect">
            <a:avLst/>
          </a:prstGeom>
          <a:noFill/>
          <a:ln w="9525">
            <a:noFill/>
            <a:miter lim="800000"/>
            <a:headEnd/>
            <a:tailEnd/>
          </a:ln>
        </p:spPr>
        <p:txBody>
          <a:bodyPr wrap="none" lIns="80851" tIns="40425" rIns="80851" bIns="40425">
            <a:spAutoFit/>
          </a:bodyPr>
          <a:lstStyle/>
          <a:p>
            <a:pPr algn="ctr"/>
            <a:r>
              <a:rPr lang="en-US" sz="1400" b="1" u="sng" dirty="0">
                <a:solidFill>
                  <a:schemeClr val="tx2"/>
                </a:solidFill>
                <a:latin typeface="Arial Unicode MS" pitchFamily="34" charset="-128"/>
                <a:ea typeface="Arial Unicode MS" pitchFamily="34" charset="-128"/>
                <a:cs typeface="Arial Unicode MS" pitchFamily="34" charset="-128"/>
              </a:rPr>
              <a:t>Conformance</a:t>
            </a:r>
          </a:p>
          <a:p>
            <a:pPr algn="ctr"/>
            <a:r>
              <a:rPr lang="en-US" sz="1400" dirty="0">
                <a:solidFill>
                  <a:schemeClr val="tx2"/>
                </a:solidFill>
                <a:latin typeface="Arial Unicode MS" pitchFamily="34" charset="-128"/>
                <a:ea typeface="Arial Unicode MS" pitchFamily="34" charset="-128"/>
                <a:cs typeface="Arial Unicode MS" pitchFamily="34" charset="-128"/>
              </a:rPr>
              <a:t>SLVNV:</a:t>
            </a:r>
            <a:r>
              <a:rPr lang="en-US" sz="1400" i="1" dirty="0">
                <a:solidFill>
                  <a:schemeClr val="tx2"/>
                </a:solidFill>
                <a:latin typeface="Arial Unicode MS" pitchFamily="34" charset="-128"/>
                <a:ea typeface="Arial Unicode MS" pitchFamily="34" charset="-128"/>
                <a:cs typeface="Arial Unicode MS" pitchFamily="34" charset="-128"/>
              </a:rPr>
              <a:t> </a:t>
            </a:r>
            <a:r>
              <a:rPr lang="en-US" sz="1400" i="1" dirty="0" smtClean="0">
                <a:solidFill>
                  <a:schemeClr val="tx2"/>
                </a:solidFill>
                <a:latin typeface="Arial Unicode MS" pitchFamily="34" charset="-128"/>
                <a:ea typeface="Arial Unicode MS" pitchFamily="34" charset="-128"/>
                <a:cs typeface="Arial Unicode MS" pitchFamily="34" charset="-128"/>
              </a:rPr>
              <a:t>DO-178C/DO-331</a:t>
            </a:r>
            <a:endParaRPr lang="en-US" sz="1400" i="1" dirty="0">
              <a:solidFill>
                <a:schemeClr val="tx2"/>
              </a:solidFill>
              <a:latin typeface="Arial Unicode MS" pitchFamily="34" charset="-128"/>
              <a:ea typeface="Arial Unicode MS" pitchFamily="34" charset="-128"/>
              <a:cs typeface="Arial Unicode MS" pitchFamily="34" charset="-128"/>
            </a:endParaRPr>
          </a:p>
          <a:p>
            <a:pPr algn="ctr"/>
            <a:r>
              <a:rPr lang="en-US" sz="1400" i="1" dirty="0">
                <a:solidFill>
                  <a:schemeClr val="tx2"/>
                </a:solidFill>
                <a:latin typeface="Arial Unicode MS" pitchFamily="34" charset="-128"/>
                <a:ea typeface="Arial Unicode MS" pitchFamily="34" charset="-128"/>
                <a:cs typeface="Arial Unicode MS" pitchFamily="34" charset="-128"/>
              </a:rPr>
              <a:t>Checks </a:t>
            </a:r>
            <a:r>
              <a:rPr lang="en-US" sz="1400" dirty="0">
                <a:solidFill>
                  <a:schemeClr val="tx2"/>
                </a:solidFill>
                <a:latin typeface="Arial Unicode MS" pitchFamily="34" charset="-128"/>
                <a:ea typeface="Arial Unicode MS" pitchFamily="34" charset="-128"/>
                <a:cs typeface="Arial Unicode MS" pitchFamily="34" charset="-128"/>
              </a:rPr>
              <a:t>*</a:t>
            </a:r>
          </a:p>
        </p:txBody>
      </p:sp>
      <p:sp>
        <p:nvSpPr>
          <p:cNvPr id="37" name="Text Box 27"/>
          <p:cNvSpPr txBox="1">
            <a:spLocks noChangeArrowheads="1"/>
          </p:cNvSpPr>
          <p:nvPr/>
        </p:nvSpPr>
        <p:spPr bwMode="auto">
          <a:xfrm>
            <a:off x="5860791" y="2216004"/>
            <a:ext cx="2294153" cy="1163109"/>
          </a:xfrm>
          <a:prstGeom prst="rect">
            <a:avLst/>
          </a:prstGeom>
          <a:noFill/>
          <a:ln w="9525">
            <a:noFill/>
            <a:miter lim="800000"/>
            <a:headEnd/>
            <a:tailEnd/>
          </a:ln>
        </p:spPr>
        <p:txBody>
          <a:bodyPr wrap="none" lIns="85058" tIns="42530" rIns="85058" bIns="42530">
            <a:spAutoFit/>
          </a:bodyPr>
          <a:lstStyle/>
          <a:p>
            <a:pPr algn="ctr"/>
            <a:r>
              <a:rPr lang="en-US" sz="1400" b="1" u="sng" dirty="0">
                <a:solidFill>
                  <a:schemeClr val="accent4"/>
                </a:solidFill>
                <a:latin typeface="Arial Unicode MS" pitchFamily="34" charset="-128"/>
                <a:ea typeface="Arial Unicode MS" pitchFamily="34" charset="-128"/>
                <a:cs typeface="Arial Unicode MS" pitchFamily="34" charset="-128"/>
              </a:rPr>
              <a:t>Verify</a:t>
            </a:r>
          </a:p>
          <a:p>
            <a:pPr algn="ctr"/>
            <a:r>
              <a:rPr lang="en-US" sz="1400" dirty="0">
                <a:solidFill>
                  <a:schemeClr val="accent4"/>
                </a:solidFill>
                <a:latin typeface="Arial Unicode MS" pitchFamily="34" charset="-128"/>
                <a:ea typeface="Arial Unicode MS" pitchFamily="34" charset="-128"/>
                <a:cs typeface="Arial Unicode MS" pitchFamily="34" charset="-128"/>
              </a:rPr>
              <a:t>Simulink Report</a:t>
            </a:r>
          </a:p>
          <a:p>
            <a:pPr algn="ctr"/>
            <a:r>
              <a:rPr lang="en-US" sz="1400" dirty="0">
                <a:solidFill>
                  <a:schemeClr val="accent4"/>
                </a:solidFill>
                <a:latin typeface="Arial Unicode MS" pitchFamily="34" charset="-128"/>
                <a:ea typeface="Arial Unicode MS" pitchFamily="34" charset="-128"/>
                <a:cs typeface="Arial Unicode MS" pitchFamily="34" charset="-128"/>
              </a:rPr>
              <a:t>Generator</a:t>
            </a:r>
          </a:p>
          <a:p>
            <a:pPr algn="ctr"/>
            <a:r>
              <a:rPr lang="en-US" sz="1400" dirty="0">
                <a:solidFill>
                  <a:schemeClr val="accent4"/>
                </a:solidFill>
                <a:latin typeface="Arial Unicode MS" pitchFamily="34" charset="-128"/>
                <a:ea typeface="Arial Unicode MS" pitchFamily="34" charset="-128"/>
                <a:cs typeface="Arial Unicode MS" pitchFamily="34" charset="-128"/>
              </a:rPr>
              <a:t>SLVNV: </a:t>
            </a:r>
            <a:r>
              <a:rPr lang="en-US" sz="1400" i="1" dirty="0">
                <a:solidFill>
                  <a:schemeClr val="accent4"/>
                </a:solidFill>
                <a:latin typeface="Arial Unicode MS" pitchFamily="34" charset="-128"/>
                <a:ea typeface="Arial Unicode MS" pitchFamily="34" charset="-128"/>
                <a:cs typeface="Arial Unicode MS" pitchFamily="34" charset="-128"/>
              </a:rPr>
              <a:t>Model Coverage </a:t>
            </a:r>
            <a:r>
              <a:rPr lang="en-US" sz="1400" dirty="0">
                <a:solidFill>
                  <a:schemeClr val="accent4"/>
                </a:solidFill>
                <a:latin typeface="Arial Unicode MS" pitchFamily="34" charset="-128"/>
                <a:ea typeface="Arial Unicode MS" pitchFamily="34" charset="-128"/>
                <a:cs typeface="Arial Unicode MS" pitchFamily="34" charset="-128"/>
              </a:rPr>
              <a:t>*</a:t>
            </a:r>
          </a:p>
          <a:p>
            <a:pPr algn="ctr"/>
            <a:r>
              <a:rPr lang="en-US" sz="1400" dirty="0" smtClean="0">
                <a:solidFill>
                  <a:srgbClr val="00B050"/>
                </a:solidFill>
                <a:latin typeface="Arial Unicode MS" pitchFamily="34" charset="-128"/>
                <a:ea typeface="Arial Unicode MS" pitchFamily="34" charset="-128"/>
                <a:cs typeface="Arial Unicode MS" pitchFamily="34" charset="-128"/>
              </a:rPr>
              <a:t>Simulink Design Verifier</a:t>
            </a:r>
            <a:endParaRPr lang="en-US" sz="1400" i="1" dirty="0">
              <a:solidFill>
                <a:srgbClr val="00B050"/>
              </a:solidFill>
              <a:latin typeface="Arial Unicode MS" pitchFamily="34" charset="-128"/>
              <a:ea typeface="Arial Unicode MS" pitchFamily="34" charset="-128"/>
              <a:cs typeface="Arial Unicode MS" pitchFamily="34" charset="-128"/>
            </a:endParaRPr>
          </a:p>
        </p:txBody>
      </p:sp>
      <p:sp>
        <p:nvSpPr>
          <p:cNvPr id="34" name="Text Box 21"/>
          <p:cNvSpPr txBox="1">
            <a:spLocks noChangeArrowheads="1"/>
          </p:cNvSpPr>
          <p:nvPr/>
        </p:nvSpPr>
        <p:spPr bwMode="auto">
          <a:xfrm>
            <a:off x="2533021" y="3697607"/>
            <a:ext cx="1565909" cy="297083"/>
          </a:xfrm>
          <a:prstGeom prst="rect">
            <a:avLst/>
          </a:prstGeom>
          <a:noFill/>
          <a:ln w="9525">
            <a:noFill/>
            <a:miter lim="800000"/>
            <a:headEnd/>
            <a:tailEnd/>
          </a:ln>
        </p:spPr>
        <p:txBody>
          <a:bodyPr wrap="none" lIns="80851" tIns="40425" rIns="80851" bIns="40425">
            <a:spAutoFit/>
          </a:bodyPr>
          <a:lstStyle/>
          <a:p>
            <a:pPr algn="ctr"/>
            <a:r>
              <a:rPr lang="en-US" sz="1400" dirty="0">
                <a:latin typeface="Arial Unicode MS" pitchFamily="34" charset="-128"/>
                <a:ea typeface="Arial Unicode MS" pitchFamily="34" charset="-128"/>
                <a:cs typeface="Arial Unicode MS" pitchFamily="34" charset="-128"/>
              </a:rPr>
              <a:t>Embedded Coder</a:t>
            </a:r>
          </a:p>
        </p:txBody>
      </p:sp>
    </p:spTree>
    <p:extLst>
      <p:ext uri="{BB962C8B-B14F-4D97-AF65-F5344CB8AC3E}">
        <p14:creationId xmlns:p14="http://schemas.microsoft.com/office/powerpoint/2010/main" val="118540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Grp="1" noChangeArrowheads="1"/>
          </p:cNvSpPr>
          <p:nvPr>
            <p:ph type="title"/>
          </p:nvPr>
        </p:nvSpPr>
        <p:spPr/>
        <p:txBody>
          <a:bodyPr/>
          <a:lstStyle/>
          <a:p>
            <a:r>
              <a:rPr lang="en-US" altLang="ko-KR" smtClean="0"/>
              <a:t>Code Generation</a:t>
            </a:r>
          </a:p>
        </p:txBody>
      </p:sp>
      <p:sp>
        <p:nvSpPr>
          <p:cNvPr id="78851" name="Rectangle 3"/>
          <p:cNvSpPr>
            <a:spLocks noGrp="1" noChangeArrowheads="1"/>
          </p:cNvSpPr>
          <p:nvPr>
            <p:ph type="body" idx="1"/>
          </p:nvPr>
        </p:nvSpPr>
        <p:spPr>
          <a:xfrm>
            <a:off x="3586163" y="1646238"/>
            <a:ext cx="5072062" cy="4264025"/>
          </a:xfrm>
        </p:spPr>
        <p:txBody>
          <a:bodyPr/>
          <a:lstStyle/>
          <a:p>
            <a:pPr>
              <a:lnSpc>
                <a:spcPct val="90000"/>
              </a:lnSpc>
            </a:pPr>
            <a:r>
              <a:rPr lang="en-US" altLang="ko-KR" sz="2000" dirty="0" smtClean="0"/>
              <a:t>Use of Legacy Code Tool for introduction of existing C code on </a:t>
            </a:r>
            <a:r>
              <a:rPr lang="en-US" altLang="ko-KR" sz="2000" dirty="0" err="1" smtClean="0"/>
              <a:t>Simulink</a:t>
            </a:r>
            <a:r>
              <a:rPr lang="en-US" altLang="ko-KR" sz="2000" dirty="0" smtClean="0"/>
              <a:t> models</a:t>
            </a:r>
          </a:p>
          <a:p>
            <a:pPr>
              <a:lnSpc>
                <a:spcPct val="90000"/>
              </a:lnSpc>
            </a:pPr>
            <a:endParaRPr lang="en-US" altLang="ko-KR" sz="2000" dirty="0" smtClean="0"/>
          </a:p>
          <a:p>
            <a:pPr>
              <a:lnSpc>
                <a:spcPct val="90000"/>
              </a:lnSpc>
            </a:pPr>
            <a:r>
              <a:rPr lang="en-US" altLang="ko-KR" sz="2000" dirty="0" smtClean="0"/>
              <a:t>ISO ANSI-C production code generation with Embedded Coder.</a:t>
            </a:r>
          </a:p>
          <a:p>
            <a:pPr>
              <a:lnSpc>
                <a:spcPct val="90000"/>
              </a:lnSpc>
            </a:pPr>
            <a:endParaRPr lang="en-US" altLang="ko-KR" sz="2000" dirty="0" smtClean="0"/>
          </a:p>
          <a:p>
            <a:pPr>
              <a:lnSpc>
                <a:spcPct val="90000"/>
              </a:lnSpc>
            </a:pPr>
            <a:r>
              <a:rPr lang="en-US" altLang="ko-KR" sz="2000" dirty="0" smtClean="0"/>
              <a:t>Possible prototyping on target</a:t>
            </a:r>
          </a:p>
          <a:p>
            <a:pPr>
              <a:lnSpc>
                <a:spcPct val="90000"/>
              </a:lnSpc>
            </a:pPr>
            <a:endParaRPr lang="en-US" altLang="ko-KR" sz="2000" dirty="0" smtClean="0"/>
          </a:p>
          <a:p>
            <a:pPr>
              <a:lnSpc>
                <a:spcPct val="90000"/>
              </a:lnSpc>
            </a:pPr>
            <a:r>
              <a:rPr lang="en-US" altLang="ko-KR" sz="2000" dirty="0" smtClean="0"/>
              <a:t>Run-time errors verification with </a:t>
            </a:r>
            <a:r>
              <a:rPr lang="en-US" altLang="ko-KR" sz="2000" dirty="0" err="1" smtClean="0"/>
              <a:t>Polyspace</a:t>
            </a:r>
            <a:r>
              <a:rPr lang="en-US" altLang="ko-KR" sz="2000" dirty="0" smtClean="0"/>
              <a:t> before the compilation phase and execution on the target</a:t>
            </a:r>
          </a:p>
          <a:p>
            <a:pPr>
              <a:lnSpc>
                <a:spcPct val="90000"/>
              </a:lnSpc>
            </a:pPr>
            <a:endParaRPr lang="en-US" altLang="ko-KR" sz="2000" dirty="0" smtClean="0"/>
          </a:p>
        </p:txBody>
      </p:sp>
      <p:sp>
        <p:nvSpPr>
          <p:cNvPr id="537628" name="AutoShape 28"/>
          <p:cNvSpPr>
            <a:spLocks noChangeArrowheads="1"/>
          </p:cNvSpPr>
          <p:nvPr/>
        </p:nvSpPr>
        <p:spPr bwMode="auto">
          <a:xfrm>
            <a:off x="704850" y="4192588"/>
            <a:ext cx="2514600" cy="2133600"/>
          </a:xfrm>
          <a:prstGeom prst="roundRect">
            <a:avLst>
              <a:gd name="adj" fmla="val 16667"/>
            </a:avLst>
          </a:prstGeom>
          <a:solidFill>
            <a:srgbClr val="CDD7E1"/>
          </a:solidFill>
          <a:ln w="9525" algn="ctr">
            <a:solidFill>
              <a:srgbClr val="32466E"/>
            </a:solidFill>
            <a:round/>
            <a:headEnd/>
            <a:tailEnd/>
          </a:ln>
        </p:spPr>
        <p:txBody>
          <a:bodyPr wrap="none" bIns="0" anchor="b" anchorCtr="1"/>
          <a:lstStyle/>
          <a:p>
            <a:pPr algn="ctr" eaLnBrk="0" latinLnBrk="0" hangingPunct="0"/>
            <a:endParaRPr kumimoji="0" lang="ko-KR" altLang="en-US" sz="1500" b="1">
              <a:solidFill>
                <a:srgbClr val="32466E"/>
              </a:solidFill>
              <a:latin typeface="Arial" pitchFamily="34" charset="0"/>
            </a:endParaRPr>
          </a:p>
        </p:txBody>
      </p:sp>
      <p:grpSp>
        <p:nvGrpSpPr>
          <p:cNvPr id="2" name="Group 29"/>
          <p:cNvGrpSpPr>
            <a:grpSpLocks/>
          </p:cNvGrpSpPr>
          <p:nvPr/>
        </p:nvGrpSpPr>
        <p:grpSpPr bwMode="auto">
          <a:xfrm>
            <a:off x="808038" y="4652963"/>
            <a:ext cx="1114425" cy="914400"/>
            <a:chOff x="1885" y="2831"/>
            <a:chExt cx="702" cy="576"/>
          </a:xfrm>
        </p:grpSpPr>
        <p:sp>
          <p:nvSpPr>
            <p:cNvPr id="78909" name="Rectangle 30"/>
            <p:cNvSpPr>
              <a:spLocks noChangeArrowheads="1"/>
            </p:cNvSpPr>
            <p:nvPr/>
          </p:nvSpPr>
          <p:spPr bwMode="auto">
            <a:xfrm>
              <a:off x="1900" y="3216"/>
              <a:ext cx="323" cy="191"/>
            </a:xfrm>
            <a:prstGeom prst="rect">
              <a:avLst/>
            </a:prstGeom>
            <a:solidFill>
              <a:srgbClr val="C0C0C0"/>
            </a:solidFill>
            <a:ln w="12700" algn="ctr">
              <a:solidFill>
                <a:schemeClr val="bg2"/>
              </a:solidFill>
              <a:miter lim="800000"/>
              <a:headEnd/>
              <a:tailEnd/>
            </a:ln>
          </p:spPr>
          <p:txBody>
            <a:bodyPr wrap="none" anchor="ctr"/>
            <a:lstStyle/>
            <a:p>
              <a:pPr algn="ctr" eaLnBrk="0" latinLnBrk="0" hangingPunct="0"/>
              <a:r>
                <a:rPr kumimoji="0" lang="en-US" altLang="ko-KR" sz="1100" b="1">
                  <a:solidFill>
                    <a:srgbClr val="000000"/>
                  </a:solidFill>
                  <a:latin typeface="Arial" pitchFamily="34" charset="0"/>
                </a:rPr>
                <a:t>FPGA</a:t>
              </a:r>
            </a:p>
          </p:txBody>
        </p:sp>
        <p:sp>
          <p:nvSpPr>
            <p:cNvPr id="78910" name="Rectangle 31"/>
            <p:cNvSpPr>
              <a:spLocks noChangeArrowheads="1"/>
            </p:cNvSpPr>
            <p:nvPr/>
          </p:nvSpPr>
          <p:spPr bwMode="auto">
            <a:xfrm>
              <a:off x="2249" y="3216"/>
              <a:ext cx="323" cy="191"/>
            </a:xfrm>
            <a:prstGeom prst="rect">
              <a:avLst/>
            </a:prstGeom>
            <a:solidFill>
              <a:srgbClr val="C0C0C0"/>
            </a:solidFill>
            <a:ln w="12700" algn="ctr">
              <a:solidFill>
                <a:schemeClr val="bg2"/>
              </a:solidFill>
              <a:miter lim="800000"/>
              <a:headEnd/>
              <a:tailEnd/>
            </a:ln>
          </p:spPr>
          <p:txBody>
            <a:bodyPr wrap="none" anchor="ctr"/>
            <a:lstStyle/>
            <a:p>
              <a:pPr algn="ctr" eaLnBrk="0" latinLnBrk="0" hangingPunct="0"/>
              <a:r>
                <a:rPr kumimoji="0" lang="en-US" altLang="ko-KR" sz="1100" b="1">
                  <a:solidFill>
                    <a:srgbClr val="000000"/>
                  </a:solidFill>
                  <a:latin typeface="Arial" pitchFamily="34" charset="0"/>
                </a:rPr>
                <a:t>ASIC</a:t>
              </a:r>
            </a:p>
          </p:txBody>
        </p:sp>
        <p:sp>
          <p:nvSpPr>
            <p:cNvPr id="78911" name="Rectangle 32"/>
            <p:cNvSpPr>
              <a:spLocks noChangeArrowheads="1"/>
            </p:cNvSpPr>
            <p:nvPr/>
          </p:nvSpPr>
          <p:spPr bwMode="auto">
            <a:xfrm>
              <a:off x="1885" y="2831"/>
              <a:ext cx="702" cy="108"/>
            </a:xfrm>
            <a:prstGeom prst="rect">
              <a:avLst/>
            </a:prstGeom>
            <a:noFill/>
            <a:ln w="9525" algn="ctr">
              <a:noFill/>
              <a:miter lim="800000"/>
              <a:headEnd/>
              <a:tailEnd/>
            </a:ln>
          </p:spPr>
          <p:txBody>
            <a:bodyPr wrap="none" lIns="0" rIns="0" bIns="18288" anchor="b" anchorCtr="1"/>
            <a:lstStyle/>
            <a:p>
              <a:pPr algn="ctr" eaLnBrk="0" latinLnBrk="0" hangingPunct="0">
                <a:lnSpc>
                  <a:spcPct val="90000"/>
                </a:lnSpc>
              </a:pPr>
              <a:r>
                <a:rPr kumimoji="0" lang="en-US" altLang="ko-KR" sz="1100" b="1">
                  <a:solidFill>
                    <a:schemeClr val="tx2"/>
                  </a:solidFill>
                  <a:latin typeface="Arial" pitchFamily="34" charset="0"/>
                </a:rPr>
                <a:t>Digital </a:t>
              </a:r>
              <a:br>
                <a:rPr kumimoji="0" lang="en-US" altLang="ko-KR" sz="1100" b="1">
                  <a:solidFill>
                    <a:schemeClr val="tx2"/>
                  </a:solidFill>
                  <a:latin typeface="Arial" pitchFamily="34" charset="0"/>
                </a:rPr>
              </a:br>
              <a:r>
                <a:rPr kumimoji="0" lang="en-US" altLang="ko-KR" sz="1100" b="1">
                  <a:solidFill>
                    <a:schemeClr val="tx2"/>
                  </a:solidFill>
                  <a:latin typeface="Arial" pitchFamily="34" charset="0"/>
                </a:rPr>
                <a:t>Electronics</a:t>
              </a:r>
            </a:p>
          </p:txBody>
        </p:sp>
        <p:sp>
          <p:nvSpPr>
            <p:cNvPr id="78912" name="AutoShape 33"/>
            <p:cNvSpPr>
              <a:spLocks noChangeArrowheads="1"/>
            </p:cNvSpPr>
            <p:nvPr/>
          </p:nvSpPr>
          <p:spPr bwMode="auto">
            <a:xfrm>
              <a:off x="1898" y="2949"/>
              <a:ext cx="674" cy="218"/>
            </a:xfrm>
            <a:prstGeom prst="roundRect">
              <a:avLst>
                <a:gd name="adj" fmla="val 10162"/>
              </a:avLst>
            </a:prstGeom>
            <a:solidFill>
              <a:srgbClr val="FADCAA"/>
            </a:solidFill>
            <a:ln w="19050" algn="ctr">
              <a:solidFill>
                <a:schemeClr val="hlink"/>
              </a:solidFill>
              <a:round/>
              <a:headEnd/>
              <a:tailEnd/>
            </a:ln>
          </p:spPr>
          <p:txBody>
            <a:bodyPr lIns="9144" tIns="9144" rIns="9144" bIns="9144" anchor="ctr"/>
            <a:lstStyle/>
            <a:p>
              <a:pPr marL="60325" indent="-60325" algn="ctr" eaLnBrk="0" latinLnBrk="0" hangingPunct="0"/>
              <a:r>
                <a:rPr kumimoji="0" lang="en-US" altLang="ko-KR" sz="1100" b="1">
                  <a:latin typeface="Arial" pitchFamily="34" charset="0"/>
                </a:rPr>
                <a:t>VHDL, Verilog</a:t>
              </a:r>
            </a:p>
          </p:txBody>
        </p:sp>
      </p:grpSp>
      <p:sp>
        <p:nvSpPr>
          <p:cNvPr id="78854" name="AutoShape 34"/>
          <p:cNvSpPr>
            <a:spLocks/>
          </p:cNvSpPr>
          <p:nvPr/>
        </p:nvSpPr>
        <p:spPr bwMode="auto">
          <a:xfrm rot="5400000">
            <a:off x="1895475" y="4551363"/>
            <a:ext cx="152400" cy="2209800"/>
          </a:xfrm>
          <a:prstGeom prst="rightBrace">
            <a:avLst>
              <a:gd name="adj1" fmla="val 120833"/>
              <a:gd name="adj2" fmla="val 50000"/>
            </a:avLst>
          </a:prstGeom>
          <a:noFill/>
          <a:ln w="19050">
            <a:solidFill>
              <a:srgbClr val="808080"/>
            </a:solidFill>
            <a:round/>
            <a:headEnd/>
            <a:tailEnd/>
          </a:ln>
        </p:spPr>
        <p:txBody>
          <a:bodyPr wrap="none" anchor="ctr"/>
          <a:lstStyle/>
          <a:p>
            <a:pPr algn="ctr" eaLnBrk="0" latinLnBrk="0" hangingPunct="0"/>
            <a:endParaRPr kumimoji="0" lang="ko-KR" altLang="en-US"/>
          </a:p>
        </p:txBody>
      </p:sp>
      <p:sp>
        <p:nvSpPr>
          <p:cNvPr id="78855" name="Rectangle 35"/>
          <p:cNvSpPr>
            <a:spLocks noChangeArrowheads="1"/>
          </p:cNvSpPr>
          <p:nvPr/>
        </p:nvSpPr>
        <p:spPr bwMode="auto">
          <a:xfrm>
            <a:off x="714375" y="6021388"/>
            <a:ext cx="2514600" cy="228600"/>
          </a:xfrm>
          <a:prstGeom prst="rect">
            <a:avLst/>
          </a:prstGeom>
          <a:noFill/>
          <a:ln w="9525" algn="ctr">
            <a:noFill/>
            <a:miter lim="800000"/>
            <a:headEnd/>
            <a:tailEnd/>
          </a:ln>
        </p:spPr>
        <p:txBody>
          <a:bodyPr wrap="none" tIns="0" anchorCtr="1"/>
          <a:lstStyle/>
          <a:p>
            <a:pPr algn="ctr" eaLnBrk="0" latinLnBrk="0" hangingPunct="0"/>
            <a:r>
              <a:rPr kumimoji="0" lang="en-US" altLang="ko-KR" sz="1400" b="1">
                <a:solidFill>
                  <a:srgbClr val="32466E"/>
                </a:solidFill>
                <a:latin typeface="Arial" pitchFamily="34" charset="0"/>
              </a:rPr>
              <a:t>Implement</a:t>
            </a:r>
          </a:p>
        </p:txBody>
      </p:sp>
      <p:sp>
        <p:nvSpPr>
          <p:cNvPr id="78856" name="Rectangle 36"/>
          <p:cNvSpPr>
            <a:spLocks noChangeArrowheads="1"/>
          </p:cNvSpPr>
          <p:nvPr/>
        </p:nvSpPr>
        <p:spPr bwMode="auto">
          <a:xfrm flipV="1">
            <a:off x="1335088" y="5768975"/>
            <a:ext cx="1341437" cy="128588"/>
          </a:xfrm>
          <a:prstGeom prst="rect">
            <a:avLst/>
          </a:prstGeom>
          <a:noFill/>
          <a:ln w="12700" algn="ctr">
            <a:noFill/>
            <a:miter lim="800000"/>
            <a:headEnd/>
            <a:tailEnd/>
          </a:ln>
        </p:spPr>
        <p:txBody>
          <a:bodyPr rot="10800000" lIns="9144" tIns="9144" rIns="9144" bIns="9144" anchor="b" anchorCtr="1"/>
          <a:lstStyle/>
          <a:p>
            <a:pPr marL="60325" indent="-60325" algn="ctr" latinLnBrk="0"/>
            <a:endParaRPr kumimoji="0" lang="ko-KR" altLang="en-US" sz="1400" b="1">
              <a:latin typeface="Arial" pitchFamily="34" charset="0"/>
            </a:endParaRPr>
          </a:p>
          <a:p>
            <a:pPr marL="60325" indent="-60325" algn="ctr" latinLnBrk="0"/>
            <a:r>
              <a:rPr kumimoji="0" lang="en-US" altLang="ko-KR" sz="1400" b="1">
                <a:solidFill>
                  <a:srgbClr val="808080"/>
                </a:solidFill>
                <a:latin typeface="Arial" pitchFamily="34" charset="0"/>
              </a:rPr>
              <a:t>Integration</a:t>
            </a:r>
          </a:p>
        </p:txBody>
      </p:sp>
      <p:grpSp>
        <p:nvGrpSpPr>
          <p:cNvPr id="3" name="Group 37"/>
          <p:cNvGrpSpPr>
            <a:grpSpLocks/>
          </p:cNvGrpSpPr>
          <p:nvPr/>
        </p:nvGrpSpPr>
        <p:grpSpPr bwMode="auto">
          <a:xfrm>
            <a:off x="1938338" y="4652963"/>
            <a:ext cx="1114425" cy="914400"/>
            <a:chOff x="1164" y="2831"/>
            <a:chExt cx="702" cy="576"/>
          </a:xfrm>
        </p:grpSpPr>
        <p:sp>
          <p:nvSpPr>
            <p:cNvPr id="78905" name="Rectangle 38"/>
            <p:cNvSpPr>
              <a:spLocks noChangeArrowheads="1"/>
            </p:cNvSpPr>
            <p:nvPr/>
          </p:nvSpPr>
          <p:spPr bwMode="auto">
            <a:xfrm>
              <a:off x="1528" y="3216"/>
              <a:ext cx="324" cy="191"/>
            </a:xfrm>
            <a:prstGeom prst="rect">
              <a:avLst/>
            </a:prstGeom>
            <a:solidFill>
              <a:srgbClr val="C0C0C0"/>
            </a:solidFill>
            <a:ln w="12700" algn="ctr">
              <a:solidFill>
                <a:schemeClr val="bg2"/>
              </a:solidFill>
              <a:miter lim="800000"/>
              <a:headEnd/>
              <a:tailEnd/>
            </a:ln>
          </p:spPr>
          <p:txBody>
            <a:bodyPr wrap="none" anchor="ctr"/>
            <a:lstStyle/>
            <a:p>
              <a:pPr algn="ctr" eaLnBrk="0" latinLnBrk="0" hangingPunct="0"/>
              <a:r>
                <a:rPr kumimoji="0" lang="en-US" altLang="ko-KR" sz="1100" b="1">
                  <a:solidFill>
                    <a:srgbClr val="000000"/>
                  </a:solidFill>
                  <a:latin typeface="Arial" pitchFamily="34" charset="0"/>
                </a:rPr>
                <a:t>DSP</a:t>
              </a:r>
            </a:p>
          </p:txBody>
        </p:sp>
        <p:sp>
          <p:nvSpPr>
            <p:cNvPr id="78906" name="Rectangle 39"/>
            <p:cNvSpPr>
              <a:spLocks noChangeArrowheads="1"/>
            </p:cNvSpPr>
            <p:nvPr/>
          </p:nvSpPr>
          <p:spPr bwMode="auto">
            <a:xfrm>
              <a:off x="1164" y="2831"/>
              <a:ext cx="702" cy="108"/>
            </a:xfrm>
            <a:prstGeom prst="rect">
              <a:avLst/>
            </a:prstGeom>
            <a:noFill/>
            <a:ln w="9525" algn="ctr">
              <a:noFill/>
              <a:miter lim="800000"/>
              <a:headEnd/>
              <a:tailEnd/>
            </a:ln>
          </p:spPr>
          <p:txBody>
            <a:bodyPr wrap="none" lIns="0" rIns="0" bIns="18288" anchor="b" anchorCtr="1"/>
            <a:lstStyle/>
            <a:p>
              <a:pPr algn="ctr" eaLnBrk="0" latinLnBrk="0" hangingPunct="0">
                <a:lnSpc>
                  <a:spcPct val="90000"/>
                </a:lnSpc>
              </a:pPr>
              <a:r>
                <a:rPr kumimoji="0" lang="en-US" altLang="ko-KR" sz="1100" b="1">
                  <a:solidFill>
                    <a:schemeClr val="tx2"/>
                  </a:solidFill>
                  <a:latin typeface="Arial" pitchFamily="34" charset="0"/>
                  <a:cs typeface="Tahoma" pitchFamily="34" charset="0"/>
                </a:rPr>
                <a:t>Embedded </a:t>
              </a:r>
              <a:br>
                <a:rPr kumimoji="0" lang="en-US" altLang="ko-KR" sz="1100" b="1">
                  <a:solidFill>
                    <a:schemeClr val="tx2"/>
                  </a:solidFill>
                  <a:latin typeface="Arial" pitchFamily="34" charset="0"/>
                  <a:cs typeface="Tahoma" pitchFamily="34" charset="0"/>
                </a:rPr>
              </a:br>
              <a:r>
                <a:rPr kumimoji="0" lang="en-US" altLang="ko-KR" sz="1100" b="1">
                  <a:solidFill>
                    <a:schemeClr val="tx2"/>
                  </a:solidFill>
                  <a:latin typeface="Arial" pitchFamily="34" charset="0"/>
                  <a:cs typeface="Tahoma" pitchFamily="34" charset="0"/>
                </a:rPr>
                <a:t>Software</a:t>
              </a:r>
            </a:p>
          </p:txBody>
        </p:sp>
        <p:sp>
          <p:nvSpPr>
            <p:cNvPr id="78907" name="AutoShape 40"/>
            <p:cNvSpPr>
              <a:spLocks noChangeArrowheads="1"/>
            </p:cNvSpPr>
            <p:nvPr/>
          </p:nvSpPr>
          <p:spPr bwMode="auto">
            <a:xfrm>
              <a:off x="1180" y="2949"/>
              <a:ext cx="672" cy="218"/>
            </a:xfrm>
            <a:prstGeom prst="roundRect">
              <a:avLst>
                <a:gd name="adj" fmla="val 10162"/>
              </a:avLst>
            </a:prstGeom>
            <a:solidFill>
              <a:srgbClr val="FADCAA"/>
            </a:solidFill>
            <a:ln w="19050" algn="ctr">
              <a:solidFill>
                <a:schemeClr val="hlink"/>
              </a:solidFill>
              <a:round/>
              <a:headEnd/>
              <a:tailEnd/>
            </a:ln>
          </p:spPr>
          <p:txBody>
            <a:bodyPr lIns="9144" tIns="9144" rIns="9144" bIns="9144" anchor="ctr"/>
            <a:lstStyle/>
            <a:p>
              <a:pPr marL="60325" indent="-60325" algn="ctr" eaLnBrk="0" latinLnBrk="0" hangingPunct="0"/>
              <a:r>
                <a:rPr kumimoji="0" lang="en-US" altLang="ko-KR" sz="1100" b="1">
                  <a:latin typeface="Arial" pitchFamily="34" charset="0"/>
                </a:rPr>
                <a:t>C, C++</a:t>
              </a:r>
            </a:p>
          </p:txBody>
        </p:sp>
        <p:sp>
          <p:nvSpPr>
            <p:cNvPr id="78908" name="Rectangle 41"/>
            <p:cNvSpPr>
              <a:spLocks noChangeArrowheads="1"/>
            </p:cNvSpPr>
            <p:nvPr/>
          </p:nvSpPr>
          <p:spPr bwMode="auto">
            <a:xfrm>
              <a:off x="1180" y="3215"/>
              <a:ext cx="323" cy="191"/>
            </a:xfrm>
            <a:prstGeom prst="rect">
              <a:avLst/>
            </a:prstGeom>
            <a:solidFill>
              <a:srgbClr val="C0C0C0"/>
            </a:solidFill>
            <a:ln w="12700" algn="ctr">
              <a:solidFill>
                <a:schemeClr val="bg2"/>
              </a:solidFill>
              <a:miter lim="800000"/>
              <a:headEnd/>
              <a:tailEnd/>
            </a:ln>
          </p:spPr>
          <p:txBody>
            <a:bodyPr wrap="none" anchor="ctr"/>
            <a:lstStyle/>
            <a:p>
              <a:pPr algn="ctr" eaLnBrk="0" latinLnBrk="0" hangingPunct="0"/>
              <a:r>
                <a:rPr kumimoji="0" lang="en-US" altLang="ko-KR" sz="1100" b="1">
                  <a:solidFill>
                    <a:srgbClr val="000000"/>
                  </a:solidFill>
                  <a:latin typeface="Arial" pitchFamily="34" charset="0"/>
                </a:rPr>
                <a:t>MCU</a:t>
              </a:r>
            </a:p>
          </p:txBody>
        </p:sp>
      </p:grpSp>
      <p:sp>
        <p:nvSpPr>
          <p:cNvPr id="78858" name="AutoShape 42"/>
          <p:cNvSpPr>
            <a:spLocks noChangeArrowheads="1"/>
          </p:cNvSpPr>
          <p:nvPr/>
        </p:nvSpPr>
        <p:spPr bwMode="auto">
          <a:xfrm>
            <a:off x="704850" y="1995488"/>
            <a:ext cx="2514600" cy="2057400"/>
          </a:xfrm>
          <a:prstGeom prst="roundRect">
            <a:avLst>
              <a:gd name="adj" fmla="val 16667"/>
            </a:avLst>
          </a:prstGeom>
          <a:solidFill>
            <a:srgbClr val="CDD7E1"/>
          </a:solidFill>
          <a:ln w="9525" algn="ctr">
            <a:solidFill>
              <a:srgbClr val="32466E"/>
            </a:solidFill>
            <a:round/>
            <a:headEnd/>
            <a:tailEnd/>
          </a:ln>
        </p:spPr>
        <p:txBody>
          <a:bodyPr wrap="none" tIns="0" anchorCtr="1"/>
          <a:lstStyle/>
          <a:p>
            <a:pPr algn="ctr" eaLnBrk="0" latinLnBrk="0" hangingPunct="0"/>
            <a:endParaRPr kumimoji="0" lang="ko-KR" altLang="en-US" sz="1500" b="1">
              <a:solidFill>
                <a:srgbClr val="32466E"/>
              </a:solidFill>
              <a:latin typeface="Arial" pitchFamily="34" charset="0"/>
            </a:endParaRPr>
          </a:p>
        </p:txBody>
      </p:sp>
      <p:sp>
        <p:nvSpPr>
          <p:cNvPr id="78859" name="Rectangle 43"/>
          <p:cNvSpPr>
            <a:spLocks noChangeArrowheads="1"/>
          </p:cNvSpPr>
          <p:nvPr/>
        </p:nvSpPr>
        <p:spPr bwMode="auto">
          <a:xfrm>
            <a:off x="717550" y="2033588"/>
            <a:ext cx="2514600" cy="228600"/>
          </a:xfrm>
          <a:prstGeom prst="rect">
            <a:avLst/>
          </a:prstGeom>
          <a:noFill/>
          <a:ln w="9525" algn="ctr">
            <a:noFill/>
            <a:miter lim="800000"/>
            <a:headEnd/>
            <a:tailEnd/>
          </a:ln>
        </p:spPr>
        <p:txBody>
          <a:bodyPr wrap="none" tIns="0" anchorCtr="1"/>
          <a:lstStyle/>
          <a:p>
            <a:pPr algn="ctr" eaLnBrk="0" latinLnBrk="0" hangingPunct="0"/>
            <a:r>
              <a:rPr kumimoji="0" lang="en-US" altLang="ko-KR" sz="1400" b="1">
                <a:solidFill>
                  <a:srgbClr val="32466E"/>
                </a:solidFill>
                <a:latin typeface="Arial" pitchFamily="34" charset="0"/>
              </a:rPr>
              <a:t>Design</a:t>
            </a:r>
          </a:p>
        </p:txBody>
      </p:sp>
      <p:pic>
        <p:nvPicPr>
          <p:cNvPr id="78860" name="Picture 44" descr="sf_car2"/>
          <p:cNvPicPr>
            <a:picLocks noChangeAspect="1" noChangeArrowheads="1"/>
          </p:cNvPicPr>
          <p:nvPr/>
        </p:nvPicPr>
        <p:blipFill>
          <a:blip r:embed="rId3" cstate="print">
            <a:lum bright="16000" contrast="2000"/>
          </a:blip>
          <a:srcRect/>
          <a:stretch>
            <a:fillRect/>
          </a:stretch>
        </p:blipFill>
        <p:spPr bwMode="auto">
          <a:xfrm>
            <a:off x="893763" y="2293938"/>
            <a:ext cx="2182812" cy="1492250"/>
          </a:xfrm>
          <a:prstGeom prst="rect">
            <a:avLst/>
          </a:prstGeom>
          <a:noFill/>
          <a:ln w="9525">
            <a:noFill/>
            <a:miter lim="800000"/>
            <a:headEnd/>
            <a:tailEnd/>
          </a:ln>
        </p:spPr>
      </p:pic>
      <p:grpSp>
        <p:nvGrpSpPr>
          <p:cNvPr id="4" name="Group 45"/>
          <p:cNvGrpSpPr>
            <a:grpSpLocks/>
          </p:cNvGrpSpPr>
          <p:nvPr/>
        </p:nvGrpSpPr>
        <p:grpSpPr bwMode="auto">
          <a:xfrm>
            <a:off x="946150" y="2365375"/>
            <a:ext cx="2057400" cy="1371600"/>
            <a:chOff x="2640" y="1584"/>
            <a:chExt cx="1296" cy="954"/>
          </a:xfrm>
        </p:grpSpPr>
        <p:sp>
          <p:nvSpPr>
            <p:cNvPr id="78902" name="Rectangle 46"/>
            <p:cNvSpPr>
              <a:spLocks noChangeArrowheads="1"/>
            </p:cNvSpPr>
            <p:nvPr/>
          </p:nvSpPr>
          <p:spPr bwMode="auto">
            <a:xfrm>
              <a:off x="2640" y="1913"/>
              <a:ext cx="1296" cy="296"/>
            </a:xfrm>
            <a:prstGeom prst="rect">
              <a:avLst/>
            </a:prstGeom>
            <a:solidFill>
              <a:srgbClr val="ECF0F4">
                <a:alpha val="65097"/>
              </a:srgbClr>
            </a:solidFill>
            <a:ln w="19050" algn="ctr">
              <a:solidFill>
                <a:srgbClr val="32466E"/>
              </a:solidFill>
              <a:miter lim="800000"/>
              <a:headEnd/>
              <a:tailEnd/>
            </a:ln>
          </p:spPr>
          <p:txBody>
            <a:bodyPr lIns="9144" tIns="9144" rIns="9144" bIns="9144" anchor="ctr"/>
            <a:lstStyle/>
            <a:p>
              <a:pPr algn="ctr" eaLnBrk="0" latinLnBrk="0" hangingPunct="0"/>
              <a:r>
                <a:rPr kumimoji="0" lang="en-US" altLang="ko-KR" sz="1100" b="1">
                  <a:solidFill>
                    <a:srgbClr val="000000"/>
                  </a:solidFill>
                  <a:latin typeface="Arial" pitchFamily="34" charset="0"/>
                </a:rPr>
                <a:t>Physical Components </a:t>
              </a:r>
            </a:p>
          </p:txBody>
        </p:sp>
        <p:sp>
          <p:nvSpPr>
            <p:cNvPr id="78903" name="Rectangle 47"/>
            <p:cNvSpPr>
              <a:spLocks noChangeArrowheads="1"/>
            </p:cNvSpPr>
            <p:nvPr/>
          </p:nvSpPr>
          <p:spPr bwMode="auto">
            <a:xfrm>
              <a:off x="2640" y="1584"/>
              <a:ext cx="1296" cy="296"/>
            </a:xfrm>
            <a:prstGeom prst="rect">
              <a:avLst/>
            </a:prstGeom>
            <a:solidFill>
              <a:srgbClr val="ECF0F4">
                <a:alpha val="65097"/>
              </a:srgbClr>
            </a:solidFill>
            <a:ln w="19050" algn="ctr">
              <a:solidFill>
                <a:srgbClr val="32466E"/>
              </a:solidFill>
              <a:miter lim="800000"/>
              <a:headEnd/>
              <a:tailEnd/>
            </a:ln>
          </p:spPr>
          <p:txBody>
            <a:bodyPr lIns="9144" tIns="9144" rIns="9144" bIns="9144" anchor="ctr"/>
            <a:lstStyle/>
            <a:p>
              <a:pPr algn="ctr" eaLnBrk="0" latinLnBrk="0" hangingPunct="0"/>
              <a:r>
                <a:rPr kumimoji="0" lang="en-US" altLang="ko-KR" sz="1100" b="1">
                  <a:solidFill>
                    <a:srgbClr val="000000"/>
                  </a:solidFill>
                  <a:latin typeface="Arial" pitchFamily="34" charset="0"/>
                </a:rPr>
                <a:t>Environment</a:t>
              </a:r>
            </a:p>
          </p:txBody>
        </p:sp>
        <p:sp>
          <p:nvSpPr>
            <p:cNvPr id="78904" name="Rectangle 48"/>
            <p:cNvSpPr>
              <a:spLocks noChangeArrowheads="1"/>
            </p:cNvSpPr>
            <p:nvPr/>
          </p:nvSpPr>
          <p:spPr bwMode="auto">
            <a:xfrm>
              <a:off x="2640" y="2242"/>
              <a:ext cx="1296" cy="296"/>
            </a:xfrm>
            <a:prstGeom prst="rect">
              <a:avLst/>
            </a:prstGeom>
            <a:solidFill>
              <a:srgbClr val="ECF0F4">
                <a:alpha val="65097"/>
              </a:srgbClr>
            </a:solidFill>
            <a:ln w="19050" algn="ctr">
              <a:solidFill>
                <a:srgbClr val="32466E"/>
              </a:solidFill>
              <a:miter lim="800000"/>
              <a:headEnd/>
              <a:tailEnd/>
            </a:ln>
          </p:spPr>
          <p:txBody>
            <a:bodyPr lIns="9144" tIns="9144" rIns="9144" bIns="9144" anchor="ctr"/>
            <a:lstStyle/>
            <a:p>
              <a:pPr algn="ctr" eaLnBrk="0" latinLnBrk="0" hangingPunct="0"/>
              <a:r>
                <a:rPr kumimoji="0" lang="en-US" altLang="ko-KR" sz="1100" b="1">
                  <a:solidFill>
                    <a:srgbClr val="000000"/>
                  </a:solidFill>
                  <a:latin typeface="Arial" pitchFamily="34" charset="0"/>
                </a:rPr>
                <a:t>Algorithms</a:t>
              </a:r>
            </a:p>
          </p:txBody>
        </p:sp>
      </p:grpSp>
      <p:grpSp>
        <p:nvGrpSpPr>
          <p:cNvPr id="5" name="Group 49"/>
          <p:cNvGrpSpPr>
            <a:grpSpLocks/>
          </p:cNvGrpSpPr>
          <p:nvPr/>
        </p:nvGrpSpPr>
        <p:grpSpPr bwMode="auto">
          <a:xfrm>
            <a:off x="1403350" y="3700463"/>
            <a:ext cx="457200" cy="828675"/>
            <a:chOff x="2646" y="2167"/>
            <a:chExt cx="288" cy="522"/>
          </a:xfrm>
        </p:grpSpPr>
        <p:sp>
          <p:nvSpPr>
            <p:cNvPr id="78900" name="Freeform 50"/>
            <p:cNvSpPr>
              <a:spLocks/>
            </p:cNvSpPr>
            <p:nvPr/>
          </p:nvSpPr>
          <p:spPr bwMode="auto">
            <a:xfrm rot="7200000" flipH="1">
              <a:off x="2566" y="2322"/>
              <a:ext cx="447" cy="288"/>
            </a:xfrm>
            <a:custGeom>
              <a:avLst/>
              <a:gdLst>
                <a:gd name="T0" fmla="*/ 19587700 w 275"/>
                <a:gd name="T1" fmla="*/ 48 h 288"/>
                <a:gd name="T2" fmla="*/ 5906433 w 275"/>
                <a:gd name="T3" fmla="*/ 48 h 288"/>
                <a:gd name="T4" fmla="*/ 5906433 w 275"/>
                <a:gd name="T5" fmla="*/ 0 h 288"/>
                <a:gd name="T6" fmla="*/ 0 w 275"/>
                <a:gd name="T7" fmla="*/ 144 h 288"/>
                <a:gd name="T8" fmla="*/ 5906433 w 275"/>
                <a:gd name="T9" fmla="*/ 288 h 288"/>
                <a:gd name="T10" fmla="*/ 5906433 w 275"/>
                <a:gd name="T11" fmla="*/ 240 h 288"/>
                <a:gd name="T12" fmla="*/ 19587700 w 275"/>
                <a:gd name="T13" fmla="*/ 240 h 288"/>
                <a:gd name="T14" fmla="*/ 0 60000 65536"/>
                <a:gd name="T15" fmla="*/ 0 60000 65536"/>
                <a:gd name="T16" fmla="*/ 0 60000 65536"/>
                <a:gd name="T17" fmla="*/ 0 60000 65536"/>
                <a:gd name="T18" fmla="*/ 0 60000 65536"/>
                <a:gd name="T19" fmla="*/ 0 60000 65536"/>
                <a:gd name="T20" fmla="*/ 0 60000 65536"/>
                <a:gd name="T21" fmla="*/ 0 w 275"/>
                <a:gd name="T22" fmla="*/ 0 h 288"/>
                <a:gd name="T23" fmla="*/ 275 w 275"/>
                <a:gd name="T24" fmla="*/ 288 h 2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75" h="288">
                  <a:moveTo>
                    <a:pt x="275" y="48"/>
                  </a:moveTo>
                  <a:lnTo>
                    <a:pt x="83" y="48"/>
                  </a:lnTo>
                  <a:lnTo>
                    <a:pt x="83" y="0"/>
                  </a:lnTo>
                  <a:lnTo>
                    <a:pt x="0" y="144"/>
                  </a:lnTo>
                  <a:lnTo>
                    <a:pt x="83" y="288"/>
                  </a:lnTo>
                  <a:lnTo>
                    <a:pt x="83" y="240"/>
                  </a:lnTo>
                  <a:lnTo>
                    <a:pt x="275" y="240"/>
                  </a:lnTo>
                </a:path>
              </a:pathLst>
            </a:custGeom>
            <a:solidFill>
              <a:srgbClr val="CDD7E1"/>
            </a:solidFill>
            <a:ln w="9525">
              <a:solidFill>
                <a:srgbClr val="32466E"/>
              </a:solidFill>
              <a:round/>
              <a:headEnd/>
              <a:tailEnd/>
            </a:ln>
          </p:spPr>
          <p:txBody>
            <a:bodyPr wrap="none" anchor="ctr"/>
            <a:lstStyle/>
            <a:p>
              <a:pPr algn="ctr" eaLnBrk="0" latinLnBrk="0" hangingPunct="0"/>
              <a:endParaRPr kumimoji="0" lang="ko-KR" altLang="en-US"/>
            </a:p>
          </p:txBody>
        </p:sp>
        <p:sp>
          <p:nvSpPr>
            <p:cNvPr id="78901" name="Rectangle 51"/>
            <p:cNvSpPr>
              <a:spLocks noChangeArrowheads="1"/>
            </p:cNvSpPr>
            <p:nvPr/>
          </p:nvSpPr>
          <p:spPr bwMode="auto">
            <a:xfrm rot="-3600000">
              <a:off x="2552" y="2326"/>
              <a:ext cx="510" cy="192"/>
            </a:xfrm>
            <a:prstGeom prst="rect">
              <a:avLst/>
            </a:prstGeom>
            <a:noFill/>
            <a:ln w="9525" algn="ctr">
              <a:noFill/>
              <a:miter lim="800000"/>
              <a:headEnd/>
              <a:tailEnd/>
            </a:ln>
          </p:spPr>
          <p:txBody>
            <a:bodyPr wrap="none" anchor="ctr"/>
            <a:lstStyle/>
            <a:p>
              <a:pPr algn="ctr" eaLnBrk="0" latinLnBrk="0" hangingPunct="0"/>
              <a:r>
                <a:rPr kumimoji="0" lang="en-US" altLang="ko-KR" sz="900" b="1">
                  <a:latin typeface="Arial" pitchFamily="34" charset="0"/>
                </a:rPr>
                <a:t>Generate</a:t>
              </a:r>
            </a:p>
          </p:txBody>
        </p:sp>
      </p:grpSp>
      <p:grpSp>
        <p:nvGrpSpPr>
          <p:cNvPr id="6" name="Group 52"/>
          <p:cNvGrpSpPr>
            <a:grpSpLocks/>
          </p:cNvGrpSpPr>
          <p:nvPr/>
        </p:nvGrpSpPr>
        <p:grpSpPr bwMode="auto">
          <a:xfrm flipH="1">
            <a:off x="2089150" y="3700463"/>
            <a:ext cx="457200" cy="828675"/>
            <a:chOff x="2646" y="2167"/>
            <a:chExt cx="288" cy="522"/>
          </a:xfrm>
        </p:grpSpPr>
        <p:sp>
          <p:nvSpPr>
            <p:cNvPr id="78898" name="Freeform 53"/>
            <p:cNvSpPr>
              <a:spLocks/>
            </p:cNvSpPr>
            <p:nvPr/>
          </p:nvSpPr>
          <p:spPr bwMode="auto">
            <a:xfrm rot="7200000" flipH="1">
              <a:off x="2566" y="2322"/>
              <a:ext cx="447" cy="288"/>
            </a:xfrm>
            <a:custGeom>
              <a:avLst/>
              <a:gdLst>
                <a:gd name="T0" fmla="*/ 19587700 w 275"/>
                <a:gd name="T1" fmla="*/ 48 h 288"/>
                <a:gd name="T2" fmla="*/ 5906433 w 275"/>
                <a:gd name="T3" fmla="*/ 48 h 288"/>
                <a:gd name="T4" fmla="*/ 5906433 w 275"/>
                <a:gd name="T5" fmla="*/ 0 h 288"/>
                <a:gd name="T6" fmla="*/ 0 w 275"/>
                <a:gd name="T7" fmla="*/ 144 h 288"/>
                <a:gd name="T8" fmla="*/ 5906433 w 275"/>
                <a:gd name="T9" fmla="*/ 288 h 288"/>
                <a:gd name="T10" fmla="*/ 5906433 w 275"/>
                <a:gd name="T11" fmla="*/ 240 h 288"/>
                <a:gd name="T12" fmla="*/ 19587700 w 275"/>
                <a:gd name="T13" fmla="*/ 240 h 288"/>
                <a:gd name="T14" fmla="*/ 0 60000 65536"/>
                <a:gd name="T15" fmla="*/ 0 60000 65536"/>
                <a:gd name="T16" fmla="*/ 0 60000 65536"/>
                <a:gd name="T17" fmla="*/ 0 60000 65536"/>
                <a:gd name="T18" fmla="*/ 0 60000 65536"/>
                <a:gd name="T19" fmla="*/ 0 60000 65536"/>
                <a:gd name="T20" fmla="*/ 0 60000 65536"/>
                <a:gd name="T21" fmla="*/ 0 w 275"/>
                <a:gd name="T22" fmla="*/ 0 h 288"/>
                <a:gd name="T23" fmla="*/ 275 w 275"/>
                <a:gd name="T24" fmla="*/ 288 h 2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75" h="288">
                  <a:moveTo>
                    <a:pt x="275" y="48"/>
                  </a:moveTo>
                  <a:lnTo>
                    <a:pt x="83" y="48"/>
                  </a:lnTo>
                  <a:lnTo>
                    <a:pt x="83" y="0"/>
                  </a:lnTo>
                  <a:lnTo>
                    <a:pt x="0" y="144"/>
                  </a:lnTo>
                  <a:lnTo>
                    <a:pt x="83" y="288"/>
                  </a:lnTo>
                  <a:lnTo>
                    <a:pt x="83" y="240"/>
                  </a:lnTo>
                  <a:lnTo>
                    <a:pt x="275" y="240"/>
                  </a:lnTo>
                </a:path>
              </a:pathLst>
            </a:custGeom>
            <a:solidFill>
              <a:srgbClr val="CDD7E1"/>
            </a:solidFill>
            <a:ln w="9525">
              <a:solidFill>
                <a:srgbClr val="32466E"/>
              </a:solidFill>
              <a:round/>
              <a:headEnd/>
              <a:tailEnd/>
            </a:ln>
          </p:spPr>
          <p:txBody>
            <a:bodyPr wrap="none" anchor="ctr"/>
            <a:lstStyle/>
            <a:p>
              <a:pPr algn="ctr" eaLnBrk="0" latinLnBrk="0" hangingPunct="0"/>
              <a:endParaRPr kumimoji="0" lang="ko-KR" altLang="en-US"/>
            </a:p>
          </p:txBody>
        </p:sp>
        <p:sp>
          <p:nvSpPr>
            <p:cNvPr id="78899" name="Rectangle 54"/>
            <p:cNvSpPr>
              <a:spLocks noChangeArrowheads="1"/>
            </p:cNvSpPr>
            <p:nvPr/>
          </p:nvSpPr>
          <p:spPr bwMode="auto">
            <a:xfrm rot="-3600000">
              <a:off x="2552" y="2326"/>
              <a:ext cx="510" cy="192"/>
            </a:xfrm>
            <a:prstGeom prst="rect">
              <a:avLst/>
            </a:prstGeom>
            <a:noFill/>
            <a:ln w="9525" algn="ctr">
              <a:noFill/>
              <a:miter lim="800000"/>
              <a:headEnd/>
              <a:tailEnd/>
            </a:ln>
          </p:spPr>
          <p:txBody>
            <a:bodyPr wrap="none" anchor="ctr"/>
            <a:lstStyle/>
            <a:p>
              <a:pPr algn="ctr" eaLnBrk="0" latinLnBrk="0" hangingPunct="0"/>
              <a:r>
                <a:rPr kumimoji="0" lang="en-US" altLang="ko-KR" sz="900" b="1">
                  <a:latin typeface="Arial" pitchFamily="34" charset="0"/>
                </a:rPr>
                <a:t>Generate</a:t>
              </a:r>
            </a:p>
          </p:txBody>
        </p:sp>
      </p:grpSp>
      <p:grpSp>
        <p:nvGrpSpPr>
          <p:cNvPr id="7" name="Group 55"/>
          <p:cNvGrpSpPr>
            <a:grpSpLocks/>
          </p:cNvGrpSpPr>
          <p:nvPr/>
        </p:nvGrpSpPr>
        <p:grpSpPr bwMode="auto">
          <a:xfrm>
            <a:off x="38100" y="3425825"/>
            <a:ext cx="1044575" cy="1023938"/>
            <a:chOff x="658" y="2086"/>
            <a:chExt cx="658" cy="645"/>
          </a:xfrm>
        </p:grpSpPr>
        <p:grpSp>
          <p:nvGrpSpPr>
            <p:cNvPr id="8" name="Group 56"/>
            <p:cNvGrpSpPr>
              <a:grpSpLocks/>
            </p:cNvGrpSpPr>
            <p:nvPr/>
          </p:nvGrpSpPr>
          <p:grpSpPr bwMode="auto">
            <a:xfrm>
              <a:off x="658" y="2086"/>
              <a:ext cx="413" cy="412"/>
              <a:chOff x="2029" y="1768"/>
              <a:chExt cx="836" cy="834"/>
            </a:xfrm>
          </p:grpSpPr>
          <p:sp>
            <p:nvSpPr>
              <p:cNvPr id="78896" name="Oval 57"/>
              <p:cNvSpPr>
                <a:spLocks noChangeArrowheads="1"/>
              </p:cNvSpPr>
              <p:nvPr/>
            </p:nvSpPr>
            <p:spPr bwMode="auto">
              <a:xfrm>
                <a:off x="2029" y="1768"/>
                <a:ext cx="836" cy="834"/>
              </a:xfrm>
              <a:prstGeom prst="ellipse">
                <a:avLst/>
              </a:prstGeom>
              <a:solidFill>
                <a:srgbClr val="DDDDDD"/>
              </a:solidFill>
              <a:ln w="9525" algn="ctr">
                <a:solidFill>
                  <a:schemeClr val="tx1"/>
                </a:solidFill>
                <a:round/>
                <a:headEnd/>
                <a:tailEnd/>
              </a:ln>
            </p:spPr>
            <p:txBody>
              <a:bodyPr wrap="none" anchor="ctr"/>
              <a:lstStyle/>
              <a:p>
                <a:pPr algn="ctr" eaLnBrk="0" latinLnBrk="0" hangingPunct="0"/>
                <a:endParaRPr kumimoji="0" lang="ko-KR" altLang="en-US"/>
              </a:p>
            </p:txBody>
          </p:sp>
          <p:pic>
            <p:nvPicPr>
              <p:cNvPr id="78897" name="Picture 58" descr="j0292020"/>
              <p:cNvPicPr>
                <a:picLocks noChangeAspect="1" noChangeArrowheads="1"/>
              </p:cNvPicPr>
              <p:nvPr/>
            </p:nvPicPr>
            <p:blipFill>
              <a:blip r:embed="rId4" cstate="print"/>
              <a:srcRect/>
              <a:stretch>
                <a:fillRect/>
              </a:stretch>
            </p:blipFill>
            <p:spPr bwMode="auto">
              <a:xfrm flipH="1">
                <a:off x="2112" y="1824"/>
                <a:ext cx="688" cy="654"/>
              </a:xfrm>
              <a:prstGeom prst="rect">
                <a:avLst/>
              </a:prstGeom>
              <a:noFill/>
              <a:ln w="9525">
                <a:noFill/>
                <a:miter lim="800000"/>
                <a:headEnd/>
                <a:tailEnd/>
              </a:ln>
            </p:spPr>
          </p:pic>
        </p:grpSp>
        <p:grpSp>
          <p:nvGrpSpPr>
            <p:cNvPr id="9" name="Group 59"/>
            <p:cNvGrpSpPr>
              <a:grpSpLocks/>
            </p:cNvGrpSpPr>
            <p:nvPr/>
          </p:nvGrpSpPr>
          <p:grpSpPr bwMode="auto">
            <a:xfrm rot="20000999" flipH="1">
              <a:off x="1028" y="2209"/>
              <a:ext cx="288" cy="522"/>
              <a:chOff x="2646" y="2167"/>
              <a:chExt cx="288" cy="522"/>
            </a:xfrm>
          </p:grpSpPr>
          <p:sp>
            <p:nvSpPr>
              <p:cNvPr id="78894" name="Freeform 60"/>
              <p:cNvSpPr>
                <a:spLocks/>
              </p:cNvSpPr>
              <p:nvPr/>
            </p:nvSpPr>
            <p:spPr bwMode="auto">
              <a:xfrm rot="7200000" flipH="1">
                <a:off x="2566" y="2322"/>
                <a:ext cx="447" cy="288"/>
              </a:xfrm>
              <a:custGeom>
                <a:avLst/>
                <a:gdLst>
                  <a:gd name="T0" fmla="*/ 19587700 w 275"/>
                  <a:gd name="T1" fmla="*/ 48 h 288"/>
                  <a:gd name="T2" fmla="*/ 5906433 w 275"/>
                  <a:gd name="T3" fmla="*/ 48 h 288"/>
                  <a:gd name="T4" fmla="*/ 5906433 w 275"/>
                  <a:gd name="T5" fmla="*/ 0 h 288"/>
                  <a:gd name="T6" fmla="*/ 0 w 275"/>
                  <a:gd name="T7" fmla="*/ 144 h 288"/>
                  <a:gd name="T8" fmla="*/ 5906433 w 275"/>
                  <a:gd name="T9" fmla="*/ 288 h 288"/>
                  <a:gd name="T10" fmla="*/ 5906433 w 275"/>
                  <a:gd name="T11" fmla="*/ 240 h 288"/>
                  <a:gd name="T12" fmla="*/ 19587700 w 275"/>
                  <a:gd name="T13" fmla="*/ 240 h 288"/>
                  <a:gd name="T14" fmla="*/ 0 60000 65536"/>
                  <a:gd name="T15" fmla="*/ 0 60000 65536"/>
                  <a:gd name="T16" fmla="*/ 0 60000 65536"/>
                  <a:gd name="T17" fmla="*/ 0 60000 65536"/>
                  <a:gd name="T18" fmla="*/ 0 60000 65536"/>
                  <a:gd name="T19" fmla="*/ 0 60000 65536"/>
                  <a:gd name="T20" fmla="*/ 0 60000 65536"/>
                  <a:gd name="T21" fmla="*/ 0 w 275"/>
                  <a:gd name="T22" fmla="*/ 0 h 288"/>
                  <a:gd name="T23" fmla="*/ 275 w 275"/>
                  <a:gd name="T24" fmla="*/ 288 h 2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75" h="288">
                    <a:moveTo>
                      <a:pt x="275" y="48"/>
                    </a:moveTo>
                    <a:lnTo>
                      <a:pt x="83" y="48"/>
                    </a:lnTo>
                    <a:lnTo>
                      <a:pt x="83" y="0"/>
                    </a:lnTo>
                    <a:lnTo>
                      <a:pt x="0" y="144"/>
                    </a:lnTo>
                    <a:lnTo>
                      <a:pt x="83" y="288"/>
                    </a:lnTo>
                    <a:lnTo>
                      <a:pt x="83" y="240"/>
                    </a:lnTo>
                    <a:lnTo>
                      <a:pt x="275" y="240"/>
                    </a:lnTo>
                  </a:path>
                </a:pathLst>
              </a:custGeom>
              <a:solidFill>
                <a:srgbClr val="CDD7E1"/>
              </a:solidFill>
              <a:ln w="9525">
                <a:solidFill>
                  <a:srgbClr val="32466E"/>
                </a:solidFill>
                <a:round/>
                <a:headEnd/>
                <a:tailEnd/>
              </a:ln>
            </p:spPr>
            <p:txBody>
              <a:bodyPr wrap="none" anchor="ctr"/>
              <a:lstStyle/>
              <a:p>
                <a:pPr algn="ctr" eaLnBrk="0" latinLnBrk="0" hangingPunct="0"/>
                <a:endParaRPr kumimoji="0" lang="ko-KR" altLang="en-US"/>
              </a:p>
            </p:txBody>
          </p:sp>
          <p:sp>
            <p:nvSpPr>
              <p:cNvPr id="78895" name="Rectangle 61"/>
              <p:cNvSpPr>
                <a:spLocks noChangeArrowheads="1"/>
              </p:cNvSpPr>
              <p:nvPr/>
            </p:nvSpPr>
            <p:spPr bwMode="auto">
              <a:xfrm rot="-3600000">
                <a:off x="2552" y="2326"/>
                <a:ext cx="510" cy="192"/>
              </a:xfrm>
              <a:prstGeom prst="rect">
                <a:avLst/>
              </a:prstGeom>
              <a:noFill/>
              <a:ln w="9525" algn="ctr">
                <a:noFill/>
                <a:miter lim="800000"/>
                <a:headEnd/>
                <a:tailEnd/>
              </a:ln>
            </p:spPr>
            <p:txBody>
              <a:bodyPr wrap="none" anchor="ctr"/>
              <a:lstStyle/>
              <a:p>
                <a:pPr algn="ctr" eaLnBrk="0" latinLnBrk="0" hangingPunct="0"/>
                <a:r>
                  <a:rPr kumimoji="0" lang="en-US" altLang="ko-KR" sz="900" b="1">
                    <a:latin typeface="Arial" pitchFamily="34" charset="0"/>
                  </a:rPr>
                  <a:t>Hand-</a:t>
                </a:r>
                <a:br>
                  <a:rPr kumimoji="0" lang="en-US" altLang="ko-KR" sz="900" b="1">
                    <a:latin typeface="Arial" pitchFamily="34" charset="0"/>
                  </a:rPr>
                </a:br>
                <a:r>
                  <a:rPr kumimoji="0" lang="en-US" altLang="ko-KR" sz="900" b="1">
                    <a:latin typeface="Arial" pitchFamily="34" charset="0"/>
                  </a:rPr>
                  <a:t>Generate</a:t>
                </a:r>
              </a:p>
            </p:txBody>
          </p:sp>
        </p:grpSp>
      </p:grpSp>
      <p:sp>
        <p:nvSpPr>
          <p:cNvPr id="78877" name="Rectangle 89"/>
          <p:cNvSpPr>
            <a:spLocks noChangeArrowheads="1"/>
          </p:cNvSpPr>
          <p:nvPr/>
        </p:nvSpPr>
        <p:spPr bwMode="auto">
          <a:xfrm>
            <a:off x="879475" y="1431925"/>
            <a:ext cx="2357438" cy="304800"/>
          </a:xfrm>
          <a:prstGeom prst="rect">
            <a:avLst/>
          </a:prstGeom>
          <a:solidFill>
            <a:srgbClr val="D7D7D7"/>
          </a:solidFill>
          <a:ln w="12700" algn="ctr">
            <a:solidFill>
              <a:schemeClr val="bg2"/>
            </a:solidFill>
            <a:miter lim="800000"/>
            <a:headEnd/>
            <a:tailEnd/>
          </a:ln>
        </p:spPr>
        <p:txBody>
          <a:bodyPr wrap="none" anchor="ctr"/>
          <a:lstStyle/>
          <a:p>
            <a:pPr algn="ctr" eaLnBrk="0" latinLnBrk="0" hangingPunct="0"/>
            <a:r>
              <a:rPr kumimoji="0" lang="en-US" altLang="ko-KR" sz="1200" b="1">
                <a:solidFill>
                  <a:srgbClr val="000000"/>
                </a:solidFill>
                <a:latin typeface="Arial" pitchFamily="34" charset="0"/>
              </a:rPr>
              <a:t>Requirements</a:t>
            </a:r>
          </a:p>
        </p:txBody>
      </p:sp>
      <p:sp>
        <p:nvSpPr>
          <p:cNvPr id="78878" name="Rectangle 90"/>
          <p:cNvSpPr>
            <a:spLocks noChangeArrowheads="1"/>
          </p:cNvSpPr>
          <p:nvPr/>
        </p:nvSpPr>
        <p:spPr bwMode="auto">
          <a:xfrm>
            <a:off x="811213" y="1535113"/>
            <a:ext cx="2357437" cy="304800"/>
          </a:xfrm>
          <a:prstGeom prst="rect">
            <a:avLst/>
          </a:prstGeom>
          <a:solidFill>
            <a:srgbClr val="D7D7D7"/>
          </a:solidFill>
          <a:ln w="12700" algn="ctr">
            <a:solidFill>
              <a:schemeClr val="bg2"/>
            </a:solidFill>
            <a:miter lim="800000"/>
            <a:headEnd/>
            <a:tailEnd/>
          </a:ln>
        </p:spPr>
        <p:txBody>
          <a:bodyPr wrap="none" anchor="ctr"/>
          <a:lstStyle/>
          <a:p>
            <a:pPr algn="ctr" eaLnBrk="0" latinLnBrk="0" hangingPunct="0"/>
            <a:r>
              <a:rPr kumimoji="0" lang="en-US" altLang="ko-KR" sz="1200" b="1">
                <a:solidFill>
                  <a:srgbClr val="000000"/>
                </a:solidFill>
                <a:latin typeface="Arial" pitchFamily="34" charset="0"/>
              </a:rPr>
              <a:t>Requirements</a:t>
            </a:r>
          </a:p>
        </p:txBody>
      </p:sp>
    </p:spTree>
    <p:extLst>
      <p:ext uri="{BB962C8B-B14F-4D97-AF65-F5344CB8AC3E}">
        <p14:creationId xmlns:p14="http://schemas.microsoft.com/office/powerpoint/2010/main" val="4041062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withEffect">
                                  <p:stCondLst>
                                    <p:cond delay="0"/>
                                  </p:stCondLst>
                                  <p:childTnLst>
                                    <p:animClr clrSpc="rgb" dir="cw">
                                      <p:cBhvr>
                                        <p:cTn id="6" dur="500" fill="hold"/>
                                        <p:tgtEl>
                                          <p:spTgt spid="537628"/>
                                        </p:tgtEl>
                                        <p:attrNameLst>
                                          <p:attrName>fillcolor</p:attrName>
                                        </p:attrNameLst>
                                      </p:cBhvr>
                                      <p:to>
                                        <a:srgbClr val="FFFF66"/>
                                      </p:to>
                                    </p:animClr>
                                    <p:set>
                                      <p:cBhvr>
                                        <p:cTn id="7" dur="500" fill="hold"/>
                                        <p:tgtEl>
                                          <p:spTgt spid="537628"/>
                                        </p:tgtEl>
                                        <p:attrNameLst>
                                          <p:attrName>fill.type</p:attrName>
                                        </p:attrNameLst>
                                      </p:cBhvr>
                                      <p:to>
                                        <p:strVal val="solid"/>
                                      </p:to>
                                    </p:set>
                                    <p:set>
                                      <p:cBhvr>
                                        <p:cTn id="8" dur="500" fill="hold"/>
                                        <p:tgtEl>
                                          <p:spTgt spid="537628"/>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6"/>
          <p:cNvSpPr>
            <a:spLocks noGrp="1" noChangeArrowheads="1"/>
          </p:cNvSpPr>
          <p:nvPr>
            <p:ph type="title"/>
          </p:nvPr>
        </p:nvSpPr>
        <p:spPr/>
        <p:txBody>
          <a:bodyPr/>
          <a:lstStyle/>
          <a:p>
            <a:r>
              <a:rPr lang="en-US" altLang="ko-KR" smtClean="0">
                <a:ea typeface="굴림" pitchFamily="50" charset="-127"/>
              </a:rPr>
              <a:t>Development</a:t>
            </a:r>
            <a:r>
              <a:rPr lang="en-US" altLang="ko-KR" b="0" smtClean="0">
                <a:ea typeface="굴림" pitchFamily="50" charset="-127"/>
              </a:rPr>
              <a:t> </a:t>
            </a:r>
            <a:r>
              <a:rPr lang="en-US" altLang="ko-KR" smtClean="0">
                <a:ea typeface="굴림" pitchFamily="50" charset="-127"/>
              </a:rPr>
              <a:t>Process for High-Integrity Applications: Compliance Demonstration </a:t>
            </a:r>
          </a:p>
        </p:txBody>
      </p:sp>
      <p:sp>
        <p:nvSpPr>
          <p:cNvPr id="520233" name="Rectangle 41"/>
          <p:cNvSpPr>
            <a:spLocks noChangeArrowheads="1"/>
          </p:cNvSpPr>
          <p:nvPr/>
        </p:nvSpPr>
        <p:spPr bwMode="auto">
          <a:xfrm>
            <a:off x="628650" y="6211888"/>
            <a:ext cx="7543800" cy="369887"/>
          </a:xfrm>
          <a:prstGeom prst="rect">
            <a:avLst/>
          </a:prstGeom>
          <a:noFill/>
          <a:ln w="9525" algn="ctr">
            <a:noFill/>
            <a:prstDash val="sysDot"/>
            <a:miter lim="800000"/>
            <a:headEnd/>
            <a:tailEnd/>
          </a:ln>
        </p:spPr>
        <p:txBody>
          <a:bodyPr>
            <a:spAutoFit/>
          </a:bodyPr>
          <a:lstStyle/>
          <a:p>
            <a:pPr marL="271463" indent="-271463" fontAlgn="base">
              <a:spcBef>
                <a:spcPct val="0"/>
              </a:spcBef>
              <a:spcAft>
                <a:spcPct val="0"/>
              </a:spcAft>
              <a:buFont typeface="Wingdings" pitchFamily="2" charset="2"/>
              <a:buChar char="Ø"/>
              <a:defRPr/>
            </a:pPr>
            <a:r>
              <a:rPr lang="de-DE" dirty="0">
                <a:solidFill>
                  <a:srgbClr val="000000"/>
                </a:solidFill>
              </a:rPr>
              <a:t>Compliance </a:t>
            </a:r>
            <a:r>
              <a:rPr lang="de-DE" dirty="0" err="1">
                <a:solidFill>
                  <a:srgbClr val="000000"/>
                </a:solidFill>
              </a:rPr>
              <a:t>demonstration</a:t>
            </a:r>
            <a:r>
              <a:rPr lang="de-DE" dirty="0">
                <a:solidFill>
                  <a:srgbClr val="000000"/>
                </a:solidFill>
              </a:rPr>
              <a:t> </a:t>
            </a:r>
            <a:r>
              <a:rPr lang="de-DE" dirty="0" err="1">
                <a:solidFill>
                  <a:srgbClr val="000000"/>
                </a:solidFill>
              </a:rPr>
              <a:t>is</a:t>
            </a:r>
            <a:r>
              <a:rPr lang="de-DE" dirty="0">
                <a:solidFill>
                  <a:srgbClr val="000000"/>
                </a:solidFill>
              </a:rPr>
              <a:t> a </a:t>
            </a:r>
            <a:r>
              <a:rPr lang="de-DE" dirty="0" err="1">
                <a:solidFill>
                  <a:srgbClr val="000000"/>
                </a:solidFill>
              </a:rPr>
              <a:t>lengthy</a:t>
            </a:r>
            <a:r>
              <a:rPr lang="de-DE" dirty="0">
                <a:solidFill>
                  <a:srgbClr val="000000"/>
                </a:solidFill>
              </a:rPr>
              <a:t> </a:t>
            </a:r>
            <a:r>
              <a:rPr lang="de-DE" dirty="0" err="1">
                <a:solidFill>
                  <a:srgbClr val="000000"/>
                </a:solidFill>
              </a:rPr>
              <a:t>and</a:t>
            </a:r>
            <a:r>
              <a:rPr lang="de-DE" dirty="0">
                <a:solidFill>
                  <a:srgbClr val="000000"/>
                </a:solidFill>
              </a:rPr>
              <a:t> </a:t>
            </a:r>
            <a:r>
              <a:rPr lang="de-DE" dirty="0" err="1">
                <a:solidFill>
                  <a:srgbClr val="000000"/>
                </a:solidFill>
              </a:rPr>
              <a:t>labour</a:t>
            </a:r>
            <a:r>
              <a:rPr lang="de-DE" dirty="0">
                <a:solidFill>
                  <a:srgbClr val="000000"/>
                </a:solidFill>
              </a:rPr>
              <a:t>-intensive </a:t>
            </a:r>
            <a:r>
              <a:rPr lang="de-DE" dirty="0" err="1">
                <a:solidFill>
                  <a:srgbClr val="000000"/>
                </a:solidFill>
              </a:rPr>
              <a:t>process</a:t>
            </a:r>
            <a:endParaRPr lang="de-DE" dirty="0">
              <a:solidFill>
                <a:srgbClr val="000000"/>
              </a:solidFill>
            </a:endParaRPr>
          </a:p>
        </p:txBody>
      </p:sp>
      <p:grpSp>
        <p:nvGrpSpPr>
          <p:cNvPr id="2" name="Gruppieren 55"/>
          <p:cNvGrpSpPr>
            <a:grpSpLocks/>
          </p:cNvGrpSpPr>
          <p:nvPr/>
        </p:nvGrpSpPr>
        <p:grpSpPr bwMode="auto">
          <a:xfrm>
            <a:off x="1327150" y="2562225"/>
            <a:ext cx="6296025" cy="3479800"/>
            <a:chOff x="1192040" y="1548141"/>
            <a:chExt cx="6295166" cy="3480319"/>
          </a:xfrm>
        </p:grpSpPr>
        <p:sp>
          <p:nvSpPr>
            <p:cNvPr id="57" name="Rectangle 43"/>
            <p:cNvSpPr>
              <a:spLocks noChangeArrowheads="1"/>
            </p:cNvSpPr>
            <p:nvPr/>
          </p:nvSpPr>
          <p:spPr bwMode="auto">
            <a:xfrm>
              <a:off x="1923778" y="2345185"/>
              <a:ext cx="849196" cy="154011"/>
            </a:xfrm>
            <a:prstGeom prst="rect">
              <a:avLst/>
            </a:prstGeom>
            <a:solidFill>
              <a:schemeClr val="bg1"/>
            </a:solidFill>
            <a:ln w="12700" algn="ctr">
              <a:noFill/>
              <a:miter lim="800000"/>
              <a:headEnd/>
              <a:tailEnd/>
            </a:ln>
          </p:spPr>
          <p:txBody>
            <a:bodyPr wrap="none" lIns="0" tIns="0" rIns="0" bIns="0">
              <a:spAutoFit/>
            </a:bodyPr>
            <a:lstStyle/>
            <a:p>
              <a:pPr algn="ctr" fontAlgn="base">
                <a:spcBef>
                  <a:spcPct val="0"/>
                </a:spcBef>
                <a:spcAft>
                  <a:spcPct val="0"/>
                </a:spcAft>
                <a:buSzPct val="80000"/>
                <a:buFont typeface="Wingdings" pitchFamily="2" charset="2"/>
                <a:buNone/>
                <a:defRPr/>
              </a:pPr>
              <a:r>
                <a:rPr lang="de-DE" sz="1000">
                  <a:solidFill>
                    <a:srgbClr val="000000"/>
                  </a:solidFill>
                </a:rPr>
                <a:t>   Partitioning   </a:t>
              </a:r>
            </a:p>
          </p:txBody>
        </p:sp>
        <p:grpSp>
          <p:nvGrpSpPr>
            <p:cNvPr id="3" name="Group 45"/>
            <p:cNvGrpSpPr>
              <a:grpSpLocks/>
            </p:cNvGrpSpPr>
            <p:nvPr/>
          </p:nvGrpSpPr>
          <p:grpSpPr bwMode="auto">
            <a:xfrm>
              <a:off x="2591641" y="2719007"/>
              <a:ext cx="2525961" cy="2253697"/>
              <a:chOff x="1791" y="2359"/>
              <a:chExt cx="1528" cy="1633"/>
            </a:xfrm>
          </p:grpSpPr>
          <p:sp>
            <p:nvSpPr>
              <p:cNvPr id="104" name="Line 46"/>
              <p:cNvSpPr>
                <a:spLocks noChangeShapeType="1"/>
              </p:cNvSpPr>
              <p:nvPr/>
            </p:nvSpPr>
            <p:spPr bwMode="auto">
              <a:xfrm>
                <a:off x="1791" y="2355"/>
                <a:ext cx="769" cy="1637"/>
              </a:xfrm>
              <a:prstGeom prst="line">
                <a:avLst/>
              </a:prstGeom>
              <a:noFill/>
              <a:ln w="304800">
                <a:solidFill>
                  <a:srgbClr val="D9D9D9"/>
                </a:solidFill>
                <a:round/>
                <a:headEnd/>
                <a:tailEnd/>
              </a:ln>
            </p:spPr>
            <p:txBody>
              <a:bodyPr lIns="0" tIns="0" rIns="0" bIns="0" anchor="ctr"/>
              <a:lstStyle/>
              <a:p>
                <a:pPr algn="ctr" fontAlgn="base">
                  <a:spcBef>
                    <a:spcPct val="0"/>
                  </a:spcBef>
                  <a:spcAft>
                    <a:spcPct val="0"/>
                  </a:spcAft>
                  <a:defRPr/>
                </a:pPr>
                <a:endParaRPr lang="de-DE" sz="1000">
                  <a:solidFill>
                    <a:srgbClr val="000000"/>
                  </a:solidFill>
                </a:endParaRPr>
              </a:p>
            </p:txBody>
          </p:sp>
          <p:sp>
            <p:nvSpPr>
              <p:cNvPr id="105" name="Line 47"/>
              <p:cNvSpPr>
                <a:spLocks noChangeShapeType="1"/>
              </p:cNvSpPr>
              <p:nvPr/>
            </p:nvSpPr>
            <p:spPr bwMode="auto">
              <a:xfrm flipH="1">
                <a:off x="2550" y="2355"/>
                <a:ext cx="769" cy="1637"/>
              </a:xfrm>
              <a:prstGeom prst="line">
                <a:avLst/>
              </a:prstGeom>
              <a:noFill/>
              <a:ln w="304800">
                <a:solidFill>
                  <a:srgbClr val="D9D9D9"/>
                </a:solidFill>
                <a:round/>
                <a:headEnd/>
                <a:tailEnd/>
              </a:ln>
            </p:spPr>
            <p:txBody>
              <a:bodyPr lIns="0" tIns="0" rIns="0" bIns="0" anchor="ctr"/>
              <a:lstStyle/>
              <a:p>
                <a:pPr algn="ctr" fontAlgn="base">
                  <a:spcBef>
                    <a:spcPct val="0"/>
                  </a:spcBef>
                  <a:spcAft>
                    <a:spcPct val="0"/>
                  </a:spcAft>
                  <a:defRPr/>
                </a:pPr>
                <a:endParaRPr lang="de-DE" sz="1000">
                  <a:solidFill>
                    <a:srgbClr val="000000"/>
                  </a:solidFill>
                </a:endParaRPr>
              </a:p>
            </p:txBody>
          </p:sp>
        </p:grpSp>
        <p:sp>
          <p:nvSpPr>
            <p:cNvPr id="59" name="Line 48"/>
            <p:cNvSpPr>
              <a:spLocks noChangeShapeType="1"/>
            </p:cNvSpPr>
            <p:nvPr/>
          </p:nvSpPr>
          <p:spPr bwMode="auto">
            <a:xfrm>
              <a:off x="1192040" y="2534126"/>
              <a:ext cx="5901520" cy="0"/>
            </a:xfrm>
            <a:prstGeom prst="line">
              <a:avLst/>
            </a:prstGeom>
            <a:noFill/>
            <a:ln w="28575">
              <a:solidFill>
                <a:schemeClr val="tx1"/>
              </a:solidFill>
              <a:prstDash val="dash"/>
              <a:round/>
              <a:headEnd/>
              <a:tailEnd/>
            </a:ln>
          </p:spPr>
          <p:txBody>
            <a:bodyPr lIns="0" tIns="0" rIns="0" bIns="0" anchor="ctr"/>
            <a:lstStyle/>
            <a:p>
              <a:pPr algn="ctr" fontAlgn="base">
                <a:spcBef>
                  <a:spcPct val="0"/>
                </a:spcBef>
                <a:spcAft>
                  <a:spcPct val="0"/>
                </a:spcAft>
                <a:defRPr/>
              </a:pPr>
              <a:endParaRPr lang="de-DE" sz="1000">
                <a:solidFill>
                  <a:srgbClr val="000000"/>
                </a:solidFill>
              </a:endParaRPr>
            </a:p>
          </p:txBody>
        </p:sp>
        <p:sp>
          <p:nvSpPr>
            <p:cNvPr id="60" name="Line 49"/>
            <p:cNvSpPr>
              <a:spLocks noChangeShapeType="1"/>
            </p:cNvSpPr>
            <p:nvPr/>
          </p:nvSpPr>
          <p:spPr bwMode="auto">
            <a:xfrm>
              <a:off x="2357106" y="1618001"/>
              <a:ext cx="392060" cy="782755"/>
            </a:xfrm>
            <a:prstGeom prst="line">
              <a:avLst/>
            </a:prstGeom>
            <a:noFill/>
            <a:ln w="57150">
              <a:solidFill>
                <a:schemeClr val="tx1"/>
              </a:solidFill>
              <a:round/>
              <a:headEnd/>
              <a:tailEnd/>
            </a:ln>
          </p:spPr>
          <p:txBody>
            <a:bodyPr lIns="0" tIns="0" rIns="0" bIns="0" anchor="ctr"/>
            <a:lstStyle/>
            <a:p>
              <a:pPr algn="ctr" fontAlgn="base">
                <a:spcBef>
                  <a:spcPct val="0"/>
                </a:spcBef>
                <a:spcAft>
                  <a:spcPct val="0"/>
                </a:spcAft>
                <a:defRPr/>
              </a:pPr>
              <a:endParaRPr lang="de-DE" sz="1000">
                <a:solidFill>
                  <a:srgbClr val="000000"/>
                </a:solidFill>
              </a:endParaRPr>
            </a:p>
          </p:txBody>
        </p:sp>
        <p:sp>
          <p:nvSpPr>
            <p:cNvPr id="61" name="Line 50"/>
            <p:cNvSpPr>
              <a:spLocks noChangeShapeType="1"/>
            </p:cNvSpPr>
            <p:nvPr/>
          </p:nvSpPr>
          <p:spPr bwMode="auto">
            <a:xfrm flipH="1">
              <a:off x="5298343" y="1548141"/>
              <a:ext cx="411106" cy="852615"/>
            </a:xfrm>
            <a:prstGeom prst="line">
              <a:avLst/>
            </a:prstGeom>
            <a:noFill/>
            <a:ln w="57150">
              <a:solidFill>
                <a:schemeClr val="tx1"/>
              </a:solidFill>
              <a:round/>
              <a:headEnd/>
              <a:tailEnd/>
            </a:ln>
          </p:spPr>
          <p:txBody>
            <a:bodyPr lIns="0" tIns="0" rIns="0" bIns="0" anchor="ctr"/>
            <a:lstStyle/>
            <a:p>
              <a:pPr algn="ctr" fontAlgn="base">
                <a:spcBef>
                  <a:spcPct val="0"/>
                </a:spcBef>
                <a:spcAft>
                  <a:spcPct val="0"/>
                </a:spcAft>
                <a:defRPr/>
              </a:pPr>
              <a:endParaRPr lang="de-DE" sz="1000">
                <a:solidFill>
                  <a:srgbClr val="000000"/>
                </a:solidFill>
              </a:endParaRPr>
            </a:p>
          </p:txBody>
        </p:sp>
        <p:sp>
          <p:nvSpPr>
            <p:cNvPr id="62" name="AutoShape 51"/>
            <p:cNvSpPr>
              <a:spLocks noChangeArrowheads="1"/>
            </p:cNvSpPr>
            <p:nvPr/>
          </p:nvSpPr>
          <p:spPr bwMode="auto">
            <a:xfrm rot="3922605">
              <a:off x="2230832" y="1834762"/>
              <a:ext cx="596989" cy="239679"/>
            </a:xfrm>
            <a:prstGeom prst="chevron">
              <a:avLst>
                <a:gd name="adj" fmla="val 64241"/>
              </a:avLst>
            </a:prstGeom>
            <a:solidFill>
              <a:schemeClr val="tx1"/>
            </a:solidFill>
            <a:ln w="12700" algn="ctr">
              <a:noFill/>
              <a:miter lim="800000"/>
              <a:headEnd/>
              <a:tailEnd/>
            </a:ln>
          </p:spPr>
          <p:txBody>
            <a:bodyPr wrap="none" lIns="0" tIns="0" rIns="0" bIns="0" anchor="ctr"/>
            <a:lstStyle/>
            <a:p>
              <a:pPr algn="ctr" fontAlgn="base">
                <a:spcBef>
                  <a:spcPct val="0"/>
                </a:spcBef>
                <a:spcAft>
                  <a:spcPct val="0"/>
                </a:spcAft>
              </a:pPr>
              <a:endParaRPr lang="de-DE" sz="1000" smtClean="0">
                <a:solidFill>
                  <a:srgbClr val="000000"/>
                </a:solidFill>
              </a:endParaRPr>
            </a:p>
          </p:txBody>
        </p:sp>
        <p:sp>
          <p:nvSpPr>
            <p:cNvPr id="63" name="AutoShape 52"/>
            <p:cNvSpPr>
              <a:spLocks noChangeArrowheads="1"/>
            </p:cNvSpPr>
            <p:nvPr/>
          </p:nvSpPr>
          <p:spPr bwMode="auto">
            <a:xfrm rot="6908086" flipH="1" flipV="1">
              <a:off x="5218099" y="1834762"/>
              <a:ext cx="596989" cy="239679"/>
            </a:xfrm>
            <a:prstGeom prst="chevron">
              <a:avLst>
                <a:gd name="adj" fmla="val 64241"/>
              </a:avLst>
            </a:prstGeom>
            <a:solidFill>
              <a:schemeClr val="tx1"/>
            </a:solidFill>
            <a:ln w="12700" algn="ctr">
              <a:noFill/>
              <a:miter lim="800000"/>
              <a:headEnd/>
              <a:tailEnd/>
            </a:ln>
          </p:spPr>
          <p:txBody>
            <a:bodyPr wrap="none" lIns="0" tIns="0" rIns="0" bIns="0" anchor="ctr"/>
            <a:lstStyle/>
            <a:p>
              <a:pPr algn="ctr" fontAlgn="base">
                <a:spcBef>
                  <a:spcPct val="0"/>
                </a:spcBef>
                <a:spcAft>
                  <a:spcPct val="0"/>
                </a:spcAft>
              </a:pPr>
              <a:endParaRPr lang="de-DE" sz="1000" smtClean="0">
                <a:solidFill>
                  <a:srgbClr val="000000"/>
                </a:solidFill>
              </a:endParaRPr>
            </a:p>
          </p:txBody>
        </p:sp>
        <p:sp>
          <p:nvSpPr>
            <p:cNvPr id="64" name="Rectangle 53"/>
            <p:cNvSpPr>
              <a:spLocks noChangeArrowheads="1"/>
            </p:cNvSpPr>
            <p:nvPr/>
          </p:nvSpPr>
          <p:spPr bwMode="auto">
            <a:xfrm>
              <a:off x="5391992" y="2345185"/>
              <a:ext cx="812689" cy="154011"/>
            </a:xfrm>
            <a:prstGeom prst="rect">
              <a:avLst/>
            </a:prstGeom>
            <a:solidFill>
              <a:schemeClr val="bg1"/>
            </a:solidFill>
            <a:ln w="12700" algn="ctr">
              <a:noFill/>
              <a:miter lim="800000"/>
              <a:headEnd/>
              <a:tailEnd/>
            </a:ln>
          </p:spPr>
          <p:txBody>
            <a:bodyPr wrap="none" lIns="0" tIns="0" rIns="0" bIns="0">
              <a:spAutoFit/>
            </a:bodyPr>
            <a:lstStyle/>
            <a:p>
              <a:pPr algn="ctr" fontAlgn="base">
                <a:spcBef>
                  <a:spcPct val="0"/>
                </a:spcBef>
                <a:spcAft>
                  <a:spcPct val="0"/>
                </a:spcAft>
                <a:buSzPct val="80000"/>
                <a:buFont typeface="Wingdings" pitchFamily="2" charset="2"/>
                <a:buNone/>
                <a:defRPr/>
              </a:pPr>
              <a:r>
                <a:rPr lang="de-DE" sz="1000">
                  <a:solidFill>
                    <a:srgbClr val="000000"/>
                  </a:solidFill>
                </a:rPr>
                <a:t>   Integration   </a:t>
              </a:r>
            </a:p>
          </p:txBody>
        </p:sp>
        <p:grpSp>
          <p:nvGrpSpPr>
            <p:cNvPr id="4" name="Group 54"/>
            <p:cNvGrpSpPr>
              <a:grpSpLocks/>
            </p:cNvGrpSpPr>
            <p:nvPr/>
          </p:nvGrpSpPr>
          <p:grpSpPr bwMode="auto">
            <a:xfrm>
              <a:off x="2603785" y="2752753"/>
              <a:ext cx="2451578" cy="2183269"/>
              <a:chOff x="1791" y="2359"/>
              <a:chExt cx="1528" cy="1633"/>
            </a:xfrm>
          </p:grpSpPr>
          <p:sp>
            <p:nvSpPr>
              <p:cNvPr id="102" name="Line 55"/>
              <p:cNvSpPr>
                <a:spLocks noChangeShapeType="1"/>
              </p:cNvSpPr>
              <p:nvPr/>
            </p:nvSpPr>
            <p:spPr bwMode="auto">
              <a:xfrm>
                <a:off x="1791" y="2359"/>
                <a:ext cx="783" cy="1633"/>
              </a:xfrm>
              <a:prstGeom prst="line">
                <a:avLst/>
              </a:prstGeom>
              <a:noFill/>
              <a:ln w="57150">
                <a:solidFill>
                  <a:schemeClr val="tx1"/>
                </a:solidFill>
                <a:round/>
                <a:headEnd/>
                <a:tailEnd/>
              </a:ln>
            </p:spPr>
            <p:txBody>
              <a:bodyPr lIns="0" tIns="0" rIns="0" bIns="0" anchor="ctr"/>
              <a:lstStyle/>
              <a:p>
                <a:pPr algn="ctr" fontAlgn="base">
                  <a:spcBef>
                    <a:spcPct val="0"/>
                  </a:spcBef>
                  <a:spcAft>
                    <a:spcPct val="0"/>
                  </a:spcAft>
                  <a:defRPr/>
                </a:pPr>
                <a:endParaRPr lang="de-DE" sz="1000">
                  <a:solidFill>
                    <a:srgbClr val="000000"/>
                  </a:solidFill>
                </a:endParaRPr>
              </a:p>
            </p:txBody>
          </p:sp>
          <p:sp>
            <p:nvSpPr>
              <p:cNvPr id="103" name="Line 56"/>
              <p:cNvSpPr>
                <a:spLocks noChangeShapeType="1"/>
              </p:cNvSpPr>
              <p:nvPr/>
            </p:nvSpPr>
            <p:spPr bwMode="auto">
              <a:xfrm flipH="1">
                <a:off x="2540" y="2359"/>
                <a:ext cx="783" cy="1633"/>
              </a:xfrm>
              <a:prstGeom prst="line">
                <a:avLst/>
              </a:prstGeom>
              <a:noFill/>
              <a:ln w="57150">
                <a:solidFill>
                  <a:schemeClr val="tx1"/>
                </a:solidFill>
                <a:round/>
                <a:headEnd/>
                <a:tailEnd/>
              </a:ln>
            </p:spPr>
            <p:txBody>
              <a:bodyPr lIns="0" tIns="0" rIns="0" bIns="0" anchor="ctr"/>
              <a:lstStyle/>
              <a:p>
                <a:pPr algn="ctr" fontAlgn="base">
                  <a:spcBef>
                    <a:spcPct val="0"/>
                  </a:spcBef>
                  <a:spcAft>
                    <a:spcPct val="0"/>
                  </a:spcAft>
                  <a:defRPr/>
                </a:pPr>
                <a:endParaRPr lang="de-DE" sz="1000">
                  <a:solidFill>
                    <a:srgbClr val="000000"/>
                  </a:solidFill>
                </a:endParaRPr>
              </a:p>
            </p:txBody>
          </p:sp>
        </p:grpSp>
        <p:sp>
          <p:nvSpPr>
            <p:cNvPr id="66" name="Line 57"/>
            <p:cNvSpPr>
              <a:spLocks noChangeShapeType="1"/>
            </p:cNvSpPr>
            <p:nvPr/>
          </p:nvSpPr>
          <p:spPr bwMode="auto">
            <a:xfrm>
              <a:off x="2988845" y="2753234"/>
              <a:ext cx="1234906" cy="2183138"/>
            </a:xfrm>
            <a:prstGeom prst="line">
              <a:avLst/>
            </a:prstGeom>
            <a:noFill/>
            <a:ln w="57150">
              <a:solidFill>
                <a:schemeClr val="tx1"/>
              </a:solidFill>
              <a:round/>
              <a:headEnd/>
              <a:tailEnd/>
            </a:ln>
          </p:spPr>
          <p:txBody>
            <a:bodyPr lIns="0" tIns="0" rIns="0" bIns="0" anchor="ctr"/>
            <a:lstStyle/>
            <a:p>
              <a:pPr algn="ctr" fontAlgn="base">
                <a:spcBef>
                  <a:spcPct val="0"/>
                </a:spcBef>
                <a:spcAft>
                  <a:spcPct val="0"/>
                </a:spcAft>
                <a:defRPr/>
              </a:pPr>
              <a:endParaRPr lang="de-DE" sz="1000">
                <a:solidFill>
                  <a:srgbClr val="000000"/>
                </a:solidFill>
              </a:endParaRPr>
            </a:p>
          </p:txBody>
        </p:sp>
        <p:sp>
          <p:nvSpPr>
            <p:cNvPr id="67" name="Line 58"/>
            <p:cNvSpPr>
              <a:spLocks noChangeShapeType="1"/>
            </p:cNvSpPr>
            <p:nvPr/>
          </p:nvSpPr>
          <p:spPr bwMode="auto">
            <a:xfrm flipH="1">
              <a:off x="4207878" y="2753234"/>
              <a:ext cx="1234906" cy="2183138"/>
            </a:xfrm>
            <a:prstGeom prst="line">
              <a:avLst/>
            </a:prstGeom>
            <a:noFill/>
            <a:ln w="57150">
              <a:solidFill>
                <a:schemeClr val="tx1"/>
              </a:solidFill>
              <a:round/>
              <a:headEnd/>
              <a:tailEnd/>
            </a:ln>
          </p:spPr>
          <p:txBody>
            <a:bodyPr lIns="0" tIns="0" rIns="0" bIns="0" anchor="ctr"/>
            <a:lstStyle/>
            <a:p>
              <a:pPr algn="ctr" fontAlgn="base">
                <a:spcBef>
                  <a:spcPct val="0"/>
                </a:spcBef>
                <a:spcAft>
                  <a:spcPct val="0"/>
                </a:spcAft>
                <a:defRPr/>
              </a:pPr>
              <a:endParaRPr lang="de-DE" sz="1000">
                <a:solidFill>
                  <a:srgbClr val="000000"/>
                </a:solidFill>
              </a:endParaRPr>
            </a:p>
          </p:txBody>
        </p:sp>
        <p:grpSp>
          <p:nvGrpSpPr>
            <p:cNvPr id="5" name="Group 59"/>
            <p:cNvGrpSpPr>
              <a:grpSpLocks/>
            </p:cNvGrpSpPr>
            <p:nvPr/>
          </p:nvGrpSpPr>
          <p:grpSpPr bwMode="auto">
            <a:xfrm>
              <a:off x="3376449" y="2752753"/>
              <a:ext cx="2453096" cy="2183269"/>
              <a:chOff x="1791" y="2359"/>
              <a:chExt cx="1528" cy="1633"/>
            </a:xfrm>
          </p:grpSpPr>
          <p:sp>
            <p:nvSpPr>
              <p:cNvPr id="100" name="Line 60"/>
              <p:cNvSpPr>
                <a:spLocks noChangeShapeType="1"/>
              </p:cNvSpPr>
              <p:nvPr/>
            </p:nvSpPr>
            <p:spPr bwMode="auto">
              <a:xfrm>
                <a:off x="1791" y="2359"/>
                <a:ext cx="769" cy="1633"/>
              </a:xfrm>
              <a:prstGeom prst="line">
                <a:avLst/>
              </a:prstGeom>
              <a:noFill/>
              <a:ln w="57150">
                <a:solidFill>
                  <a:schemeClr val="tx1"/>
                </a:solidFill>
                <a:round/>
                <a:headEnd/>
                <a:tailEnd/>
              </a:ln>
            </p:spPr>
            <p:txBody>
              <a:bodyPr lIns="0" tIns="0" rIns="0" bIns="0" anchor="ctr"/>
              <a:lstStyle/>
              <a:p>
                <a:pPr algn="ctr" fontAlgn="base">
                  <a:spcBef>
                    <a:spcPct val="0"/>
                  </a:spcBef>
                  <a:spcAft>
                    <a:spcPct val="0"/>
                  </a:spcAft>
                  <a:defRPr/>
                </a:pPr>
                <a:endParaRPr lang="de-DE" sz="1000">
                  <a:solidFill>
                    <a:srgbClr val="000000"/>
                  </a:solidFill>
                </a:endParaRPr>
              </a:p>
            </p:txBody>
          </p:sp>
          <p:sp>
            <p:nvSpPr>
              <p:cNvPr id="101" name="Line 61"/>
              <p:cNvSpPr>
                <a:spLocks noChangeShapeType="1"/>
              </p:cNvSpPr>
              <p:nvPr/>
            </p:nvSpPr>
            <p:spPr bwMode="auto">
              <a:xfrm flipH="1">
                <a:off x="2550" y="2359"/>
                <a:ext cx="769" cy="1633"/>
              </a:xfrm>
              <a:prstGeom prst="line">
                <a:avLst/>
              </a:prstGeom>
              <a:noFill/>
              <a:ln w="57150">
                <a:solidFill>
                  <a:schemeClr val="tx1"/>
                </a:solidFill>
                <a:round/>
                <a:headEnd/>
                <a:tailEnd/>
              </a:ln>
            </p:spPr>
            <p:txBody>
              <a:bodyPr lIns="0" tIns="0" rIns="0" bIns="0" anchor="ctr"/>
              <a:lstStyle/>
              <a:p>
                <a:pPr algn="ctr" fontAlgn="base">
                  <a:spcBef>
                    <a:spcPct val="0"/>
                  </a:spcBef>
                  <a:spcAft>
                    <a:spcPct val="0"/>
                  </a:spcAft>
                  <a:defRPr/>
                </a:pPr>
                <a:endParaRPr lang="de-DE" sz="1000">
                  <a:solidFill>
                    <a:srgbClr val="000000"/>
                  </a:solidFill>
                </a:endParaRPr>
              </a:p>
            </p:txBody>
          </p:sp>
        </p:grpSp>
        <p:grpSp>
          <p:nvGrpSpPr>
            <p:cNvPr id="6" name="Group 62"/>
            <p:cNvGrpSpPr>
              <a:grpSpLocks/>
            </p:cNvGrpSpPr>
            <p:nvPr/>
          </p:nvGrpSpPr>
          <p:grpSpPr bwMode="auto">
            <a:xfrm>
              <a:off x="2216695" y="2752753"/>
              <a:ext cx="2451578" cy="2183269"/>
              <a:chOff x="1791" y="2359"/>
              <a:chExt cx="1528" cy="1633"/>
            </a:xfrm>
          </p:grpSpPr>
          <p:sp>
            <p:nvSpPr>
              <p:cNvPr id="98" name="Line 63"/>
              <p:cNvSpPr>
                <a:spLocks noChangeShapeType="1"/>
              </p:cNvSpPr>
              <p:nvPr/>
            </p:nvSpPr>
            <p:spPr bwMode="auto">
              <a:xfrm>
                <a:off x="1791" y="2359"/>
                <a:ext cx="769" cy="1633"/>
              </a:xfrm>
              <a:prstGeom prst="line">
                <a:avLst/>
              </a:prstGeom>
              <a:noFill/>
              <a:ln w="57150">
                <a:solidFill>
                  <a:schemeClr val="tx1"/>
                </a:solidFill>
                <a:round/>
                <a:headEnd/>
                <a:tailEnd/>
              </a:ln>
            </p:spPr>
            <p:txBody>
              <a:bodyPr lIns="0" tIns="0" rIns="0" bIns="0" anchor="ctr"/>
              <a:lstStyle/>
              <a:p>
                <a:pPr algn="ctr" fontAlgn="base">
                  <a:spcBef>
                    <a:spcPct val="0"/>
                  </a:spcBef>
                  <a:spcAft>
                    <a:spcPct val="0"/>
                  </a:spcAft>
                  <a:defRPr/>
                </a:pPr>
                <a:endParaRPr lang="de-DE" sz="1000">
                  <a:solidFill>
                    <a:srgbClr val="000000"/>
                  </a:solidFill>
                </a:endParaRPr>
              </a:p>
            </p:txBody>
          </p:sp>
          <p:sp>
            <p:nvSpPr>
              <p:cNvPr id="99" name="Line 64"/>
              <p:cNvSpPr>
                <a:spLocks noChangeShapeType="1"/>
              </p:cNvSpPr>
              <p:nvPr/>
            </p:nvSpPr>
            <p:spPr bwMode="auto">
              <a:xfrm flipH="1">
                <a:off x="2550" y="2359"/>
                <a:ext cx="769" cy="1633"/>
              </a:xfrm>
              <a:prstGeom prst="line">
                <a:avLst/>
              </a:prstGeom>
              <a:noFill/>
              <a:ln w="57150">
                <a:solidFill>
                  <a:schemeClr val="tx1"/>
                </a:solidFill>
                <a:round/>
                <a:headEnd/>
                <a:tailEnd/>
              </a:ln>
            </p:spPr>
            <p:txBody>
              <a:bodyPr lIns="0" tIns="0" rIns="0" bIns="0" anchor="ctr"/>
              <a:lstStyle/>
              <a:p>
                <a:pPr algn="ctr" fontAlgn="base">
                  <a:spcBef>
                    <a:spcPct val="0"/>
                  </a:spcBef>
                  <a:spcAft>
                    <a:spcPct val="0"/>
                  </a:spcAft>
                  <a:defRPr/>
                </a:pPr>
                <a:endParaRPr lang="de-DE" sz="1000">
                  <a:solidFill>
                    <a:srgbClr val="000000"/>
                  </a:solidFill>
                </a:endParaRPr>
              </a:p>
            </p:txBody>
          </p:sp>
        </p:grpSp>
        <p:sp>
          <p:nvSpPr>
            <p:cNvPr id="70" name="Rectangle 65"/>
            <p:cNvSpPr>
              <a:spLocks noChangeArrowheads="1"/>
            </p:cNvSpPr>
            <p:nvPr/>
          </p:nvSpPr>
          <p:spPr bwMode="auto">
            <a:xfrm>
              <a:off x="2230123" y="4155205"/>
              <a:ext cx="1549189" cy="333425"/>
            </a:xfrm>
            <a:prstGeom prst="rect">
              <a:avLst/>
            </a:prstGeom>
            <a:solidFill>
              <a:schemeClr val="bg1"/>
            </a:solidFill>
            <a:ln w="9525">
              <a:solidFill>
                <a:schemeClr val="tx1"/>
              </a:solidFill>
              <a:miter lim="800000"/>
              <a:headEnd/>
              <a:tailEnd/>
            </a:ln>
          </p:spPr>
          <p:txBody>
            <a:bodyPr wrap="none" anchor="ctr"/>
            <a:lstStyle/>
            <a:p>
              <a:pPr algn="ctr" fontAlgn="base">
                <a:spcBef>
                  <a:spcPct val="0"/>
                </a:spcBef>
                <a:spcAft>
                  <a:spcPct val="0"/>
                </a:spcAft>
                <a:defRPr/>
              </a:pPr>
              <a:r>
                <a:rPr lang="en-US" altLang="ja-JP" sz="1200" dirty="0">
                  <a:solidFill>
                    <a:srgbClr val="000000"/>
                  </a:solidFill>
                  <a:ea typeface="MS PGothic"/>
                  <a:cs typeface="MS PGothic"/>
                </a:rPr>
                <a:t>Module design</a:t>
              </a:r>
            </a:p>
          </p:txBody>
        </p:sp>
        <p:sp>
          <p:nvSpPr>
            <p:cNvPr id="71" name="Rectangle 66"/>
            <p:cNvSpPr>
              <a:spLocks noChangeArrowheads="1"/>
            </p:cNvSpPr>
            <p:nvPr/>
          </p:nvSpPr>
          <p:spPr bwMode="auto">
            <a:xfrm>
              <a:off x="5053901" y="2705602"/>
              <a:ext cx="1547601" cy="333425"/>
            </a:xfrm>
            <a:prstGeom prst="rect">
              <a:avLst/>
            </a:prstGeom>
            <a:solidFill>
              <a:schemeClr val="bg1"/>
            </a:solidFill>
            <a:ln w="9525">
              <a:solidFill>
                <a:schemeClr val="tx1"/>
              </a:solidFill>
              <a:miter lim="800000"/>
              <a:headEnd/>
              <a:tailEnd/>
            </a:ln>
          </p:spPr>
          <p:txBody>
            <a:bodyPr wrap="none" anchor="ctr"/>
            <a:lstStyle/>
            <a:p>
              <a:pPr algn="ctr" fontAlgn="base">
                <a:spcBef>
                  <a:spcPct val="0"/>
                </a:spcBef>
                <a:spcAft>
                  <a:spcPct val="0"/>
                </a:spcAft>
              </a:pPr>
              <a:r>
                <a:rPr lang="de-DE" altLang="ja-JP" sz="1200" smtClean="0">
                  <a:solidFill>
                    <a:srgbClr val="000000"/>
                  </a:solidFill>
                  <a:ea typeface="MS PGothic" pitchFamily="34" charset="-128"/>
                </a:rPr>
                <a:t>Validation testing</a:t>
              </a:r>
              <a:endParaRPr lang="en-US" altLang="ja-JP" sz="1200" smtClean="0">
                <a:solidFill>
                  <a:srgbClr val="000000"/>
                </a:solidFill>
                <a:ea typeface="MS PGothic" pitchFamily="34" charset="-128"/>
              </a:endParaRPr>
            </a:p>
          </p:txBody>
        </p:sp>
        <p:sp>
          <p:nvSpPr>
            <p:cNvPr id="72" name="Rectangle 67"/>
            <p:cNvSpPr>
              <a:spLocks noChangeArrowheads="1"/>
            </p:cNvSpPr>
            <p:nvPr/>
          </p:nvSpPr>
          <p:spPr bwMode="auto">
            <a:xfrm>
              <a:off x="4817395" y="3196212"/>
              <a:ext cx="1547602" cy="333425"/>
            </a:xfrm>
            <a:prstGeom prst="rect">
              <a:avLst/>
            </a:prstGeom>
            <a:solidFill>
              <a:schemeClr val="bg1"/>
            </a:solidFill>
            <a:ln w="9525">
              <a:solidFill>
                <a:schemeClr val="tx1"/>
              </a:solidFill>
              <a:miter lim="800000"/>
              <a:headEnd/>
              <a:tailEnd/>
            </a:ln>
          </p:spPr>
          <p:txBody>
            <a:bodyPr wrap="none" anchor="ctr"/>
            <a:lstStyle/>
            <a:p>
              <a:pPr algn="ctr" fontAlgn="base">
                <a:spcBef>
                  <a:spcPct val="0"/>
                </a:spcBef>
                <a:spcAft>
                  <a:spcPct val="0"/>
                </a:spcAft>
                <a:defRPr/>
              </a:pPr>
              <a:r>
                <a:rPr lang="en-US" altLang="ja-JP" sz="1200" dirty="0">
                  <a:solidFill>
                    <a:srgbClr val="000000"/>
                  </a:solidFill>
                  <a:ea typeface="MS PGothic"/>
                  <a:cs typeface="MS PGothic"/>
                </a:rPr>
                <a:t>Integration testing</a:t>
              </a:r>
              <a:br>
                <a:rPr lang="en-US" altLang="ja-JP" sz="1200" dirty="0">
                  <a:solidFill>
                    <a:srgbClr val="000000"/>
                  </a:solidFill>
                  <a:ea typeface="MS PGothic"/>
                  <a:cs typeface="MS PGothic"/>
                </a:rPr>
              </a:br>
              <a:r>
                <a:rPr lang="en-US" altLang="ja-JP" sz="900" dirty="0">
                  <a:solidFill>
                    <a:srgbClr val="000000"/>
                  </a:solidFill>
                  <a:ea typeface="MS PGothic"/>
                  <a:cs typeface="MS PGothic"/>
                </a:rPr>
                <a:t>(components, subsystems)</a:t>
              </a:r>
            </a:p>
          </p:txBody>
        </p:sp>
        <p:sp>
          <p:nvSpPr>
            <p:cNvPr id="73" name="Rectangle 75"/>
            <p:cNvSpPr>
              <a:spLocks noChangeArrowheads="1"/>
            </p:cNvSpPr>
            <p:nvPr/>
          </p:nvSpPr>
          <p:spPr bwMode="auto">
            <a:xfrm>
              <a:off x="3268207" y="4695035"/>
              <a:ext cx="1549189" cy="333425"/>
            </a:xfrm>
            <a:prstGeom prst="rect">
              <a:avLst/>
            </a:prstGeom>
            <a:solidFill>
              <a:schemeClr val="bg1"/>
            </a:solidFill>
            <a:ln w="9525">
              <a:solidFill>
                <a:schemeClr val="tx1"/>
              </a:solidFill>
              <a:miter lim="800000"/>
              <a:headEnd/>
              <a:tailEnd/>
            </a:ln>
          </p:spPr>
          <p:txBody>
            <a:bodyPr wrap="none" anchor="ctr"/>
            <a:lstStyle/>
            <a:p>
              <a:pPr algn="ctr" fontAlgn="base">
                <a:spcBef>
                  <a:spcPct val="0"/>
                </a:spcBef>
                <a:spcAft>
                  <a:spcPct val="0"/>
                </a:spcAft>
                <a:defRPr/>
              </a:pPr>
              <a:r>
                <a:rPr lang="en-US" altLang="ja-JP" sz="1200" dirty="0">
                  <a:solidFill>
                    <a:srgbClr val="000000"/>
                  </a:solidFill>
                  <a:ea typeface="MS PGothic"/>
                  <a:cs typeface="MS PGothic"/>
                </a:rPr>
                <a:t> Coding </a:t>
              </a:r>
            </a:p>
          </p:txBody>
        </p:sp>
        <p:sp>
          <p:nvSpPr>
            <p:cNvPr id="74" name="Rectangle 76"/>
            <p:cNvSpPr>
              <a:spLocks noChangeArrowheads="1"/>
            </p:cNvSpPr>
            <p:nvPr/>
          </p:nvSpPr>
          <p:spPr bwMode="auto">
            <a:xfrm>
              <a:off x="4525335" y="3683647"/>
              <a:ext cx="1549189" cy="331836"/>
            </a:xfrm>
            <a:prstGeom prst="rect">
              <a:avLst/>
            </a:prstGeom>
            <a:solidFill>
              <a:schemeClr val="bg1"/>
            </a:solidFill>
            <a:ln w="9525">
              <a:solidFill>
                <a:schemeClr val="tx1"/>
              </a:solidFill>
              <a:miter lim="800000"/>
              <a:headEnd/>
              <a:tailEnd/>
            </a:ln>
          </p:spPr>
          <p:txBody>
            <a:bodyPr wrap="none" anchor="ctr"/>
            <a:lstStyle/>
            <a:p>
              <a:pPr algn="ctr" fontAlgn="base">
                <a:spcBef>
                  <a:spcPct val="0"/>
                </a:spcBef>
                <a:spcAft>
                  <a:spcPct val="0"/>
                </a:spcAft>
              </a:pPr>
              <a:r>
                <a:rPr lang="en-US" altLang="ja-JP" sz="1200" smtClean="0">
                  <a:solidFill>
                    <a:srgbClr val="000000"/>
                  </a:solidFill>
                  <a:ea typeface="MS PGothic" pitchFamily="34" charset="-128"/>
                </a:rPr>
                <a:t>Integration testing</a:t>
              </a:r>
              <a:r>
                <a:rPr lang="en-US" altLang="ja-JP" sz="900" smtClean="0">
                  <a:solidFill>
                    <a:srgbClr val="000000"/>
                  </a:solidFill>
                  <a:ea typeface="MS PGothic" pitchFamily="34" charset="-128"/>
                </a:rPr>
                <a:t/>
              </a:r>
              <a:br>
                <a:rPr lang="en-US" altLang="ja-JP" sz="900" smtClean="0">
                  <a:solidFill>
                    <a:srgbClr val="000000"/>
                  </a:solidFill>
                  <a:ea typeface="MS PGothic" pitchFamily="34" charset="-128"/>
                </a:rPr>
              </a:br>
              <a:r>
                <a:rPr lang="en-US" altLang="ja-JP" sz="900" smtClean="0">
                  <a:solidFill>
                    <a:srgbClr val="000000"/>
                  </a:solidFill>
                  <a:ea typeface="MS PGothic" pitchFamily="34" charset="-128"/>
                </a:rPr>
                <a:t>(modules)</a:t>
              </a:r>
            </a:p>
          </p:txBody>
        </p:sp>
        <p:sp>
          <p:nvSpPr>
            <p:cNvPr id="75" name="Rectangle 77"/>
            <p:cNvSpPr>
              <a:spLocks noChangeArrowheads="1"/>
            </p:cNvSpPr>
            <p:nvPr/>
          </p:nvSpPr>
          <p:spPr bwMode="auto">
            <a:xfrm>
              <a:off x="5261835" y="1775188"/>
              <a:ext cx="1547602" cy="333425"/>
            </a:xfrm>
            <a:prstGeom prst="rect">
              <a:avLst/>
            </a:prstGeom>
            <a:solidFill>
              <a:schemeClr val="bg1"/>
            </a:solidFill>
            <a:ln w="9525">
              <a:solidFill>
                <a:schemeClr val="tx1"/>
              </a:solidFill>
              <a:miter lim="800000"/>
              <a:headEnd/>
              <a:tailEnd/>
            </a:ln>
          </p:spPr>
          <p:txBody>
            <a:bodyPr wrap="none" anchor="ctr"/>
            <a:lstStyle/>
            <a:p>
              <a:pPr algn="ctr" fontAlgn="base">
                <a:spcBef>
                  <a:spcPct val="0"/>
                </a:spcBef>
                <a:spcAft>
                  <a:spcPct val="0"/>
                </a:spcAft>
              </a:pPr>
              <a:r>
                <a:rPr lang="de-DE" sz="1200" smtClean="0">
                  <a:solidFill>
                    <a:srgbClr val="000000"/>
                  </a:solidFill>
                </a:rPr>
                <a:t>System certification </a:t>
              </a:r>
              <a:endParaRPr lang="en-US" altLang="ja-JP" sz="1200" smtClean="0">
                <a:solidFill>
                  <a:srgbClr val="000000"/>
                </a:solidFill>
                <a:ea typeface="MS PGothic" pitchFamily="34" charset="-128"/>
              </a:endParaRPr>
            </a:p>
          </p:txBody>
        </p:sp>
        <p:sp>
          <p:nvSpPr>
            <p:cNvPr id="76" name="Rectangle 79"/>
            <p:cNvSpPr>
              <a:spLocks noChangeArrowheads="1"/>
            </p:cNvSpPr>
            <p:nvPr/>
          </p:nvSpPr>
          <p:spPr bwMode="auto">
            <a:xfrm>
              <a:off x="4269783" y="4155205"/>
              <a:ext cx="1549189" cy="333425"/>
            </a:xfrm>
            <a:prstGeom prst="rect">
              <a:avLst/>
            </a:prstGeom>
            <a:solidFill>
              <a:schemeClr val="bg1"/>
            </a:solidFill>
            <a:ln w="9525">
              <a:solidFill>
                <a:schemeClr val="tx1"/>
              </a:solidFill>
              <a:miter lim="800000"/>
              <a:headEnd/>
              <a:tailEnd/>
            </a:ln>
          </p:spPr>
          <p:txBody>
            <a:bodyPr wrap="none" anchor="ctr"/>
            <a:lstStyle/>
            <a:p>
              <a:pPr algn="ctr" fontAlgn="base">
                <a:spcBef>
                  <a:spcPct val="0"/>
                </a:spcBef>
                <a:spcAft>
                  <a:spcPct val="0"/>
                </a:spcAft>
                <a:defRPr/>
              </a:pPr>
              <a:r>
                <a:rPr lang="en-US" altLang="ja-JP" sz="1200" dirty="0">
                  <a:solidFill>
                    <a:srgbClr val="000000"/>
                  </a:solidFill>
                  <a:ea typeface="MS PGothic"/>
                  <a:cs typeface="MS PGothic"/>
                </a:rPr>
                <a:t>Module testing</a:t>
              </a:r>
            </a:p>
          </p:txBody>
        </p:sp>
        <p:grpSp>
          <p:nvGrpSpPr>
            <p:cNvPr id="7" name="Group 82"/>
            <p:cNvGrpSpPr>
              <a:grpSpLocks/>
            </p:cNvGrpSpPr>
            <p:nvPr/>
          </p:nvGrpSpPr>
          <p:grpSpPr bwMode="auto">
            <a:xfrm>
              <a:off x="6577978" y="2429958"/>
              <a:ext cx="291458" cy="352140"/>
              <a:chOff x="5424" y="3072"/>
              <a:chExt cx="96" cy="144"/>
            </a:xfrm>
          </p:grpSpPr>
          <p:sp>
            <p:nvSpPr>
              <p:cNvPr id="96" name="Line 83"/>
              <p:cNvSpPr>
                <a:spLocks noChangeShapeType="1"/>
              </p:cNvSpPr>
              <p:nvPr/>
            </p:nvSpPr>
            <p:spPr bwMode="auto">
              <a:xfrm flipH="1">
                <a:off x="5424" y="3072"/>
                <a:ext cx="48" cy="144"/>
              </a:xfrm>
              <a:prstGeom prst="line">
                <a:avLst/>
              </a:prstGeom>
              <a:noFill/>
              <a:ln w="76200">
                <a:solidFill>
                  <a:schemeClr val="folHlink"/>
                </a:solidFill>
                <a:round/>
                <a:headEnd/>
                <a:tailEnd/>
              </a:ln>
            </p:spPr>
            <p:txBody>
              <a:bodyPr wrap="none" anchor="ctr"/>
              <a:lstStyle/>
              <a:p>
                <a:pPr algn="ctr" fontAlgn="base">
                  <a:spcBef>
                    <a:spcPct val="0"/>
                  </a:spcBef>
                  <a:spcAft>
                    <a:spcPct val="0"/>
                  </a:spcAft>
                  <a:defRPr/>
                </a:pPr>
                <a:endParaRPr lang="de-DE" sz="1000">
                  <a:solidFill>
                    <a:srgbClr val="000000"/>
                  </a:solidFill>
                </a:endParaRPr>
              </a:p>
            </p:txBody>
          </p:sp>
          <p:sp>
            <p:nvSpPr>
              <p:cNvPr id="97" name="Line 84"/>
              <p:cNvSpPr>
                <a:spLocks noChangeShapeType="1"/>
              </p:cNvSpPr>
              <p:nvPr/>
            </p:nvSpPr>
            <p:spPr bwMode="auto">
              <a:xfrm>
                <a:off x="5472" y="3072"/>
                <a:ext cx="48" cy="144"/>
              </a:xfrm>
              <a:prstGeom prst="line">
                <a:avLst/>
              </a:prstGeom>
              <a:noFill/>
              <a:ln w="76200">
                <a:solidFill>
                  <a:schemeClr val="folHlink"/>
                </a:solidFill>
                <a:round/>
                <a:headEnd/>
                <a:tailEnd/>
              </a:ln>
            </p:spPr>
            <p:txBody>
              <a:bodyPr wrap="none" anchor="ctr"/>
              <a:lstStyle/>
              <a:p>
                <a:pPr algn="ctr" fontAlgn="base">
                  <a:spcBef>
                    <a:spcPct val="0"/>
                  </a:spcBef>
                  <a:spcAft>
                    <a:spcPct val="0"/>
                  </a:spcAft>
                  <a:defRPr/>
                </a:pPr>
                <a:endParaRPr lang="de-DE" sz="1000">
                  <a:solidFill>
                    <a:srgbClr val="000000"/>
                  </a:solidFill>
                </a:endParaRPr>
              </a:p>
            </p:txBody>
          </p:sp>
        </p:grpSp>
        <p:grpSp>
          <p:nvGrpSpPr>
            <p:cNvPr id="8" name="Group 85"/>
            <p:cNvGrpSpPr>
              <a:grpSpLocks/>
            </p:cNvGrpSpPr>
            <p:nvPr/>
          </p:nvGrpSpPr>
          <p:grpSpPr bwMode="auto">
            <a:xfrm>
              <a:off x="6477733" y="2007390"/>
              <a:ext cx="503978" cy="492996"/>
              <a:chOff x="4656" y="2496"/>
              <a:chExt cx="524" cy="528"/>
            </a:xfrm>
          </p:grpSpPr>
          <p:pic>
            <p:nvPicPr>
              <p:cNvPr id="9259" name="Picture 86" descr="cert2"/>
              <p:cNvPicPr>
                <a:picLocks noChangeAspect="1" noChangeArrowheads="1"/>
              </p:cNvPicPr>
              <p:nvPr/>
            </p:nvPicPr>
            <p:blipFill>
              <a:blip r:embed="rId3" cstate="print"/>
              <a:srcRect/>
              <a:stretch>
                <a:fillRect/>
              </a:stretch>
            </p:blipFill>
            <p:spPr bwMode="auto">
              <a:xfrm>
                <a:off x="4656" y="2496"/>
                <a:ext cx="524" cy="528"/>
              </a:xfrm>
              <a:prstGeom prst="rect">
                <a:avLst/>
              </a:prstGeom>
              <a:noFill/>
              <a:ln w="9525">
                <a:noFill/>
                <a:miter lim="800000"/>
                <a:headEnd/>
                <a:tailEnd/>
              </a:ln>
            </p:spPr>
          </p:pic>
          <p:sp>
            <p:nvSpPr>
              <p:cNvPr id="95" name="Oval 87"/>
              <p:cNvSpPr>
                <a:spLocks noChangeArrowheads="1"/>
              </p:cNvSpPr>
              <p:nvPr/>
            </p:nvSpPr>
            <p:spPr bwMode="auto">
              <a:xfrm>
                <a:off x="4752" y="2593"/>
                <a:ext cx="338" cy="335"/>
              </a:xfrm>
              <a:prstGeom prst="ellipse">
                <a:avLst/>
              </a:prstGeom>
              <a:solidFill>
                <a:schemeClr val="bg1"/>
              </a:solidFill>
              <a:ln w="9525" algn="ctr">
                <a:solidFill>
                  <a:schemeClr val="tx1"/>
                </a:solidFill>
                <a:round/>
                <a:headEnd/>
                <a:tailEnd/>
              </a:ln>
            </p:spPr>
            <p:txBody>
              <a:bodyPr wrap="none" anchor="ctr"/>
              <a:lstStyle/>
              <a:p>
                <a:pPr algn="ctr" fontAlgn="base">
                  <a:spcBef>
                    <a:spcPct val="0"/>
                  </a:spcBef>
                  <a:spcAft>
                    <a:spcPct val="0"/>
                  </a:spcAft>
                </a:pPr>
                <a:endParaRPr lang="de-DE" sz="1000" smtClean="0">
                  <a:solidFill>
                    <a:srgbClr val="000000"/>
                  </a:solidFill>
                </a:endParaRPr>
              </a:p>
            </p:txBody>
          </p:sp>
        </p:grpSp>
        <p:grpSp>
          <p:nvGrpSpPr>
            <p:cNvPr id="9" name="Group 98"/>
            <p:cNvGrpSpPr>
              <a:grpSpLocks/>
            </p:cNvGrpSpPr>
            <p:nvPr/>
          </p:nvGrpSpPr>
          <p:grpSpPr bwMode="auto">
            <a:xfrm>
              <a:off x="2212139" y="1797577"/>
              <a:ext cx="5275067" cy="2897819"/>
              <a:chOff x="1440" y="1667"/>
              <a:chExt cx="3475" cy="1975"/>
            </a:xfrm>
          </p:grpSpPr>
          <p:cxnSp>
            <p:nvCxnSpPr>
              <p:cNvPr id="9248" name="AutoShape 42"/>
              <p:cNvCxnSpPr>
                <a:cxnSpLocks noChangeShapeType="1"/>
                <a:stCxn id="80" idx="0"/>
                <a:endCxn id="75" idx="1"/>
              </p:cNvCxnSpPr>
              <p:nvPr/>
            </p:nvCxnSpPr>
            <p:spPr bwMode="auto">
              <a:xfrm rot="-5400000">
                <a:off x="2185" y="1021"/>
                <a:ext cx="520" cy="2009"/>
              </a:xfrm>
              <a:prstGeom prst="curvedConnector2">
                <a:avLst/>
              </a:prstGeom>
              <a:noFill/>
              <a:ln w="9525">
                <a:solidFill>
                  <a:schemeClr val="tx1"/>
                </a:solidFill>
                <a:prstDash val="sysDot"/>
                <a:round/>
                <a:headEnd/>
                <a:tailEnd type="triangle" w="med" len="med"/>
              </a:ln>
            </p:spPr>
          </p:cxnSp>
          <p:sp>
            <p:nvSpPr>
              <p:cNvPr id="84" name="Rectangle 44"/>
              <p:cNvSpPr>
                <a:spLocks noChangeArrowheads="1"/>
              </p:cNvSpPr>
              <p:nvPr/>
            </p:nvSpPr>
            <p:spPr bwMode="auto">
              <a:xfrm>
                <a:off x="2001" y="1667"/>
                <a:ext cx="603" cy="145"/>
              </a:xfrm>
              <a:prstGeom prst="rect">
                <a:avLst/>
              </a:prstGeom>
              <a:solidFill>
                <a:schemeClr val="bg1"/>
              </a:solidFill>
              <a:ln w="9525" algn="ctr">
                <a:noFill/>
                <a:miter lim="800000"/>
                <a:headEnd/>
                <a:tailEnd/>
              </a:ln>
            </p:spPr>
            <p:txBody>
              <a:bodyPr wrap="none" anchor="ctr"/>
              <a:lstStyle/>
              <a:p>
                <a:pPr algn="ctr" fontAlgn="base">
                  <a:spcBef>
                    <a:spcPct val="0"/>
                  </a:spcBef>
                  <a:spcAft>
                    <a:spcPct val="0"/>
                  </a:spcAft>
                </a:pPr>
                <a:r>
                  <a:rPr lang="de-DE" sz="1000" smtClean="0">
                    <a:solidFill>
                      <a:srgbClr val="000000"/>
                    </a:solidFill>
                  </a:rPr>
                  <a:t>Compliance demonstration</a:t>
                </a:r>
                <a:endParaRPr lang="en-US" altLang="ko-KR" sz="1000" smtClean="0">
                  <a:solidFill>
                    <a:srgbClr val="000000"/>
                  </a:solidFill>
                  <a:ea typeface="굴림" pitchFamily="50" charset="-127"/>
                </a:endParaRPr>
              </a:p>
            </p:txBody>
          </p:sp>
          <p:cxnSp>
            <p:nvCxnSpPr>
              <p:cNvPr id="9250" name="AutoShape 80"/>
              <p:cNvCxnSpPr>
                <a:cxnSpLocks noChangeShapeType="1"/>
                <a:stCxn id="72" idx="3"/>
                <a:endCxn id="75" idx="3"/>
              </p:cNvCxnSpPr>
              <p:nvPr/>
            </p:nvCxnSpPr>
            <p:spPr bwMode="auto">
              <a:xfrm flipV="1">
                <a:off x="4176" y="1766"/>
                <a:ext cx="293" cy="968"/>
              </a:xfrm>
              <a:prstGeom prst="curvedConnector3">
                <a:avLst>
                  <a:gd name="adj1" fmla="val 159384"/>
                </a:avLst>
              </a:prstGeom>
              <a:noFill/>
              <a:ln w="9525">
                <a:solidFill>
                  <a:schemeClr val="tx1"/>
                </a:solidFill>
                <a:prstDash val="sysDot"/>
                <a:round/>
                <a:headEnd/>
                <a:tailEnd type="triangle" w="med" len="med"/>
              </a:ln>
            </p:spPr>
          </p:cxnSp>
          <p:cxnSp>
            <p:nvCxnSpPr>
              <p:cNvPr id="9251" name="AutoShape 81"/>
              <p:cNvCxnSpPr>
                <a:cxnSpLocks noChangeShapeType="1"/>
                <a:stCxn id="73" idx="0"/>
                <a:endCxn id="75" idx="1"/>
              </p:cNvCxnSpPr>
              <p:nvPr/>
            </p:nvCxnSpPr>
            <p:spPr bwMode="auto">
              <a:xfrm rot="-5400000">
                <a:off x="2110" y="2302"/>
                <a:ext cx="1876" cy="803"/>
              </a:xfrm>
              <a:prstGeom prst="curvedConnector2">
                <a:avLst/>
              </a:prstGeom>
              <a:noFill/>
              <a:ln w="9525">
                <a:solidFill>
                  <a:schemeClr val="tx1"/>
                </a:solidFill>
                <a:prstDash val="sysDot"/>
                <a:round/>
                <a:headEnd/>
                <a:tailEnd type="triangle" w="med" len="med"/>
              </a:ln>
            </p:spPr>
          </p:cxnSp>
          <p:cxnSp>
            <p:nvCxnSpPr>
              <p:cNvPr id="9252" name="AutoShape 88"/>
              <p:cNvCxnSpPr>
                <a:cxnSpLocks noChangeShapeType="1"/>
                <a:stCxn id="71" idx="3"/>
                <a:endCxn id="75" idx="3"/>
              </p:cNvCxnSpPr>
              <p:nvPr/>
            </p:nvCxnSpPr>
            <p:spPr bwMode="auto">
              <a:xfrm flipV="1">
                <a:off x="4332" y="1766"/>
                <a:ext cx="137" cy="634"/>
              </a:xfrm>
              <a:prstGeom prst="curvedConnector3">
                <a:avLst>
                  <a:gd name="adj1" fmla="val 205111"/>
                </a:avLst>
              </a:prstGeom>
              <a:noFill/>
              <a:ln w="9525">
                <a:solidFill>
                  <a:schemeClr val="tx1"/>
                </a:solidFill>
                <a:prstDash val="sysDot"/>
                <a:round/>
                <a:headEnd/>
                <a:tailEnd type="triangle" w="med" len="med"/>
              </a:ln>
            </p:spPr>
          </p:cxnSp>
          <p:cxnSp>
            <p:nvCxnSpPr>
              <p:cNvPr id="9253" name="AutoShape 89"/>
              <p:cNvCxnSpPr>
                <a:cxnSpLocks noChangeShapeType="1"/>
                <a:stCxn id="76" idx="3"/>
                <a:endCxn id="75" idx="3"/>
              </p:cNvCxnSpPr>
              <p:nvPr/>
            </p:nvCxnSpPr>
            <p:spPr bwMode="auto">
              <a:xfrm flipV="1">
                <a:off x="3816" y="1766"/>
                <a:ext cx="653" cy="1622"/>
              </a:xfrm>
              <a:prstGeom prst="curvedConnector3">
                <a:avLst>
                  <a:gd name="adj1" fmla="val 151301"/>
                </a:avLst>
              </a:prstGeom>
              <a:noFill/>
              <a:ln w="9525">
                <a:solidFill>
                  <a:schemeClr val="tx1"/>
                </a:solidFill>
                <a:prstDash val="sysDot"/>
                <a:round/>
                <a:headEnd/>
                <a:tailEnd type="triangle" w="med" len="med"/>
              </a:ln>
            </p:spPr>
          </p:cxnSp>
          <p:cxnSp>
            <p:nvCxnSpPr>
              <p:cNvPr id="9254" name="AutoShape 90"/>
              <p:cNvCxnSpPr>
                <a:cxnSpLocks noChangeShapeType="1"/>
                <a:stCxn id="74" idx="3"/>
                <a:endCxn id="75" idx="3"/>
              </p:cNvCxnSpPr>
              <p:nvPr/>
            </p:nvCxnSpPr>
            <p:spPr bwMode="auto">
              <a:xfrm flipV="1">
                <a:off x="3984" y="1766"/>
                <a:ext cx="485" cy="1300"/>
              </a:xfrm>
              <a:prstGeom prst="curvedConnector3">
                <a:avLst>
                  <a:gd name="adj1" fmla="val 149278"/>
                </a:avLst>
              </a:prstGeom>
              <a:noFill/>
              <a:ln w="9525">
                <a:solidFill>
                  <a:schemeClr val="tx1"/>
                </a:solidFill>
                <a:prstDash val="sysDot"/>
                <a:round/>
                <a:headEnd/>
                <a:tailEnd type="triangle" w="med" len="med"/>
              </a:ln>
            </p:spPr>
          </p:cxnSp>
          <p:cxnSp>
            <p:nvCxnSpPr>
              <p:cNvPr id="9255" name="AutoShape 91"/>
              <p:cNvCxnSpPr>
                <a:cxnSpLocks noChangeShapeType="1"/>
                <a:stCxn id="70" idx="0"/>
                <a:endCxn id="75" idx="1"/>
              </p:cNvCxnSpPr>
              <p:nvPr/>
            </p:nvCxnSpPr>
            <p:spPr bwMode="auto">
              <a:xfrm rot="-5400000">
                <a:off x="1952" y="1776"/>
                <a:ext cx="1508" cy="1487"/>
              </a:xfrm>
              <a:prstGeom prst="curvedConnector2">
                <a:avLst/>
              </a:prstGeom>
              <a:noFill/>
              <a:ln w="9525">
                <a:solidFill>
                  <a:schemeClr val="tx1"/>
                </a:solidFill>
                <a:prstDash val="sysDot"/>
                <a:round/>
                <a:headEnd/>
                <a:tailEnd type="triangle" w="med" len="med"/>
              </a:ln>
            </p:spPr>
          </p:cxnSp>
          <p:cxnSp>
            <p:nvCxnSpPr>
              <p:cNvPr id="9256" name="AutoShape 92"/>
              <p:cNvCxnSpPr>
                <a:cxnSpLocks noChangeShapeType="1"/>
                <a:stCxn id="81" idx="0"/>
                <a:endCxn id="75" idx="1"/>
              </p:cNvCxnSpPr>
              <p:nvPr/>
            </p:nvCxnSpPr>
            <p:spPr bwMode="auto">
              <a:xfrm rot="-5400000">
                <a:off x="2093" y="1263"/>
                <a:ext cx="854" cy="1859"/>
              </a:xfrm>
              <a:prstGeom prst="curvedConnector2">
                <a:avLst/>
              </a:prstGeom>
              <a:noFill/>
              <a:ln w="9525">
                <a:solidFill>
                  <a:schemeClr val="tx1"/>
                </a:solidFill>
                <a:prstDash val="sysDot"/>
                <a:round/>
                <a:headEnd/>
                <a:tailEnd type="triangle" w="med" len="med"/>
              </a:ln>
            </p:spPr>
          </p:cxnSp>
          <p:cxnSp>
            <p:nvCxnSpPr>
              <p:cNvPr id="9257" name="AutoShape 93"/>
              <p:cNvCxnSpPr>
                <a:cxnSpLocks noChangeShapeType="1"/>
                <a:stCxn id="82" idx="0"/>
                <a:endCxn id="75" idx="1"/>
              </p:cNvCxnSpPr>
              <p:nvPr/>
            </p:nvCxnSpPr>
            <p:spPr bwMode="auto">
              <a:xfrm rot="-5400000">
                <a:off x="2029" y="1531"/>
                <a:ext cx="1186" cy="1655"/>
              </a:xfrm>
              <a:prstGeom prst="curvedConnector2">
                <a:avLst/>
              </a:prstGeom>
              <a:noFill/>
              <a:ln w="9525">
                <a:solidFill>
                  <a:schemeClr val="tx1"/>
                </a:solidFill>
                <a:prstDash val="sysDot"/>
                <a:round/>
                <a:headEnd/>
                <a:tailEnd type="triangle" w="med" len="med"/>
              </a:ln>
            </p:spPr>
          </p:cxnSp>
          <p:sp>
            <p:nvSpPr>
              <p:cNvPr id="93" name="Rectangle 97"/>
              <p:cNvSpPr>
                <a:spLocks noChangeArrowheads="1"/>
              </p:cNvSpPr>
              <p:nvPr/>
            </p:nvSpPr>
            <p:spPr bwMode="auto">
              <a:xfrm>
                <a:off x="4310" y="3210"/>
                <a:ext cx="605" cy="145"/>
              </a:xfrm>
              <a:prstGeom prst="rect">
                <a:avLst/>
              </a:prstGeom>
              <a:noFill/>
              <a:ln w="9525" algn="ctr">
                <a:noFill/>
                <a:miter lim="800000"/>
                <a:headEnd/>
                <a:tailEnd/>
              </a:ln>
            </p:spPr>
            <p:txBody>
              <a:bodyPr wrap="none" anchor="ctr"/>
              <a:lstStyle/>
              <a:p>
                <a:pPr algn="ctr" fontAlgn="base">
                  <a:spcBef>
                    <a:spcPct val="0"/>
                  </a:spcBef>
                  <a:spcAft>
                    <a:spcPct val="0"/>
                  </a:spcAft>
                </a:pPr>
                <a:r>
                  <a:rPr lang="de-DE" sz="1000" smtClean="0">
                    <a:solidFill>
                      <a:srgbClr val="000000"/>
                    </a:solidFill>
                  </a:rPr>
                  <a:t>Compliance </a:t>
                </a:r>
              </a:p>
              <a:p>
                <a:pPr algn="ctr" fontAlgn="base">
                  <a:spcBef>
                    <a:spcPct val="0"/>
                  </a:spcBef>
                  <a:spcAft>
                    <a:spcPct val="0"/>
                  </a:spcAft>
                </a:pPr>
                <a:r>
                  <a:rPr lang="de-DE" sz="1000" smtClean="0">
                    <a:solidFill>
                      <a:srgbClr val="000000"/>
                    </a:solidFill>
                  </a:rPr>
                  <a:t>demonstration</a:t>
                </a:r>
                <a:endParaRPr lang="en-US" altLang="ko-KR" sz="1000" smtClean="0">
                  <a:solidFill>
                    <a:srgbClr val="000000"/>
                  </a:solidFill>
                  <a:ea typeface="굴림" pitchFamily="50" charset="-127"/>
                </a:endParaRPr>
              </a:p>
            </p:txBody>
          </p:sp>
        </p:grpSp>
        <p:sp>
          <p:nvSpPr>
            <p:cNvPr id="80" name="Rectangle 94"/>
            <p:cNvSpPr>
              <a:spLocks noChangeArrowheads="1"/>
            </p:cNvSpPr>
            <p:nvPr/>
          </p:nvSpPr>
          <p:spPr bwMode="auto">
            <a:xfrm>
              <a:off x="1438069" y="2705602"/>
              <a:ext cx="1547601" cy="333425"/>
            </a:xfrm>
            <a:prstGeom prst="rect">
              <a:avLst/>
            </a:prstGeom>
            <a:solidFill>
              <a:schemeClr val="bg1"/>
            </a:solidFill>
            <a:ln w="9525">
              <a:solidFill>
                <a:schemeClr val="tx1"/>
              </a:solidFill>
              <a:miter lim="800000"/>
              <a:headEnd/>
              <a:tailEnd/>
            </a:ln>
          </p:spPr>
          <p:txBody>
            <a:bodyPr wrap="none" anchor="ctr"/>
            <a:lstStyle/>
            <a:p>
              <a:pPr algn="ctr" fontAlgn="base">
                <a:spcBef>
                  <a:spcPct val="0"/>
                </a:spcBef>
                <a:spcAft>
                  <a:spcPct val="0"/>
                </a:spcAft>
                <a:defRPr/>
              </a:pPr>
              <a:r>
                <a:rPr lang="en-US" altLang="ja-JP" sz="1200" dirty="0">
                  <a:solidFill>
                    <a:srgbClr val="000000"/>
                  </a:solidFill>
                  <a:ea typeface="MS PGothic"/>
                  <a:cs typeface="MS PGothic"/>
                </a:rPr>
                <a:t>SW safety req. spec</a:t>
              </a:r>
            </a:p>
          </p:txBody>
        </p:sp>
        <p:sp>
          <p:nvSpPr>
            <p:cNvPr id="81" name="Rectangle 95"/>
            <p:cNvSpPr>
              <a:spLocks noChangeArrowheads="1"/>
            </p:cNvSpPr>
            <p:nvPr/>
          </p:nvSpPr>
          <p:spPr bwMode="auto">
            <a:xfrm>
              <a:off x="1665050" y="3196212"/>
              <a:ext cx="1549189" cy="333425"/>
            </a:xfrm>
            <a:prstGeom prst="rect">
              <a:avLst/>
            </a:prstGeom>
            <a:solidFill>
              <a:schemeClr val="bg1"/>
            </a:solidFill>
            <a:ln w="9525">
              <a:solidFill>
                <a:schemeClr val="tx1"/>
              </a:solidFill>
              <a:miter lim="800000"/>
              <a:headEnd/>
              <a:tailEnd/>
            </a:ln>
          </p:spPr>
          <p:txBody>
            <a:bodyPr wrap="none" anchor="ctr"/>
            <a:lstStyle/>
            <a:p>
              <a:pPr algn="ctr" fontAlgn="base">
                <a:spcBef>
                  <a:spcPct val="0"/>
                </a:spcBef>
                <a:spcAft>
                  <a:spcPct val="0"/>
                </a:spcAft>
                <a:defRPr/>
              </a:pPr>
              <a:r>
                <a:rPr lang="en-US" altLang="ja-JP" sz="1200" dirty="0">
                  <a:solidFill>
                    <a:srgbClr val="000000"/>
                  </a:solidFill>
                  <a:ea typeface="MS PGothic"/>
                  <a:cs typeface="MS PGothic"/>
                </a:rPr>
                <a:t>SW architecture</a:t>
              </a:r>
            </a:p>
          </p:txBody>
        </p:sp>
        <p:sp>
          <p:nvSpPr>
            <p:cNvPr id="82" name="Rectangle 96"/>
            <p:cNvSpPr>
              <a:spLocks noChangeArrowheads="1"/>
            </p:cNvSpPr>
            <p:nvPr/>
          </p:nvSpPr>
          <p:spPr bwMode="auto">
            <a:xfrm>
              <a:off x="1974571" y="3683647"/>
              <a:ext cx="1549189" cy="331836"/>
            </a:xfrm>
            <a:prstGeom prst="rect">
              <a:avLst/>
            </a:prstGeom>
            <a:solidFill>
              <a:schemeClr val="bg1"/>
            </a:solidFill>
            <a:ln w="9525">
              <a:solidFill>
                <a:schemeClr val="tx1"/>
              </a:solidFill>
              <a:miter lim="800000"/>
              <a:headEnd/>
              <a:tailEnd/>
            </a:ln>
          </p:spPr>
          <p:txBody>
            <a:bodyPr wrap="none" anchor="ctr"/>
            <a:lstStyle/>
            <a:p>
              <a:pPr algn="ctr" fontAlgn="base">
                <a:spcBef>
                  <a:spcPct val="0"/>
                </a:spcBef>
                <a:spcAft>
                  <a:spcPct val="0"/>
                </a:spcAft>
                <a:defRPr/>
              </a:pPr>
              <a:r>
                <a:rPr lang="en-US" altLang="ja-JP" sz="1200" dirty="0">
                  <a:solidFill>
                    <a:srgbClr val="000000"/>
                  </a:solidFill>
                  <a:ea typeface="MS PGothic"/>
                  <a:cs typeface="MS PGothic"/>
                </a:rPr>
                <a:t>SW system design</a:t>
              </a:r>
            </a:p>
          </p:txBody>
        </p:sp>
      </p:grpSp>
      <p:sp>
        <p:nvSpPr>
          <p:cNvPr id="106" name="Rectangle 41"/>
          <p:cNvSpPr>
            <a:spLocks noChangeArrowheads="1"/>
          </p:cNvSpPr>
          <p:nvPr/>
        </p:nvSpPr>
        <p:spPr bwMode="auto">
          <a:xfrm>
            <a:off x="628650" y="1792288"/>
            <a:ext cx="7543800" cy="922337"/>
          </a:xfrm>
          <a:prstGeom prst="rect">
            <a:avLst/>
          </a:prstGeom>
          <a:noFill/>
          <a:ln w="9525" algn="ctr">
            <a:noFill/>
            <a:prstDash val="sysDot"/>
            <a:miter lim="800000"/>
            <a:headEnd/>
            <a:tailEnd/>
          </a:ln>
        </p:spPr>
        <p:txBody>
          <a:bodyPr>
            <a:spAutoFit/>
          </a:bodyPr>
          <a:lstStyle/>
          <a:p>
            <a:pPr marL="180975" indent="-180975" fontAlgn="base">
              <a:spcBef>
                <a:spcPct val="0"/>
              </a:spcBef>
              <a:spcAft>
                <a:spcPct val="0"/>
              </a:spcAft>
              <a:buFont typeface="Wingdings" pitchFamily="2" charset="2"/>
              <a:buChar char="§"/>
            </a:pPr>
            <a:r>
              <a:rPr lang="en-US" altLang="ko-KR" smtClean="0">
                <a:solidFill>
                  <a:srgbClr val="000000"/>
                </a:solidFill>
                <a:ea typeface="굴림" pitchFamily="50" charset="-127"/>
              </a:rPr>
              <a:t>System certification involves a compliance demonstration: </a:t>
            </a:r>
          </a:p>
          <a:p>
            <a:pPr marL="638175" lvl="1" indent="-180975" fontAlgn="base">
              <a:spcBef>
                <a:spcPct val="0"/>
              </a:spcBef>
              <a:spcAft>
                <a:spcPct val="0"/>
              </a:spcAft>
              <a:buFont typeface="Wingdings" pitchFamily="2" charset="2"/>
              <a:buChar char="§"/>
            </a:pPr>
            <a:r>
              <a:rPr lang="en-US" altLang="ko-KR" smtClean="0">
                <a:solidFill>
                  <a:srgbClr val="000000"/>
                </a:solidFill>
                <a:ea typeface="굴림" pitchFamily="50" charset="-127"/>
              </a:rPr>
              <a:t>applicant must provide evidence that the objectives of the standard were met</a:t>
            </a:r>
            <a:endParaRPr lang="de-DE" smtClean="0">
              <a:solidFill>
                <a:srgbClr val="000000"/>
              </a:solidFill>
              <a:latin typeface="Times New Roman" pitchFamily="18" charset="0"/>
            </a:endParaRPr>
          </a:p>
        </p:txBody>
      </p:sp>
    </p:spTree>
    <p:extLst>
      <p:ext uri="{BB962C8B-B14F-4D97-AF65-F5344CB8AC3E}">
        <p14:creationId xmlns:p14="http://schemas.microsoft.com/office/powerpoint/2010/main" val="137405748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6"/>
                                        </p:tgtEl>
                                        <p:attrNameLst>
                                          <p:attrName>style.visibility</p:attrName>
                                        </p:attrNameLst>
                                      </p:cBhvr>
                                      <p:to>
                                        <p:strVal val="visible"/>
                                      </p:to>
                                    </p:set>
                                    <p:animEffect transition="in" filter="fade">
                                      <p:cBhvr>
                                        <p:cTn id="7" dur="2000"/>
                                        <p:tgtEl>
                                          <p:spTgt spid="10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20233"/>
                                        </p:tgtEl>
                                        <p:attrNameLst>
                                          <p:attrName>style.visibility</p:attrName>
                                        </p:attrNameLst>
                                      </p:cBhvr>
                                      <p:to>
                                        <p:strVal val="visible"/>
                                      </p:to>
                                    </p:set>
                                    <p:animEffect transition="in" filter="fade">
                                      <p:cBhvr>
                                        <p:cTn id="12" dur="2000"/>
                                        <p:tgtEl>
                                          <p:spTgt spid="5202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0233" grpId="0"/>
      <p:bldP spid="106"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5" name="Text Box 2"/>
          <p:cNvSpPr txBox="1">
            <a:spLocks noChangeArrowheads="1"/>
          </p:cNvSpPr>
          <p:nvPr/>
        </p:nvSpPr>
        <p:spPr bwMode="auto">
          <a:xfrm>
            <a:off x="3962400" y="1984375"/>
            <a:ext cx="1285875" cy="2820988"/>
          </a:xfrm>
          <a:prstGeom prst="rect">
            <a:avLst/>
          </a:prstGeom>
          <a:noFill/>
          <a:ln w="9525" algn="ctr">
            <a:solidFill>
              <a:schemeClr val="tx1"/>
            </a:solidFill>
            <a:miter lim="800000"/>
            <a:headEnd/>
            <a:tailEnd/>
          </a:ln>
        </p:spPr>
        <p:txBody>
          <a:bodyPr bIns="0">
            <a:spAutoFit/>
          </a:bodyPr>
          <a:lstStyle/>
          <a:p>
            <a:pPr algn="ctr" eaLnBrk="0" latinLnBrk="0" hangingPunct="0"/>
            <a:r>
              <a:rPr kumimoji="0" lang="en-US" altLang="ko-KR" sz="1400">
                <a:latin typeface="Arial" pitchFamily="34" charset="0"/>
              </a:rPr>
              <a:t>Core</a:t>
            </a:r>
          </a:p>
          <a:p>
            <a:pPr algn="ctr" eaLnBrk="0" latinLnBrk="0" hangingPunct="0"/>
            <a:r>
              <a:rPr kumimoji="0" lang="en-US" altLang="ko-KR" sz="1400">
                <a:latin typeface="Arial" pitchFamily="34" charset="0"/>
              </a:rPr>
              <a:t>Software</a:t>
            </a:r>
          </a:p>
          <a:p>
            <a:pPr algn="ctr" eaLnBrk="0" latinLnBrk="0" hangingPunct="0"/>
            <a:r>
              <a:rPr kumimoji="0" lang="en-US" altLang="ko-KR" sz="1400">
                <a:latin typeface="Arial" pitchFamily="34" charset="0"/>
              </a:rPr>
              <a:t>Algorithms and Logic</a:t>
            </a:r>
          </a:p>
          <a:p>
            <a:pPr algn="ctr" eaLnBrk="0" latinLnBrk="0" hangingPunct="0"/>
            <a:endParaRPr kumimoji="0" lang="en-US" altLang="ko-KR" sz="1400">
              <a:latin typeface="Arial" pitchFamily="34" charset="0"/>
            </a:endParaRPr>
          </a:p>
          <a:p>
            <a:pPr algn="ctr" eaLnBrk="0" latinLnBrk="0" hangingPunct="0"/>
            <a:endParaRPr kumimoji="0" lang="en-US" altLang="ko-KR" sz="1400">
              <a:latin typeface="Arial" pitchFamily="34" charset="0"/>
            </a:endParaRPr>
          </a:p>
          <a:p>
            <a:pPr algn="ctr" eaLnBrk="0" latinLnBrk="0" hangingPunct="0"/>
            <a:endParaRPr kumimoji="0" lang="en-US" altLang="ko-KR" sz="1400">
              <a:latin typeface="Arial" pitchFamily="34" charset="0"/>
            </a:endParaRPr>
          </a:p>
          <a:p>
            <a:pPr algn="ctr" eaLnBrk="0" latinLnBrk="0" hangingPunct="0"/>
            <a:endParaRPr kumimoji="0" lang="en-US" altLang="ko-KR" sz="1400">
              <a:latin typeface="Arial" pitchFamily="34" charset="0"/>
            </a:endParaRPr>
          </a:p>
          <a:p>
            <a:pPr algn="ctr" eaLnBrk="0" latinLnBrk="0" hangingPunct="0"/>
            <a:endParaRPr kumimoji="0" lang="en-US" altLang="ko-KR" sz="1400">
              <a:latin typeface="Arial" pitchFamily="34" charset="0"/>
            </a:endParaRPr>
          </a:p>
          <a:p>
            <a:pPr algn="ctr" eaLnBrk="0" latinLnBrk="0" hangingPunct="0"/>
            <a:endParaRPr kumimoji="0" lang="en-US" altLang="ko-KR" sz="1400">
              <a:latin typeface="Arial" pitchFamily="34" charset="0"/>
            </a:endParaRPr>
          </a:p>
          <a:p>
            <a:pPr algn="ctr" eaLnBrk="0" latinLnBrk="0" hangingPunct="0"/>
            <a:endParaRPr kumimoji="0" lang="en-US" altLang="ko-KR" sz="1400">
              <a:latin typeface="Arial" pitchFamily="34" charset="0"/>
            </a:endParaRPr>
          </a:p>
          <a:p>
            <a:pPr algn="ctr" eaLnBrk="0" latinLnBrk="0" hangingPunct="0"/>
            <a:endParaRPr kumimoji="0" lang="en-US" altLang="ko-KR" sz="1400">
              <a:latin typeface="Arial" pitchFamily="34" charset="0"/>
            </a:endParaRPr>
          </a:p>
          <a:p>
            <a:pPr algn="ctr" eaLnBrk="0" latinLnBrk="0" hangingPunct="0"/>
            <a:endParaRPr kumimoji="0" lang="ko-KR" altLang="en-US" sz="1400">
              <a:latin typeface="Arial" pitchFamily="34" charset="0"/>
            </a:endParaRPr>
          </a:p>
        </p:txBody>
      </p:sp>
      <p:sp>
        <p:nvSpPr>
          <p:cNvPr id="1036" name="Line 3"/>
          <p:cNvSpPr>
            <a:spLocks noChangeShapeType="1"/>
          </p:cNvSpPr>
          <p:nvPr/>
        </p:nvSpPr>
        <p:spPr bwMode="auto">
          <a:xfrm>
            <a:off x="4114800" y="4572000"/>
            <a:ext cx="914400" cy="0"/>
          </a:xfrm>
          <a:prstGeom prst="line">
            <a:avLst/>
          </a:prstGeom>
          <a:noFill/>
          <a:ln w="3175">
            <a:solidFill>
              <a:schemeClr val="tx1"/>
            </a:solidFill>
            <a:prstDash val="sysDot"/>
            <a:round/>
            <a:headEnd/>
            <a:tailEnd/>
          </a:ln>
        </p:spPr>
        <p:txBody>
          <a:bodyPr/>
          <a:lstStyle/>
          <a:p>
            <a:endParaRPr lang="ko-KR" altLang="en-US"/>
          </a:p>
        </p:txBody>
      </p:sp>
      <p:sp>
        <p:nvSpPr>
          <p:cNvPr id="1037" name="Line 4"/>
          <p:cNvSpPr>
            <a:spLocks noChangeShapeType="1"/>
          </p:cNvSpPr>
          <p:nvPr/>
        </p:nvSpPr>
        <p:spPr bwMode="auto">
          <a:xfrm>
            <a:off x="4175125" y="4235450"/>
            <a:ext cx="914400" cy="0"/>
          </a:xfrm>
          <a:prstGeom prst="line">
            <a:avLst/>
          </a:prstGeom>
          <a:noFill/>
          <a:ln w="3175">
            <a:solidFill>
              <a:schemeClr val="tx1"/>
            </a:solidFill>
            <a:prstDash val="sysDot"/>
            <a:round/>
            <a:headEnd/>
            <a:tailEnd/>
          </a:ln>
        </p:spPr>
        <p:txBody>
          <a:bodyPr/>
          <a:lstStyle/>
          <a:p>
            <a:endParaRPr lang="ko-KR" altLang="en-US"/>
          </a:p>
        </p:txBody>
      </p:sp>
      <p:sp>
        <p:nvSpPr>
          <p:cNvPr id="1038" name="Line 5"/>
          <p:cNvSpPr>
            <a:spLocks noChangeShapeType="1"/>
          </p:cNvSpPr>
          <p:nvPr/>
        </p:nvSpPr>
        <p:spPr bwMode="auto">
          <a:xfrm>
            <a:off x="4114800" y="3917950"/>
            <a:ext cx="914400" cy="0"/>
          </a:xfrm>
          <a:prstGeom prst="line">
            <a:avLst/>
          </a:prstGeom>
          <a:noFill/>
          <a:ln w="3175">
            <a:solidFill>
              <a:schemeClr val="tx1"/>
            </a:solidFill>
            <a:prstDash val="sysDot"/>
            <a:round/>
            <a:headEnd/>
            <a:tailEnd/>
          </a:ln>
        </p:spPr>
        <p:txBody>
          <a:bodyPr/>
          <a:lstStyle/>
          <a:p>
            <a:endParaRPr lang="ko-KR" altLang="en-US"/>
          </a:p>
        </p:txBody>
      </p:sp>
      <p:sp>
        <p:nvSpPr>
          <p:cNvPr id="1039" name="Line 6"/>
          <p:cNvSpPr>
            <a:spLocks noChangeShapeType="1"/>
          </p:cNvSpPr>
          <p:nvPr/>
        </p:nvSpPr>
        <p:spPr bwMode="auto">
          <a:xfrm>
            <a:off x="4114800" y="3549650"/>
            <a:ext cx="914400" cy="0"/>
          </a:xfrm>
          <a:prstGeom prst="line">
            <a:avLst/>
          </a:prstGeom>
          <a:noFill/>
          <a:ln w="3175">
            <a:solidFill>
              <a:schemeClr val="tx1"/>
            </a:solidFill>
            <a:prstDash val="sysDot"/>
            <a:round/>
            <a:headEnd/>
            <a:tailEnd/>
          </a:ln>
        </p:spPr>
        <p:txBody>
          <a:bodyPr/>
          <a:lstStyle/>
          <a:p>
            <a:endParaRPr lang="ko-KR" altLang="en-US"/>
          </a:p>
        </p:txBody>
      </p:sp>
      <p:sp>
        <p:nvSpPr>
          <p:cNvPr id="1040" name="Line 7"/>
          <p:cNvSpPr>
            <a:spLocks noChangeShapeType="1"/>
          </p:cNvSpPr>
          <p:nvPr/>
        </p:nvSpPr>
        <p:spPr bwMode="auto">
          <a:xfrm>
            <a:off x="4114800" y="3184525"/>
            <a:ext cx="914400" cy="0"/>
          </a:xfrm>
          <a:prstGeom prst="line">
            <a:avLst/>
          </a:prstGeom>
          <a:noFill/>
          <a:ln w="3175">
            <a:solidFill>
              <a:schemeClr val="tx1"/>
            </a:solidFill>
            <a:prstDash val="sysDot"/>
            <a:round/>
            <a:headEnd/>
            <a:tailEnd/>
          </a:ln>
        </p:spPr>
        <p:txBody>
          <a:bodyPr/>
          <a:lstStyle/>
          <a:p>
            <a:endParaRPr lang="ko-KR" altLang="en-US"/>
          </a:p>
        </p:txBody>
      </p:sp>
      <p:grpSp>
        <p:nvGrpSpPr>
          <p:cNvPr id="2" name="Group 8"/>
          <p:cNvGrpSpPr>
            <a:grpSpLocks/>
          </p:cNvGrpSpPr>
          <p:nvPr/>
        </p:nvGrpSpPr>
        <p:grpSpPr bwMode="auto">
          <a:xfrm>
            <a:off x="4083050" y="3048000"/>
            <a:ext cx="1022350" cy="228600"/>
            <a:chOff x="2573" y="2136"/>
            <a:chExt cx="644" cy="144"/>
          </a:xfrm>
        </p:grpSpPr>
        <p:sp>
          <p:nvSpPr>
            <p:cNvPr id="1091" name="Rectangle 9"/>
            <p:cNvSpPr>
              <a:spLocks noChangeArrowheads="1"/>
            </p:cNvSpPr>
            <p:nvPr/>
          </p:nvSpPr>
          <p:spPr bwMode="auto">
            <a:xfrm>
              <a:off x="2573" y="2136"/>
              <a:ext cx="144" cy="144"/>
            </a:xfrm>
            <a:prstGeom prst="rect">
              <a:avLst/>
            </a:prstGeom>
            <a:solidFill>
              <a:schemeClr val="accent1"/>
            </a:solidFill>
            <a:ln w="9525">
              <a:solidFill>
                <a:schemeClr val="tx1"/>
              </a:solidFill>
              <a:miter lim="800000"/>
              <a:headEnd/>
              <a:tailEnd/>
            </a:ln>
          </p:spPr>
          <p:txBody>
            <a:bodyPr wrap="none" anchor="ctr"/>
            <a:lstStyle/>
            <a:p>
              <a:pPr algn="ctr" eaLnBrk="0" latinLnBrk="0" hangingPunct="0"/>
              <a:endParaRPr kumimoji="0" lang="ko-KR" altLang="en-US"/>
            </a:p>
          </p:txBody>
        </p:sp>
        <p:sp>
          <p:nvSpPr>
            <p:cNvPr id="1092" name="Rectangle 10"/>
            <p:cNvSpPr>
              <a:spLocks noChangeArrowheads="1"/>
            </p:cNvSpPr>
            <p:nvPr/>
          </p:nvSpPr>
          <p:spPr bwMode="auto">
            <a:xfrm>
              <a:off x="2813" y="2136"/>
              <a:ext cx="144" cy="144"/>
            </a:xfrm>
            <a:prstGeom prst="rect">
              <a:avLst/>
            </a:prstGeom>
            <a:solidFill>
              <a:schemeClr val="accent1"/>
            </a:solidFill>
            <a:ln w="9525">
              <a:solidFill>
                <a:schemeClr val="tx1"/>
              </a:solidFill>
              <a:miter lim="800000"/>
              <a:headEnd/>
              <a:tailEnd/>
            </a:ln>
          </p:spPr>
          <p:txBody>
            <a:bodyPr wrap="none" anchor="ctr"/>
            <a:lstStyle/>
            <a:p>
              <a:pPr algn="ctr" eaLnBrk="0" latinLnBrk="0" hangingPunct="0"/>
              <a:endParaRPr kumimoji="0" lang="ko-KR" altLang="en-US"/>
            </a:p>
          </p:txBody>
        </p:sp>
        <p:sp>
          <p:nvSpPr>
            <p:cNvPr id="1093" name="Rectangle 11"/>
            <p:cNvSpPr>
              <a:spLocks noChangeArrowheads="1"/>
            </p:cNvSpPr>
            <p:nvPr/>
          </p:nvSpPr>
          <p:spPr bwMode="auto">
            <a:xfrm>
              <a:off x="3073" y="2136"/>
              <a:ext cx="144" cy="144"/>
            </a:xfrm>
            <a:prstGeom prst="rect">
              <a:avLst/>
            </a:prstGeom>
            <a:solidFill>
              <a:schemeClr val="accent1"/>
            </a:solidFill>
            <a:ln w="9525">
              <a:solidFill>
                <a:schemeClr val="tx1"/>
              </a:solidFill>
              <a:miter lim="800000"/>
              <a:headEnd/>
              <a:tailEnd/>
            </a:ln>
          </p:spPr>
          <p:txBody>
            <a:bodyPr wrap="none" anchor="ctr"/>
            <a:lstStyle/>
            <a:p>
              <a:pPr algn="ctr" eaLnBrk="0" latinLnBrk="0" hangingPunct="0"/>
              <a:endParaRPr kumimoji="0" lang="ko-KR" altLang="en-US"/>
            </a:p>
          </p:txBody>
        </p:sp>
      </p:grpSp>
      <p:graphicFrame>
        <p:nvGraphicFramePr>
          <p:cNvPr id="1026" name="Object 13"/>
          <p:cNvGraphicFramePr>
            <a:graphicFrameLocks noChangeAspect="1"/>
          </p:cNvGraphicFramePr>
          <p:nvPr/>
        </p:nvGraphicFramePr>
        <p:xfrm>
          <a:off x="1466850" y="2192338"/>
          <a:ext cx="1438275" cy="349250"/>
        </p:xfrm>
        <a:graphic>
          <a:graphicData uri="http://schemas.openxmlformats.org/presentationml/2006/ole">
            <mc:AlternateContent xmlns:mc="http://schemas.openxmlformats.org/markup-compatibility/2006">
              <mc:Choice xmlns:v="urn:schemas-microsoft-com:vml" Requires="v">
                <p:oleObj spid="_x0000_s7350" name="SmartDraw" r:id="rId4" imgW="2154600" imgH="585000" progId="">
                  <p:embed/>
                </p:oleObj>
              </mc:Choice>
              <mc:Fallback>
                <p:oleObj name="SmartDraw" r:id="rId4" imgW="2154600" imgH="58500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66850" y="2192338"/>
                        <a:ext cx="1438275" cy="349250"/>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pic>
                </p:oleObj>
              </mc:Fallback>
            </mc:AlternateContent>
          </a:graphicData>
        </a:graphic>
      </p:graphicFrame>
      <p:graphicFrame>
        <p:nvGraphicFramePr>
          <p:cNvPr id="1027" name="Object 14"/>
          <p:cNvGraphicFramePr>
            <a:graphicFrameLocks noChangeAspect="1"/>
          </p:cNvGraphicFramePr>
          <p:nvPr/>
        </p:nvGraphicFramePr>
        <p:xfrm>
          <a:off x="1822450" y="4772025"/>
          <a:ext cx="220663" cy="309563"/>
        </p:xfrm>
        <a:graphic>
          <a:graphicData uri="http://schemas.openxmlformats.org/presentationml/2006/ole">
            <mc:AlternateContent xmlns:mc="http://schemas.openxmlformats.org/markup-compatibility/2006">
              <mc:Choice xmlns:v="urn:schemas-microsoft-com:vml" Requires="v">
                <p:oleObj spid="_x0000_s7351" name="SmartDraw" r:id="rId6" imgW="222480" imgH="322920" progId="">
                  <p:embed/>
                </p:oleObj>
              </mc:Choice>
              <mc:Fallback>
                <p:oleObj name="SmartDraw" r:id="rId6" imgW="222480" imgH="322920"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22450" y="4772025"/>
                        <a:ext cx="220663" cy="309563"/>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pic>
                </p:oleObj>
              </mc:Fallback>
            </mc:AlternateContent>
          </a:graphicData>
        </a:graphic>
      </p:graphicFrame>
      <p:graphicFrame>
        <p:nvGraphicFramePr>
          <p:cNvPr id="1028" name="Object 15"/>
          <p:cNvGraphicFramePr>
            <a:graphicFrameLocks noChangeAspect="1"/>
          </p:cNvGraphicFramePr>
          <p:nvPr/>
        </p:nvGraphicFramePr>
        <p:xfrm>
          <a:off x="1798638" y="4216400"/>
          <a:ext cx="247650" cy="331788"/>
        </p:xfrm>
        <a:graphic>
          <a:graphicData uri="http://schemas.openxmlformats.org/presentationml/2006/ole">
            <mc:AlternateContent xmlns:mc="http://schemas.openxmlformats.org/markup-compatibility/2006">
              <mc:Choice xmlns:v="urn:schemas-microsoft-com:vml" Requires="v">
                <p:oleObj spid="_x0000_s7352" name="SmartDraw" r:id="rId8" imgW="249840" imgH="344160" progId="">
                  <p:embed/>
                </p:oleObj>
              </mc:Choice>
              <mc:Fallback>
                <p:oleObj name="SmartDraw" r:id="rId8" imgW="249840" imgH="344160" progId="">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798638" y="4216400"/>
                        <a:ext cx="247650" cy="331788"/>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pic>
                </p:oleObj>
              </mc:Fallback>
            </mc:AlternateContent>
          </a:graphicData>
        </a:graphic>
      </p:graphicFrame>
      <p:graphicFrame>
        <p:nvGraphicFramePr>
          <p:cNvPr id="1029" name="Object 16"/>
          <p:cNvGraphicFramePr>
            <a:graphicFrameLocks noChangeAspect="1"/>
          </p:cNvGraphicFramePr>
          <p:nvPr/>
        </p:nvGraphicFramePr>
        <p:xfrm>
          <a:off x="1598613" y="3400425"/>
          <a:ext cx="915987" cy="609600"/>
        </p:xfrm>
        <a:graphic>
          <a:graphicData uri="http://schemas.openxmlformats.org/presentationml/2006/ole">
            <mc:AlternateContent xmlns:mc="http://schemas.openxmlformats.org/markup-compatibility/2006">
              <mc:Choice xmlns:v="urn:schemas-microsoft-com:vml" Requires="v">
                <p:oleObj spid="_x0000_s7353" name="SmartDraw" r:id="rId10" imgW="917280" imgH="635400" progId="">
                  <p:embed/>
                </p:oleObj>
              </mc:Choice>
              <mc:Fallback>
                <p:oleObj name="SmartDraw" r:id="rId10" imgW="917280" imgH="635400" progId="">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598613" y="3400425"/>
                        <a:ext cx="915987" cy="609600"/>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pic>
                </p:oleObj>
              </mc:Fallback>
            </mc:AlternateContent>
          </a:graphicData>
        </a:graphic>
      </p:graphicFrame>
      <p:graphicFrame>
        <p:nvGraphicFramePr>
          <p:cNvPr id="1030" name="Object 17"/>
          <p:cNvGraphicFramePr>
            <a:graphicFrameLocks noChangeAspect="1"/>
          </p:cNvGraphicFramePr>
          <p:nvPr/>
        </p:nvGraphicFramePr>
        <p:xfrm>
          <a:off x="950913" y="2090738"/>
          <a:ext cx="1468437" cy="295275"/>
        </p:xfrm>
        <a:graphic>
          <a:graphicData uri="http://schemas.openxmlformats.org/presentationml/2006/ole">
            <mc:AlternateContent xmlns:mc="http://schemas.openxmlformats.org/markup-compatibility/2006">
              <mc:Choice xmlns:v="urn:schemas-microsoft-com:vml" Requires="v">
                <p:oleObj spid="_x0000_s7354" name="SmartDraw" r:id="rId12" imgW="2154600" imgH="585000" progId="">
                  <p:embed/>
                </p:oleObj>
              </mc:Choice>
              <mc:Fallback>
                <p:oleObj name="SmartDraw" r:id="rId12" imgW="2154600" imgH="58500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0913" y="2090738"/>
                        <a:ext cx="1468437" cy="295275"/>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pic>
                </p:oleObj>
              </mc:Fallback>
            </mc:AlternateContent>
          </a:graphicData>
        </a:graphic>
      </p:graphicFrame>
      <p:graphicFrame>
        <p:nvGraphicFramePr>
          <p:cNvPr id="1031" name="Object 18"/>
          <p:cNvGraphicFramePr>
            <a:graphicFrameLocks noChangeAspect="1"/>
          </p:cNvGraphicFramePr>
          <p:nvPr/>
        </p:nvGraphicFramePr>
        <p:xfrm>
          <a:off x="7034213" y="2070100"/>
          <a:ext cx="468312" cy="317500"/>
        </p:xfrm>
        <a:graphic>
          <a:graphicData uri="http://schemas.openxmlformats.org/presentationml/2006/ole">
            <mc:AlternateContent xmlns:mc="http://schemas.openxmlformats.org/markup-compatibility/2006">
              <mc:Choice xmlns:v="urn:schemas-microsoft-com:vml" Requires="v">
                <p:oleObj spid="_x0000_s7355" name="SmartDraw" r:id="rId13" imgW="469080" imgH="316800" progId="">
                  <p:embed/>
                </p:oleObj>
              </mc:Choice>
              <mc:Fallback>
                <p:oleObj name="SmartDraw" r:id="rId13" imgW="469080" imgH="316800" progId="">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034213" y="2070100"/>
                        <a:ext cx="468312" cy="317500"/>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pic>
                </p:oleObj>
              </mc:Fallback>
            </mc:AlternateContent>
          </a:graphicData>
        </a:graphic>
      </p:graphicFrame>
      <p:graphicFrame>
        <p:nvGraphicFramePr>
          <p:cNvPr id="1032" name="Object 19"/>
          <p:cNvGraphicFramePr>
            <a:graphicFrameLocks noChangeAspect="1"/>
          </p:cNvGraphicFramePr>
          <p:nvPr/>
        </p:nvGraphicFramePr>
        <p:xfrm>
          <a:off x="6869113" y="2595563"/>
          <a:ext cx="1158875" cy="695325"/>
        </p:xfrm>
        <a:graphic>
          <a:graphicData uri="http://schemas.openxmlformats.org/presentationml/2006/ole">
            <mc:AlternateContent xmlns:mc="http://schemas.openxmlformats.org/markup-compatibility/2006">
              <mc:Choice xmlns:v="urn:schemas-microsoft-com:vml" Requires="v">
                <p:oleObj spid="_x0000_s7356" name="SmartDraw" r:id="rId15" imgW="1159560" imgH="694800" progId="">
                  <p:embed/>
                </p:oleObj>
              </mc:Choice>
              <mc:Fallback>
                <p:oleObj name="SmartDraw" r:id="rId15" imgW="1159560" imgH="694800" progId="">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869113" y="2595563"/>
                        <a:ext cx="1158875" cy="695325"/>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pic>
                </p:oleObj>
              </mc:Fallback>
            </mc:AlternateContent>
          </a:graphicData>
        </a:graphic>
      </p:graphicFrame>
      <p:graphicFrame>
        <p:nvGraphicFramePr>
          <p:cNvPr id="1033" name="Object 20"/>
          <p:cNvGraphicFramePr>
            <a:graphicFrameLocks noChangeAspect="1"/>
          </p:cNvGraphicFramePr>
          <p:nvPr/>
        </p:nvGraphicFramePr>
        <p:xfrm>
          <a:off x="7053263" y="4618038"/>
          <a:ext cx="827087" cy="679450"/>
        </p:xfrm>
        <a:graphic>
          <a:graphicData uri="http://schemas.openxmlformats.org/presentationml/2006/ole">
            <mc:AlternateContent xmlns:mc="http://schemas.openxmlformats.org/markup-compatibility/2006">
              <mc:Choice xmlns:v="urn:schemas-microsoft-com:vml" Requires="v">
                <p:oleObj spid="_x0000_s7357" name="SmartDraw" r:id="rId17" imgW="1719000" imgH="1412640" progId="">
                  <p:embed/>
                </p:oleObj>
              </mc:Choice>
              <mc:Fallback>
                <p:oleObj name="SmartDraw" r:id="rId17" imgW="1719000" imgH="1412640" progId="">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053263" y="4618038"/>
                        <a:ext cx="827087" cy="679450"/>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pic>
                </p:oleObj>
              </mc:Fallback>
            </mc:AlternateContent>
          </a:graphicData>
        </a:graphic>
      </p:graphicFrame>
      <p:graphicFrame>
        <p:nvGraphicFramePr>
          <p:cNvPr id="1034" name="Object 21"/>
          <p:cNvGraphicFramePr>
            <a:graphicFrameLocks noChangeAspect="1"/>
          </p:cNvGraphicFramePr>
          <p:nvPr/>
        </p:nvGraphicFramePr>
        <p:xfrm>
          <a:off x="7007225" y="3902075"/>
          <a:ext cx="808038" cy="369888"/>
        </p:xfrm>
        <a:graphic>
          <a:graphicData uri="http://schemas.openxmlformats.org/presentationml/2006/ole">
            <mc:AlternateContent xmlns:mc="http://schemas.openxmlformats.org/markup-compatibility/2006">
              <mc:Choice xmlns:v="urn:schemas-microsoft-com:vml" Requires="v">
                <p:oleObj spid="_x0000_s7358" name="SmartDraw" r:id="rId19" imgW="807480" imgH="370080" progId="">
                  <p:embed/>
                </p:oleObj>
              </mc:Choice>
              <mc:Fallback>
                <p:oleObj name="SmartDraw" r:id="rId19" imgW="807480" imgH="370080" progId="">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007225" y="3902075"/>
                        <a:ext cx="808038" cy="369888"/>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pic>
                </p:oleObj>
              </mc:Fallback>
            </mc:AlternateContent>
          </a:graphicData>
        </a:graphic>
      </p:graphicFrame>
      <p:sp>
        <p:nvSpPr>
          <p:cNvPr id="1042" name="Text Box 22"/>
          <p:cNvSpPr txBox="1">
            <a:spLocks noChangeArrowheads="1"/>
          </p:cNvSpPr>
          <p:nvPr/>
        </p:nvSpPr>
        <p:spPr bwMode="auto">
          <a:xfrm>
            <a:off x="2798763" y="3430588"/>
            <a:ext cx="900112" cy="1970087"/>
          </a:xfrm>
          <a:prstGeom prst="rect">
            <a:avLst/>
          </a:prstGeom>
          <a:noFill/>
          <a:ln w="9525" algn="ctr">
            <a:solidFill>
              <a:schemeClr val="tx1"/>
            </a:solidFill>
            <a:miter lim="800000"/>
            <a:headEnd/>
            <a:tailEnd/>
          </a:ln>
        </p:spPr>
        <p:txBody>
          <a:bodyPr bIns="0">
            <a:spAutoFit/>
          </a:bodyPr>
          <a:lstStyle/>
          <a:p>
            <a:pPr algn="ctr" eaLnBrk="0" latinLnBrk="0" hangingPunct="0"/>
            <a:r>
              <a:rPr kumimoji="0" lang="en-US" altLang="ko-KR" sz="1400">
                <a:latin typeface="Arial" pitchFamily="34" charset="0"/>
              </a:rPr>
              <a:t>Input</a:t>
            </a:r>
          </a:p>
          <a:p>
            <a:pPr algn="ctr" eaLnBrk="0" latinLnBrk="0" hangingPunct="0"/>
            <a:r>
              <a:rPr kumimoji="0" lang="en-US" altLang="ko-KR" sz="1400">
                <a:latin typeface="Arial" pitchFamily="34" charset="0"/>
              </a:rPr>
              <a:t>Drivers</a:t>
            </a:r>
          </a:p>
          <a:p>
            <a:pPr algn="ctr" eaLnBrk="0" latinLnBrk="0" hangingPunct="0"/>
            <a:endParaRPr kumimoji="0" lang="en-US" altLang="ko-KR" sz="1400">
              <a:latin typeface="Arial" pitchFamily="34" charset="0"/>
            </a:endParaRPr>
          </a:p>
          <a:p>
            <a:pPr algn="ctr" eaLnBrk="0" latinLnBrk="0" hangingPunct="0"/>
            <a:endParaRPr kumimoji="0" lang="en-US" altLang="ko-KR" sz="1400">
              <a:latin typeface="Arial" pitchFamily="34" charset="0"/>
            </a:endParaRPr>
          </a:p>
          <a:p>
            <a:pPr algn="ctr" eaLnBrk="0" latinLnBrk="0" hangingPunct="0"/>
            <a:endParaRPr kumimoji="0" lang="en-US" altLang="ko-KR" sz="1400">
              <a:latin typeface="Arial" pitchFamily="34" charset="0"/>
            </a:endParaRPr>
          </a:p>
          <a:p>
            <a:pPr algn="ctr" eaLnBrk="0" latinLnBrk="0" hangingPunct="0"/>
            <a:endParaRPr kumimoji="0" lang="en-US" altLang="ko-KR" sz="1400">
              <a:latin typeface="Arial" pitchFamily="34" charset="0"/>
            </a:endParaRPr>
          </a:p>
          <a:p>
            <a:pPr algn="ctr" eaLnBrk="0" latinLnBrk="0" hangingPunct="0"/>
            <a:endParaRPr kumimoji="0" lang="en-US" altLang="ko-KR" sz="1400">
              <a:latin typeface="Arial" pitchFamily="34" charset="0"/>
            </a:endParaRPr>
          </a:p>
          <a:p>
            <a:pPr algn="ctr" eaLnBrk="0" latinLnBrk="0" hangingPunct="0"/>
            <a:endParaRPr kumimoji="0" lang="en-US" altLang="ko-KR" sz="1400">
              <a:latin typeface="Arial" pitchFamily="34" charset="0"/>
            </a:endParaRPr>
          </a:p>
          <a:p>
            <a:pPr algn="ctr" eaLnBrk="0" latinLnBrk="0" hangingPunct="0"/>
            <a:endParaRPr kumimoji="0" lang="ko-KR" altLang="en-US" sz="1400">
              <a:latin typeface="Arial" pitchFamily="34" charset="0"/>
            </a:endParaRPr>
          </a:p>
        </p:txBody>
      </p:sp>
      <p:sp>
        <p:nvSpPr>
          <p:cNvPr id="1043" name="Line 23"/>
          <p:cNvSpPr>
            <a:spLocks noChangeShapeType="1"/>
          </p:cNvSpPr>
          <p:nvPr/>
        </p:nvSpPr>
        <p:spPr bwMode="auto">
          <a:xfrm>
            <a:off x="3695700" y="4152900"/>
            <a:ext cx="266700" cy="0"/>
          </a:xfrm>
          <a:prstGeom prst="line">
            <a:avLst/>
          </a:prstGeom>
          <a:noFill/>
          <a:ln w="9525">
            <a:solidFill>
              <a:schemeClr val="tx1"/>
            </a:solidFill>
            <a:round/>
            <a:headEnd type="triangle" w="med" len="med"/>
            <a:tailEnd type="triangle" w="med" len="med"/>
          </a:ln>
        </p:spPr>
        <p:txBody>
          <a:bodyPr wrap="none" bIns="0" anchor="ctr">
            <a:spAutoFit/>
          </a:bodyPr>
          <a:lstStyle/>
          <a:p>
            <a:endParaRPr lang="ko-KR" altLang="en-US"/>
          </a:p>
        </p:txBody>
      </p:sp>
      <p:sp>
        <p:nvSpPr>
          <p:cNvPr id="1044" name="Line 24"/>
          <p:cNvSpPr>
            <a:spLocks noChangeShapeType="1"/>
          </p:cNvSpPr>
          <p:nvPr/>
        </p:nvSpPr>
        <p:spPr bwMode="auto">
          <a:xfrm flipV="1">
            <a:off x="2057400" y="5029200"/>
            <a:ext cx="714375" cy="19050"/>
          </a:xfrm>
          <a:prstGeom prst="line">
            <a:avLst/>
          </a:prstGeom>
          <a:noFill/>
          <a:ln w="9525">
            <a:solidFill>
              <a:schemeClr val="tx1"/>
            </a:solidFill>
            <a:round/>
            <a:headEnd/>
            <a:tailEnd type="triangle" w="med" len="med"/>
          </a:ln>
        </p:spPr>
        <p:txBody>
          <a:bodyPr bIns="0" anchor="ctr">
            <a:spAutoFit/>
          </a:bodyPr>
          <a:lstStyle/>
          <a:p>
            <a:endParaRPr lang="ko-KR" altLang="en-US"/>
          </a:p>
        </p:txBody>
      </p:sp>
      <p:sp>
        <p:nvSpPr>
          <p:cNvPr id="1045" name="Line 25"/>
          <p:cNvSpPr>
            <a:spLocks noChangeShapeType="1"/>
          </p:cNvSpPr>
          <p:nvPr/>
        </p:nvSpPr>
        <p:spPr bwMode="auto">
          <a:xfrm flipV="1">
            <a:off x="2038350" y="4457700"/>
            <a:ext cx="752475" cy="9525"/>
          </a:xfrm>
          <a:prstGeom prst="line">
            <a:avLst/>
          </a:prstGeom>
          <a:noFill/>
          <a:ln w="9525">
            <a:solidFill>
              <a:schemeClr val="tx1"/>
            </a:solidFill>
            <a:round/>
            <a:headEnd/>
            <a:tailEnd type="triangle" w="med" len="med"/>
          </a:ln>
        </p:spPr>
        <p:txBody>
          <a:bodyPr wrap="none" bIns="0" anchor="ctr">
            <a:spAutoFit/>
          </a:bodyPr>
          <a:lstStyle/>
          <a:p>
            <a:endParaRPr lang="ko-KR" altLang="en-US"/>
          </a:p>
        </p:txBody>
      </p:sp>
      <p:sp>
        <p:nvSpPr>
          <p:cNvPr id="1046" name="Line 26"/>
          <p:cNvSpPr>
            <a:spLocks noChangeShapeType="1"/>
          </p:cNvSpPr>
          <p:nvPr/>
        </p:nvSpPr>
        <p:spPr bwMode="auto">
          <a:xfrm>
            <a:off x="2447925" y="4029075"/>
            <a:ext cx="361950" cy="0"/>
          </a:xfrm>
          <a:prstGeom prst="line">
            <a:avLst/>
          </a:prstGeom>
          <a:noFill/>
          <a:ln w="9525">
            <a:solidFill>
              <a:schemeClr val="tx1"/>
            </a:solidFill>
            <a:round/>
            <a:headEnd/>
            <a:tailEnd type="triangle" w="med" len="med"/>
          </a:ln>
        </p:spPr>
        <p:txBody>
          <a:bodyPr bIns="0" anchor="ctr">
            <a:spAutoFit/>
          </a:bodyPr>
          <a:lstStyle/>
          <a:p>
            <a:endParaRPr lang="ko-KR" altLang="en-US"/>
          </a:p>
        </p:txBody>
      </p:sp>
      <p:sp>
        <p:nvSpPr>
          <p:cNvPr id="1047" name="Text Box 27"/>
          <p:cNvSpPr txBox="1">
            <a:spLocks noChangeArrowheads="1"/>
          </p:cNvSpPr>
          <p:nvPr/>
        </p:nvSpPr>
        <p:spPr bwMode="auto">
          <a:xfrm>
            <a:off x="5561013" y="2011363"/>
            <a:ext cx="900112" cy="1331912"/>
          </a:xfrm>
          <a:prstGeom prst="rect">
            <a:avLst/>
          </a:prstGeom>
          <a:noFill/>
          <a:ln w="9525" algn="ctr">
            <a:solidFill>
              <a:schemeClr val="tx1"/>
            </a:solidFill>
            <a:miter lim="800000"/>
            <a:headEnd/>
            <a:tailEnd/>
          </a:ln>
        </p:spPr>
        <p:txBody>
          <a:bodyPr bIns="0">
            <a:spAutoFit/>
          </a:bodyPr>
          <a:lstStyle/>
          <a:p>
            <a:pPr algn="ctr" eaLnBrk="0" latinLnBrk="0" hangingPunct="0"/>
            <a:r>
              <a:rPr kumimoji="0" lang="en-US" altLang="ko-KR" sz="1400">
                <a:latin typeface="Arial" pitchFamily="34" charset="0"/>
              </a:rPr>
              <a:t>Output</a:t>
            </a:r>
          </a:p>
          <a:p>
            <a:pPr algn="ctr" eaLnBrk="0" latinLnBrk="0" hangingPunct="0"/>
            <a:r>
              <a:rPr kumimoji="0" lang="en-US" altLang="ko-KR" sz="1400">
                <a:latin typeface="Arial" pitchFamily="34" charset="0"/>
              </a:rPr>
              <a:t>Drivers</a:t>
            </a:r>
          </a:p>
          <a:p>
            <a:pPr algn="ctr" eaLnBrk="0" latinLnBrk="0" hangingPunct="0"/>
            <a:endParaRPr kumimoji="0" lang="en-US" altLang="ko-KR" sz="1400">
              <a:latin typeface="Arial" pitchFamily="34" charset="0"/>
            </a:endParaRPr>
          </a:p>
          <a:p>
            <a:pPr algn="ctr" eaLnBrk="0" latinLnBrk="0" hangingPunct="0"/>
            <a:endParaRPr kumimoji="0" lang="en-US" altLang="ko-KR" sz="1400">
              <a:latin typeface="Arial" pitchFamily="34" charset="0"/>
            </a:endParaRPr>
          </a:p>
          <a:p>
            <a:pPr algn="ctr" eaLnBrk="0" latinLnBrk="0" hangingPunct="0"/>
            <a:endParaRPr kumimoji="0" lang="en-US" altLang="ko-KR" sz="1400">
              <a:latin typeface="Arial" pitchFamily="34" charset="0"/>
            </a:endParaRPr>
          </a:p>
          <a:p>
            <a:pPr algn="ctr" eaLnBrk="0" latinLnBrk="0" hangingPunct="0"/>
            <a:endParaRPr kumimoji="0" lang="ko-KR" altLang="en-US" sz="1400">
              <a:latin typeface="Arial" pitchFamily="34" charset="0"/>
            </a:endParaRPr>
          </a:p>
        </p:txBody>
      </p:sp>
      <p:sp>
        <p:nvSpPr>
          <p:cNvPr id="1048" name="Line 28"/>
          <p:cNvSpPr>
            <a:spLocks noChangeShapeType="1"/>
          </p:cNvSpPr>
          <p:nvPr/>
        </p:nvSpPr>
        <p:spPr bwMode="auto">
          <a:xfrm>
            <a:off x="5238750" y="2600325"/>
            <a:ext cx="314325" cy="0"/>
          </a:xfrm>
          <a:prstGeom prst="line">
            <a:avLst/>
          </a:prstGeom>
          <a:noFill/>
          <a:ln w="9525">
            <a:solidFill>
              <a:schemeClr val="tx1"/>
            </a:solidFill>
            <a:round/>
            <a:headEnd type="triangle" w="med" len="med"/>
            <a:tailEnd type="triangle" w="med" len="med"/>
          </a:ln>
        </p:spPr>
        <p:txBody>
          <a:bodyPr wrap="none" bIns="0" anchor="ctr">
            <a:spAutoFit/>
          </a:bodyPr>
          <a:lstStyle/>
          <a:p>
            <a:endParaRPr lang="ko-KR" altLang="en-US"/>
          </a:p>
        </p:txBody>
      </p:sp>
      <p:sp>
        <p:nvSpPr>
          <p:cNvPr id="1049" name="Line 29"/>
          <p:cNvSpPr>
            <a:spLocks noChangeShapeType="1"/>
          </p:cNvSpPr>
          <p:nvPr/>
        </p:nvSpPr>
        <p:spPr bwMode="auto">
          <a:xfrm>
            <a:off x="6467475" y="2209800"/>
            <a:ext cx="561975" cy="0"/>
          </a:xfrm>
          <a:prstGeom prst="line">
            <a:avLst/>
          </a:prstGeom>
          <a:noFill/>
          <a:ln w="9525">
            <a:solidFill>
              <a:schemeClr val="tx1"/>
            </a:solidFill>
            <a:round/>
            <a:headEnd/>
            <a:tailEnd type="triangle" w="med" len="med"/>
          </a:ln>
        </p:spPr>
        <p:txBody>
          <a:bodyPr wrap="none" bIns="0" anchor="ctr">
            <a:spAutoFit/>
          </a:bodyPr>
          <a:lstStyle/>
          <a:p>
            <a:endParaRPr lang="ko-KR" altLang="en-US"/>
          </a:p>
        </p:txBody>
      </p:sp>
      <p:sp>
        <p:nvSpPr>
          <p:cNvPr id="1050" name="Line 30"/>
          <p:cNvSpPr>
            <a:spLocks noChangeShapeType="1"/>
          </p:cNvSpPr>
          <p:nvPr/>
        </p:nvSpPr>
        <p:spPr bwMode="auto">
          <a:xfrm>
            <a:off x="6486525" y="2981325"/>
            <a:ext cx="361950" cy="0"/>
          </a:xfrm>
          <a:prstGeom prst="line">
            <a:avLst/>
          </a:prstGeom>
          <a:noFill/>
          <a:ln w="9525">
            <a:solidFill>
              <a:schemeClr val="tx1"/>
            </a:solidFill>
            <a:round/>
            <a:headEnd/>
            <a:tailEnd type="triangle" w="med" len="med"/>
          </a:ln>
        </p:spPr>
        <p:txBody>
          <a:bodyPr wrap="none" bIns="0" anchor="ctr">
            <a:spAutoFit/>
          </a:bodyPr>
          <a:lstStyle/>
          <a:p>
            <a:endParaRPr lang="ko-KR" altLang="en-US"/>
          </a:p>
        </p:txBody>
      </p:sp>
      <p:sp>
        <p:nvSpPr>
          <p:cNvPr id="1051" name="Text Box 31"/>
          <p:cNvSpPr txBox="1">
            <a:spLocks noChangeArrowheads="1"/>
          </p:cNvSpPr>
          <p:nvPr/>
        </p:nvSpPr>
        <p:spPr bwMode="auto">
          <a:xfrm>
            <a:off x="5570538" y="3478213"/>
            <a:ext cx="900112" cy="1970087"/>
          </a:xfrm>
          <a:prstGeom prst="rect">
            <a:avLst/>
          </a:prstGeom>
          <a:noFill/>
          <a:ln w="9525" algn="ctr">
            <a:solidFill>
              <a:schemeClr val="tx1"/>
            </a:solidFill>
            <a:miter lim="800000"/>
            <a:headEnd/>
            <a:tailEnd/>
          </a:ln>
        </p:spPr>
        <p:txBody>
          <a:bodyPr bIns="0">
            <a:spAutoFit/>
          </a:bodyPr>
          <a:lstStyle/>
          <a:p>
            <a:pPr algn="ctr" eaLnBrk="0" latinLnBrk="0" hangingPunct="0"/>
            <a:r>
              <a:rPr kumimoji="0" lang="en-US" altLang="ko-KR" sz="1400">
                <a:latin typeface="Arial" pitchFamily="34" charset="0"/>
              </a:rPr>
              <a:t>Special</a:t>
            </a:r>
          </a:p>
          <a:p>
            <a:pPr algn="ctr" eaLnBrk="0" latinLnBrk="0" hangingPunct="0"/>
            <a:r>
              <a:rPr kumimoji="0" lang="en-US" altLang="ko-KR" sz="1400">
                <a:latin typeface="Arial" pitchFamily="34" charset="0"/>
              </a:rPr>
              <a:t>Device</a:t>
            </a:r>
          </a:p>
          <a:p>
            <a:pPr algn="ctr" eaLnBrk="0" latinLnBrk="0" hangingPunct="0"/>
            <a:r>
              <a:rPr kumimoji="0" lang="en-US" altLang="ko-KR" sz="1400">
                <a:latin typeface="Arial" pitchFamily="34" charset="0"/>
              </a:rPr>
              <a:t>Drivers</a:t>
            </a:r>
          </a:p>
          <a:p>
            <a:pPr algn="ctr" eaLnBrk="0" latinLnBrk="0" hangingPunct="0"/>
            <a:endParaRPr kumimoji="0" lang="en-US" altLang="ko-KR" sz="1400">
              <a:latin typeface="Arial" pitchFamily="34" charset="0"/>
            </a:endParaRPr>
          </a:p>
          <a:p>
            <a:pPr algn="ctr" eaLnBrk="0" latinLnBrk="0" hangingPunct="0"/>
            <a:endParaRPr kumimoji="0" lang="en-US" altLang="ko-KR" sz="1400">
              <a:latin typeface="Arial" pitchFamily="34" charset="0"/>
            </a:endParaRPr>
          </a:p>
          <a:p>
            <a:pPr algn="ctr" eaLnBrk="0" latinLnBrk="0" hangingPunct="0"/>
            <a:endParaRPr kumimoji="0" lang="en-US" altLang="ko-KR" sz="1400">
              <a:latin typeface="Arial" pitchFamily="34" charset="0"/>
            </a:endParaRPr>
          </a:p>
          <a:p>
            <a:pPr algn="ctr" eaLnBrk="0" latinLnBrk="0" hangingPunct="0"/>
            <a:endParaRPr kumimoji="0" lang="en-US" altLang="ko-KR" sz="1400">
              <a:latin typeface="Arial" pitchFamily="34" charset="0"/>
            </a:endParaRPr>
          </a:p>
          <a:p>
            <a:pPr algn="ctr" eaLnBrk="0" latinLnBrk="0" hangingPunct="0"/>
            <a:endParaRPr kumimoji="0" lang="en-US" altLang="ko-KR" sz="1400">
              <a:latin typeface="Arial" pitchFamily="34" charset="0"/>
            </a:endParaRPr>
          </a:p>
          <a:p>
            <a:pPr algn="ctr" eaLnBrk="0" latinLnBrk="0" hangingPunct="0"/>
            <a:endParaRPr kumimoji="0" lang="ko-KR" altLang="en-US" sz="1400">
              <a:latin typeface="Arial" pitchFamily="34" charset="0"/>
            </a:endParaRPr>
          </a:p>
        </p:txBody>
      </p:sp>
      <p:sp>
        <p:nvSpPr>
          <p:cNvPr id="1052" name="Line 32"/>
          <p:cNvSpPr>
            <a:spLocks noChangeShapeType="1"/>
          </p:cNvSpPr>
          <p:nvPr/>
        </p:nvSpPr>
        <p:spPr bwMode="auto">
          <a:xfrm>
            <a:off x="5238750" y="4210050"/>
            <a:ext cx="323850" cy="9525"/>
          </a:xfrm>
          <a:prstGeom prst="line">
            <a:avLst/>
          </a:prstGeom>
          <a:noFill/>
          <a:ln w="9525">
            <a:solidFill>
              <a:schemeClr val="tx1"/>
            </a:solidFill>
            <a:round/>
            <a:headEnd type="triangle" w="med" len="med"/>
            <a:tailEnd type="triangle" w="med" len="med"/>
          </a:ln>
        </p:spPr>
        <p:txBody>
          <a:bodyPr bIns="0" anchor="ctr">
            <a:spAutoFit/>
          </a:bodyPr>
          <a:lstStyle/>
          <a:p>
            <a:endParaRPr lang="ko-KR" altLang="en-US"/>
          </a:p>
        </p:txBody>
      </p:sp>
      <p:sp>
        <p:nvSpPr>
          <p:cNvPr id="1053" name="Line 33"/>
          <p:cNvSpPr>
            <a:spLocks noChangeShapeType="1"/>
          </p:cNvSpPr>
          <p:nvPr/>
        </p:nvSpPr>
        <p:spPr bwMode="auto">
          <a:xfrm flipV="1">
            <a:off x="6477000" y="4076700"/>
            <a:ext cx="542925" cy="19050"/>
          </a:xfrm>
          <a:prstGeom prst="line">
            <a:avLst/>
          </a:prstGeom>
          <a:noFill/>
          <a:ln w="9525">
            <a:solidFill>
              <a:schemeClr val="tx1"/>
            </a:solidFill>
            <a:round/>
            <a:headEnd type="triangle" w="med" len="med"/>
            <a:tailEnd type="triangle" w="med" len="med"/>
          </a:ln>
        </p:spPr>
        <p:txBody>
          <a:bodyPr wrap="none" bIns="0" anchor="ctr">
            <a:spAutoFit/>
          </a:bodyPr>
          <a:lstStyle/>
          <a:p>
            <a:endParaRPr lang="ko-KR" altLang="en-US"/>
          </a:p>
        </p:txBody>
      </p:sp>
      <p:sp>
        <p:nvSpPr>
          <p:cNvPr id="1054" name="Line 34"/>
          <p:cNvSpPr>
            <a:spLocks noChangeShapeType="1"/>
          </p:cNvSpPr>
          <p:nvPr/>
        </p:nvSpPr>
        <p:spPr bwMode="auto">
          <a:xfrm>
            <a:off x="6477000" y="5124450"/>
            <a:ext cx="714375" cy="0"/>
          </a:xfrm>
          <a:prstGeom prst="line">
            <a:avLst/>
          </a:prstGeom>
          <a:noFill/>
          <a:ln w="9525">
            <a:solidFill>
              <a:schemeClr val="tx1"/>
            </a:solidFill>
            <a:round/>
            <a:headEnd type="triangle" w="med" len="med"/>
            <a:tailEnd type="triangle" w="med" len="med"/>
          </a:ln>
        </p:spPr>
        <p:txBody>
          <a:bodyPr wrap="none" bIns="0" anchor="ctr">
            <a:spAutoFit/>
          </a:bodyPr>
          <a:lstStyle/>
          <a:p>
            <a:endParaRPr lang="ko-KR" altLang="en-US"/>
          </a:p>
        </p:txBody>
      </p:sp>
      <p:sp>
        <p:nvSpPr>
          <p:cNvPr id="1055" name="Text Box 35"/>
          <p:cNvSpPr txBox="1">
            <a:spLocks noChangeArrowheads="1"/>
          </p:cNvSpPr>
          <p:nvPr/>
        </p:nvSpPr>
        <p:spPr bwMode="auto">
          <a:xfrm>
            <a:off x="2808288" y="2001838"/>
            <a:ext cx="900112" cy="1119187"/>
          </a:xfrm>
          <a:prstGeom prst="rect">
            <a:avLst/>
          </a:prstGeom>
          <a:noFill/>
          <a:ln w="9525" algn="ctr">
            <a:solidFill>
              <a:schemeClr val="tx1"/>
            </a:solidFill>
            <a:miter lim="800000"/>
            <a:headEnd/>
            <a:tailEnd/>
          </a:ln>
        </p:spPr>
        <p:txBody>
          <a:bodyPr bIns="0">
            <a:spAutoFit/>
          </a:bodyPr>
          <a:lstStyle/>
          <a:p>
            <a:pPr algn="ctr" eaLnBrk="0" latinLnBrk="0" hangingPunct="0"/>
            <a:r>
              <a:rPr kumimoji="0" lang="en-US" altLang="ko-KR" sz="1400">
                <a:latin typeface="Arial" pitchFamily="34" charset="0"/>
              </a:rPr>
              <a:t>Comm</a:t>
            </a:r>
          </a:p>
          <a:p>
            <a:pPr algn="ctr" eaLnBrk="0" latinLnBrk="0" hangingPunct="0"/>
            <a:r>
              <a:rPr kumimoji="0" lang="en-US" altLang="ko-KR" sz="1400">
                <a:latin typeface="Arial" pitchFamily="34" charset="0"/>
              </a:rPr>
              <a:t>Drivers</a:t>
            </a:r>
          </a:p>
          <a:p>
            <a:pPr algn="ctr" eaLnBrk="0" latinLnBrk="0" hangingPunct="0"/>
            <a:endParaRPr kumimoji="0" lang="en-US" altLang="ko-KR" sz="1400">
              <a:latin typeface="Arial" pitchFamily="34" charset="0"/>
            </a:endParaRPr>
          </a:p>
          <a:p>
            <a:pPr algn="ctr" eaLnBrk="0" latinLnBrk="0" hangingPunct="0"/>
            <a:endParaRPr kumimoji="0" lang="en-US" altLang="ko-KR" sz="1400">
              <a:latin typeface="Arial" pitchFamily="34" charset="0"/>
            </a:endParaRPr>
          </a:p>
          <a:p>
            <a:pPr algn="ctr" eaLnBrk="0" latinLnBrk="0" hangingPunct="0"/>
            <a:endParaRPr kumimoji="0" lang="ko-KR" altLang="en-US" sz="1400">
              <a:latin typeface="Arial" pitchFamily="34" charset="0"/>
            </a:endParaRPr>
          </a:p>
        </p:txBody>
      </p:sp>
      <p:sp>
        <p:nvSpPr>
          <p:cNvPr id="1056" name="Line 36"/>
          <p:cNvSpPr>
            <a:spLocks noChangeShapeType="1"/>
          </p:cNvSpPr>
          <p:nvPr/>
        </p:nvSpPr>
        <p:spPr bwMode="auto">
          <a:xfrm>
            <a:off x="3695700" y="2495550"/>
            <a:ext cx="266700" cy="0"/>
          </a:xfrm>
          <a:prstGeom prst="line">
            <a:avLst/>
          </a:prstGeom>
          <a:noFill/>
          <a:ln w="9525">
            <a:solidFill>
              <a:schemeClr val="tx1"/>
            </a:solidFill>
            <a:round/>
            <a:headEnd type="triangle" w="med" len="med"/>
            <a:tailEnd type="triangle" w="med" len="med"/>
          </a:ln>
        </p:spPr>
        <p:txBody>
          <a:bodyPr wrap="none" bIns="0" anchor="ctr">
            <a:spAutoFit/>
          </a:bodyPr>
          <a:lstStyle/>
          <a:p>
            <a:endParaRPr lang="ko-KR" altLang="en-US"/>
          </a:p>
        </p:txBody>
      </p:sp>
      <p:sp>
        <p:nvSpPr>
          <p:cNvPr id="1057" name="Line 37"/>
          <p:cNvSpPr>
            <a:spLocks noChangeShapeType="1"/>
          </p:cNvSpPr>
          <p:nvPr/>
        </p:nvSpPr>
        <p:spPr bwMode="auto">
          <a:xfrm>
            <a:off x="2343150" y="2219325"/>
            <a:ext cx="457200" cy="0"/>
          </a:xfrm>
          <a:prstGeom prst="line">
            <a:avLst/>
          </a:prstGeom>
          <a:noFill/>
          <a:ln w="9525">
            <a:solidFill>
              <a:schemeClr val="tx1"/>
            </a:solidFill>
            <a:round/>
            <a:headEnd type="triangle" w="med" len="med"/>
            <a:tailEnd type="triangle" w="med" len="med"/>
          </a:ln>
        </p:spPr>
        <p:txBody>
          <a:bodyPr wrap="none" bIns="0" anchor="ctr">
            <a:spAutoFit/>
          </a:bodyPr>
          <a:lstStyle/>
          <a:p>
            <a:endParaRPr lang="ko-KR" altLang="en-US"/>
          </a:p>
        </p:txBody>
      </p:sp>
      <p:sp>
        <p:nvSpPr>
          <p:cNvPr id="1058" name="Line 38"/>
          <p:cNvSpPr>
            <a:spLocks noChangeShapeType="1"/>
          </p:cNvSpPr>
          <p:nvPr/>
        </p:nvSpPr>
        <p:spPr bwMode="auto">
          <a:xfrm>
            <a:off x="2333625" y="2609850"/>
            <a:ext cx="457200" cy="0"/>
          </a:xfrm>
          <a:prstGeom prst="line">
            <a:avLst/>
          </a:prstGeom>
          <a:noFill/>
          <a:ln w="9525">
            <a:solidFill>
              <a:schemeClr val="tx1"/>
            </a:solidFill>
            <a:round/>
            <a:headEnd type="triangle" w="med" len="med"/>
            <a:tailEnd type="triangle" w="med" len="med"/>
          </a:ln>
        </p:spPr>
        <p:txBody>
          <a:bodyPr wrap="none" bIns="0" anchor="ctr">
            <a:spAutoFit/>
          </a:bodyPr>
          <a:lstStyle/>
          <a:p>
            <a:endParaRPr lang="ko-KR" altLang="en-US"/>
          </a:p>
        </p:txBody>
      </p:sp>
      <p:sp>
        <p:nvSpPr>
          <p:cNvPr id="1059" name="Text Box 39"/>
          <p:cNvSpPr txBox="1">
            <a:spLocks noChangeArrowheads="1"/>
          </p:cNvSpPr>
          <p:nvPr/>
        </p:nvSpPr>
        <p:spPr bwMode="auto">
          <a:xfrm>
            <a:off x="3435350" y="5738813"/>
            <a:ext cx="2460625" cy="481012"/>
          </a:xfrm>
          <a:prstGeom prst="rect">
            <a:avLst/>
          </a:prstGeom>
          <a:noFill/>
          <a:ln w="9525" algn="ctr">
            <a:solidFill>
              <a:schemeClr val="tx1"/>
            </a:solidFill>
            <a:miter lim="800000"/>
            <a:headEnd/>
            <a:tailEnd/>
          </a:ln>
        </p:spPr>
        <p:txBody>
          <a:bodyPr wrap="none" bIns="0">
            <a:spAutoFit/>
          </a:bodyPr>
          <a:lstStyle/>
          <a:p>
            <a:pPr algn="ctr" eaLnBrk="0" latinLnBrk="0" hangingPunct="0"/>
            <a:r>
              <a:rPr kumimoji="0" lang="en-US" altLang="ko-KR" sz="1400">
                <a:latin typeface="Arial" pitchFamily="34" charset="0"/>
              </a:rPr>
              <a:t>Scheduler/Operating System</a:t>
            </a:r>
          </a:p>
          <a:p>
            <a:pPr algn="ctr" eaLnBrk="0" latinLnBrk="0" hangingPunct="0"/>
            <a:r>
              <a:rPr kumimoji="0" lang="en-US" altLang="ko-KR" sz="1400">
                <a:latin typeface="Arial" pitchFamily="34" charset="0"/>
              </a:rPr>
              <a:t>And Support Utilities</a:t>
            </a:r>
          </a:p>
        </p:txBody>
      </p:sp>
      <p:sp>
        <p:nvSpPr>
          <p:cNvPr id="1060" name="Rectangle 40"/>
          <p:cNvSpPr>
            <a:spLocks noChangeArrowheads="1"/>
          </p:cNvSpPr>
          <p:nvPr/>
        </p:nvSpPr>
        <p:spPr bwMode="auto">
          <a:xfrm>
            <a:off x="2714625" y="1809750"/>
            <a:ext cx="3886200" cy="4657725"/>
          </a:xfrm>
          <a:prstGeom prst="rect">
            <a:avLst/>
          </a:prstGeom>
          <a:noFill/>
          <a:ln w="9525" algn="ctr">
            <a:solidFill>
              <a:schemeClr val="tx1"/>
            </a:solidFill>
            <a:prstDash val="dashDot"/>
            <a:miter lim="800000"/>
            <a:headEnd/>
            <a:tailEnd/>
          </a:ln>
        </p:spPr>
        <p:txBody>
          <a:bodyPr bIns="0" anchor="ctr">
            <a:spAutoFit/>
          </a:bodyPr>
          <a:lstStyle/>
          <a:p>
            <a:pPr algn="ctr" eaLnBrk="0" latinLnBrk="0" hangingPunct="0"/>
            <a:endParaRPr kumimoji="0" lang="ko-KR" altLang="en-US"/>
          </a:p>
        </p:txBody>
      </p:sp>
      <p:sp>
        <p:nvSpPr>
          <p:cNvPr id="1061" name="Line 41"/>
          <p:cNvSpPr>
            <a:spLocks noChangeShapeType="1"/>
          </p:cNvSpPr>
          <p:nvPr/>
        </p:nvSpPr>
        <p:spPr bwMode="auto">
          <a:xfrm flipH="1" flipV="1">
            <a:off x="3609975" y="5553075"/>
            <a:ext cx="228600" cy="190500"/>
          </a:xfrm>
          <a:prstGeom prst="line">
            <a:avLst/>
          </a:prstGeom>
          <a:noFill/>
          <a:ln w="9525">
            <a:solidFill>
              <a:schemeClr val="tx1"/>
            </a:solidFill>
            <a:round/>
            <a:headEnd type="triangle" w="med" len="med"/>
            <a:tailEnd type="triangle" w="med" len="med"/>
          </a:ln>
        </p:spPr>
        <p:txBody>
          <a:bodyPr bIns="0" anchor="ctr">
            <a:spAutoFit/>
          </a:bodyPr>
          <a:lstStyle/>
          <a:p>
            <a:endParaRPr lang="ko-KR" altLang="en-US"/>
          </a:p>
        </p:txBody>
      </p:sp>
      <p:sp>
        <p:nvSpPr>
          <p:cNvPr id="1062" name="Line 42"/>
          <p:cNvSpPr>
            <a:spLocks noChangeShapeType="1"/>
          </p:cNvSpPr>
          <p:nvPr/>
        </p:nvSpPr>
        <p:spPr bwMode="auto">
          <a:xfrm flipV="1">
            <a:off x="4619625" y="5524500"/>
            <a:ext cx="0" cy="209550"/>
          </a:xfrm>
          <a:prstGeom prst="line">
            <a:avLst/>
          </a:prstGeom>
          <a:noFill/>
          <a:ln w="9525">
            <a:solidFill>
              <a:schemeClr val="tx1"/>
            </a:solidFill>
            <a:round/>
            <a:headEnd type="triangle" w="med" len="med"/>
            <a:tailEnd type="triangle" w="med" len="med"/>
          </a:ln>
        </p:spPr>
        <p:txBody>
          <a:bodyPr wrap="none" bIns="0" anchor="ctr">
            <a:spAutoFit/>
          </a:bodyPr>
          <a:lstStyle/>
          <a:p>
            <a:endParaRPr lang="ko-KR" altLang="en-US"/>
          </a:p>
        </p:txBody>
      </p:sp>
      <p:sp>
        <p:nvSpPr>
          <p:cNvPr id="1063" name="Line 43"/>
          <p:cNvSpPr>
            <a:spLocks noChangeShapeType="1"/>
          </p:cNvSpPr>
          <p:nvPr/>
        </p:nvSpPr>
        <p:spPr bwMode="auto">
          <a:xfrm flipV="1">
            <a:off x="5400675" y="5505450"/>
            <a:ext cx="238125" cy="238125"/>
          </a:xfrm>
          <a:prstGeom prst="line">
            <a:avLst/>
          </a:prstGeom>
          <a:noFill/>
          <a:ln w="9525">
            <a:solidFill>
              <a:schemeClr val="tx1"/>
            </a:solidFill>
            <a:round/>
            <a:headEnd type="triangle" w="med" len="med"/>
            <a:tailEnd type="triangle" w="med" len="med"/>
          </a:ln>
        </p:spPr>
        <p:txBody>
          <a:bodyPr bIns="0" anchor="ctr">
            <a:spAutoFit/>
          </a:bodyPr>
          <a:lstStyle/>
          <a:p>
            <a:endParaRPr lang="ko-KR" altLang="en-US"/>
          </a:p>
        </p:txBody>
      </p:sp>
      <p:sp>
        <p:nvSpPr>
          <p:cNvPr id="1064" name="Text Box 44"/>
          <p:cNvSpPr txBox="1">
            <a:spLocks noChangeArrowheads="1"/>
          </p:cNvSpPr>
          <p:nvPr/>
        </p:nvSpPr>
        <p:spPr bwMode="auto">
          <a:xfrm>
            <a:off x="654050" y="1566863"/>
            <a:ext cx="1416050" cy="471487"/>
          </a:xfrm>
          <a:prstGeom prst="rect">
            <a:avLst/>
          </a:prstGeom>
          <a:noFill/>
          <a:ln w="9525" algn="ctr">
            <a:noFill/>
            <a:miter lim="800000"/>
            <a:headEnd/>
            <a:tailEnd/>
          </a:ln>
        </p:spPr>
        <p:txBody>
          <a:bodyPr wrap="none" bIns="0">
            <a:spAutoFit/>
          </a:bodyPr>
          <a:lstStyle/>
          <a:p>
            <a:pPr algn="ctr" eaLnBrk="0" latinLnBrk="0" hangingPunct="0"/>
            <a:r>
              <a:rPr kumimoji="0" lang="en-US" altLang="ko-KR" sz="1400">
                <a:latin typeface="Arial" pitchFamily="34" charset="0"/>
              </a:rPr>
              <a:t>Communication</a:t>
            </a:r>
          </a:p>
          <a:p>
            <a:pPr algn="ctr" eaLnBrk="0" latinLnBrk="0" hangingPunct="0"/>
            <a:r>
              <a:rPr kumimoji="0" lang="en-US" altLang="ko-KR" sz="1400">
                <a:latin typeface="Arial" pitchFamily="34" charset="0"/>
              </a:rPr>
              <a:t>Interfaces</a:t>
            </a:r>
          </a:p>
        </p:txBody>
      </p:sp>
      <p:sp>
        <p:nvSpPr>
          <p:cNvPr id="1065" name="Text Box 45"/>
          <p:cNvSpPr txBox="1">
            <a:spLocks noChangeArrowheads="1"/>
          </p:cNvSpPr>
          <p:nvPr/>
        </p:nvSpPr>
        <p:spPr bwMode="auto">
          <a:xfrm>
            <a:off x="754063" y="4281488"/>
            <a:ext cx="835025" cy="258762"/>
          </a:xfrm>
          <a:prstGeom prst="rect">
            <a:avLst/>
          </a:prstGeom>
          <a:noFill/>
          <a:ln w="9525" algn="ctr">
            <a:noFill/>
            <a:miter lim="800000"/>
            <a:headEnd/>
            <a:tailEnd/>
          </a:ln>
        </p:spPr>
        <p:txBody>
          <a:bodyPr wrap="none" bIns="0">
            <a:spAutoFit/>
          </a:bodyPr>
          <a:lstStyle/>
          <a:p>
            <a:pPr algn="ctr" eaLnBrk="0" latinLnBrk="0" hangingPunct="0"/>
            <a:r>
              <a:rPr kumimoji="0" lang="en-US" altLang="ko-KR" sz="1400">
                <a:latin typeface="Arial" pitchFamily="34" charset="0"/>
              </a:rPr>
              <a:t>Sensors</a:t>
            </a:r>
          </a:p>
        </p:txBody>
      </p:sp>
      <p:sp>
        <p:nvSpPr>
          <p:cNvPr id="1066" name="Text Box 46"/>
          <p:cNvSpPr txBox="1">
            <a:spLocks noChangeArrowheads="1"/>
          </p:cNvSpPr>
          <p:nvPr/>
        </p:nvSpPr>
        <p:spPr bwMode="auto">
          <a:xfrm>
            <a:off x="7942263" y="2481263"/>
            <a:ext cx="933450" cy="258762"/>
          </a:xfrm>
          <a:prstGeom prst="rect">
            <a:avLst/>
          </a:prstGeom>
          <a:noFill/>
          <a:ln w="9525" algn="ctr">
            <a:noFill/>
            <a:miter lim="800000"/>
            <a:headEnd/>
            <a:tailEnd/>
          </a:ln>
        </p:spPr>
        <p:txBody>
          <a:bodyPr wrap="none" bIns="0">
            <a:spAutoFit/>
          </a:bodyPr>
          <a:lstStyle/>
          <a:p>
            <a:pPr algn="ctr" eaLnBrk="0" latinLnBrk="0" hangingPunct="0"/>
            <a:r>
              <a:rPr kumimoji="0" lang="en-US" altLang="ko-KR" sz="1400">
                <a:latin typeface="Arial" pitchFamily="34" charset="0"/>
              </a:rPr>
              <a:t>Actuators</a:t>
            </a:r>
          </a:p>
        </p:txBody>
      </p:sp>
      <p:sp>
        <p:nvSpPr>
          <p:cNvPr id="1067" name="Text Box 47"/>
          <p:cNvSpPr txBox="1">
            <a:spLocks noChangeArrowheads="1"/>
          </p:cNvSpPr>
          <p:nvPr/>
        </p:nvSpPr>
        <p:spPr bwMode="auto">
          <a:xfrm>
            <a:off x="7681913" y="4071938"/>
            <a:ext cx="962025" cy="471487"/>
          </a:xfrm>
          <a:prstGeom prst="rect">
            <a:avLst/>
          </a:prstGeom>
          <a:noFill/>
          <a:ln w="9525" algn="ctr">
            <a:noFill/>
            <a:miter lim="800000"/>
            <a:headEnd/>
            <a:tailEnd/>
          </a:ln>
        </p:spPr>
        <p:txBody>
          <a:bodyPr wrap="none" bIns="0">
            <a:spAutoFit/>
          </a:bodyPr>
          <a:lstStyle/>
          <a:p>
            <a:pPr algn="ctr" eaLnBrk="0" latinLnBrk="0" hangingPunct="0"/>
            <a:r>
              <a:rPr kumimoji="0" lang="en-US" altLang="ko-KR" sz="1400">
                <a:latin typeface="Arial" pitchFamily="34" charset="0"/>
              </a:rPr>
              <a:t>Special</a:t>
            </a:r>
          </a:p>
          <a:p>
            <a:pPr algn="ctr" eaLnBrk="0" latinLnBrk="0" hangingPunct="0"/>
            <a:r>
              <a:rPr kumimoji="0" lang="en-US" altLang="ko-KR" sz="1400">
                <a:latin typeface="Arial" pitchFamily="34" charset="0"/>
              </a:rPr>
              <a:t>Interfaces</a:t>
            </a:r>
          </a:p>
        </p:txBody>
      </p:sp>
      <p:sp>
        <p:nvSpPr>
          <p:cNvPr id="1068" name="Text Box 48"/>
          <p:cNvSpPr txBox="1">
            <a:spLocks noChangeArrowheads="1"/>
          </p:cNvSpPr>
          <p:nvPr/>
        </p:nvSpPr>
        <p:spPr bwMode="auto">
          <a:xfrm>
            <a:off x="7688263" y="5138738"/>
            <a:ext cx="758825" cy="258762"/>
          </a:xfrm>
          <a:prstGeom prst="rect">
            <a:avLst/>
          </a:prstGeom>
          <a:noFill/>
          <a:ln w="9525" algn="ctr">
            <a:noFill/>
            <a:miter lim="800000"/>
            <a:headEnd/>
            <a:tailEnd/>
          </a:ln>
        </p:spPr>
        <p:txBody>
          <a:bodyPr wrap="none" bIns="0">
            <a:spAutoFit/>
          </a:bodyPr>
          <a:lstStyle/>
          <a:p>
            <a:pPr algn="ctr" eaLnBrk="0" latinLnBrk="0" hangingPunct="0"/>
            <a:r>
              <a:rPr kumimoji="0" lang="en-US" altLang="ko-KR" sz="1400">
                <a:latin typeface="Arial" pitchFamily="34" charset="0"/>
              </a:rPr>
              <a:t>ASAP2</a:t>
            </a:r>
          </a:p>
        </p:txBody>
      </p:sp>
      <p:sp>
        <p:nvSpPr>
          <p:cNvPr id="1069" name="Text Box 49"/>
          <p:cNvSpPr txBox="1">
            <a:spLocks noChangeArrowheads="1"/>
          </p:cNvSpPr>
          <p:nvPr/>
        </p:nvSpPr>
        <p:spPr bwMode="auto">
          <a:xfrm>
            <a:off x="6672263" y="4776788"/>
            <a:ext cx="560387" cy="258762"/>
          </a:xfrm>
          <a:prstGeom prst="rect">
            <a:avLst/>
          </a:prstGeom>
          <a:noFill/>
          <a:ln w="9525" algn="ctr">
            <a:noFill/>
            <a:miter lim="800000"/>
            <a:headEnd/>
            <a:tailEnd/>
          </a:ln>
        </p:spPr>
        <p:txBody>
          <a:bodyPr wrap="none" bIns="0">
            <a:spAutoFit/>
          </a:bodyPr>
          <a:lstStyle/>
          <a:p>
            <a:pPr algn="ctr" eaLnBrk="0" latinLnBrk="0" hangingPunct="0"/>
            <a:r>
              <a:rPr kumimoji="0" lang="en-US" altLang="ko-KR" sz="1400">
                <a:latin typeface="Arial" pitchFamily="34" charset="0"/>
              </a:rPr>
              <a:t>CCP</a:t>
            </a:r>
          </a:p>
        </p:txBody>
      </p:sp>
      <p:sp>
        <p:nvSpPr>
          <p:cNvPr id="1070" name="AutoShape 50"/>
          <p:cNvSpPr>
            <a:spLocks noChangeArrowheads="1"/>
          </p:cNvSpPr>
          <p:nvPr/>
        </p:nvSpPr>
        <p:spPr bwMode="auto">
          <a:xfrm>
            <a:off x="374650" y="5318125"/>
            <a:ext cx="1435100" cy="1273175"/>
          </a:xfrm>
          <a:prstGeom prst="horizontalScroll">
            <a:avLst>
              <a:gd name="adj" fmla="val 12500"/>
            </a:avLst>
          </a:prstGeom>
          <a:noFill/>
          <a:ln w="9525">
            <a:solidFill>
              <a:schemeClr val="tx1"/>
            </a:solidFill>
            <a:round/>
            <a:headEnd/>
            <a:tailEnd/>
          </a:ln>
        </p:spPr>
        <p:txBody>
          <a:bodyPr bIns="0" anchor="ctr">
            <a:spAutoFit/>
          </a:bodyPr>
          <a:lstStyle/>
          <a:p>
            <a:pPr algn="ctr" eaLnBrk="0" latinLnBrk="0" hangingPunct="0"/>
            <a:r>
              <a:rPr kumimoji="0" lang="en-US" altLang="ko-KR" sz="1200">
                <a:latin typeface="Arial" pitchFamily="34" charset="0"/>
              </a:rPr>
              <a:t>Most Development is on Core Software Algorithms</a:t>
            </a:r>
          </a:p>
        </p:txBody>
      </p:sp>
      <p:sp>
        <p:nvSpPr>
          <p:cNvPr id="1071" name="Line 51"/>
          <p:cNvSpPr>
            <a:spLocks noChangeShapeType="1"/>
          </p:cNvSpPr>
          <p:nvPr/>
        </p:nvSpPr>
        <p:spPr bwMode="auto">
          <a:xfrm flipV="1">
            <a:off x="1828800" y="4648200"/>
            <a:ext cx="2286000" cy="1190625"/>
          </a:xfrm>
          <a:prstGeom prst="line">
            <a:avLst/>
          </a:prstGeom>
          <a:noFill/>
          <a:ln w="38100">
            <a:solidFill>
              <a:schemeClr val="tx1"/>
            </a:solidFill>
            <a:round/>
            <a:headEnd/>
            <a:tailEnd type="stealth" w="lg" len="lg"/>
          </a:ln>
        </p:spPr>
        <p:txBody>
          <a:bodyPr bIns="0" anchor="ctr">
            <a:spAutoFit/>
          </a:bodyPr>
          <a:lstStyle/>
          <a:p>
            <a:endParaRPr lang="ko-KR" altLang="en-US"/>
          </a:p>
        </p:txBody>
      </p:sp>
      <p:grpSp>
        <p:nvGrpSpPr>
          <p:cNvPr id="3" name="Group 52"/>
          <p:cNvGrpSpPr>
            <a:grpSpLocks/>
          </p:cNvGrpSpPr>
          <p:nvPr/>
        </p:nvGrpSpPr>
        <p:grpSpPr bwMode="auto">
          <a:xfrm>
            <a:off x="4083050" y="3429000"/>
            <a:ext cx="1022350" cy="228600"/>
            <a:chOff x="2573" y="2136"/>
            <a:chExt cx="644" cy="144"/>
          </a:xfrm>
        </p:grpSpPr>
        <p:sp>
          <p:nvSpPr>
            <p:cNvPr id="1088" name="Rectangle 53"/>
            <p:cNvSpPr>
              <a:spLocks noChangeArrowheads="1"/>
            </p:cNvSpPr>
            <p:nvPr/>
          </p:nvSpPr>
          <p:spPr bwMode="auto">
            <a:xfrm>
              <a:off x="2573" y="2136"/>
              <a:ext cx="144" cy="144"/>
            </a:xfrm>
            <a:prstGeom prst="rect">
              <a:avLst/>
            </a:prstGeom>
            <a:solidFill>
              <a:schemeClr val="accent1"/>
            </a:solidFill>
            <a:ln w="9525">
              <a:solidFill>
                <a:schemeClr val="tx1"/>
              </a:solidFill>
              <a:miter lim="800000"/>
              <a:headEnd/>
              <a:tailEnd/>
            </a:ln>
          </p:spPr>
          <p:txBody>
            <a:bodyPr wrap="none" anchor="ctr"/>
            <a:lstStyle/>
            <a:p>
              <a:pPr algn="ctr" eaLnBrk="0" latinLnBrk="0" hangingPunct="0"/>
              <a:endParaRPr kumimoji="0" lang="ko-KR" altLang="en-US"/>
            </a:p>
          </p:txBody>
        </p:sp>
        <p:sp>
          <p:nvSpPr>
            <p:cNvPr id="1089" name="Rectangle 54"/>
            <p:cNvSpPr>
              <a:spLocks noChangeArrowheads="1"/>
            </p:cNvSpPr>
            <p:nvPr/>
          </p:nvSpPr>
          <p:spPr bwMode="auto">
            <a:xfrm>
              <a:off x="2813" y="2136"/>
              <a:ext cx="144" cy="144"/>
            </a:xfrm>
            <a:prstGeom prst="rect">
              <a:avLst/>
            </a:prstGeom>
            <a:solidFill>
              <a:schemeClr val="accent1"/>
            </a:solidFill>
            <a:ln w="9525">
              <a:solidFill>
                <a:schemeClr val="tx1"/>
              </a:solidFill>
              <a:miter lim="800000"/>
              <a:headEnd/>
              <a:tailEnd/>
            </a:ln>
          </p:spPr>
          <p:txBody>
            <a:bodyPr wrap="none" anchor="ctr"/>
            <a:lstStyle/>
            <a:p>
              <a:pPr algn="ctr" eaLnBrk="0" latinLnBrk="0" hangingPunct="0"/>
              <a:endParaRPr kumimoji="0" lang="ko-KR" altLang="en-US"/>
            </a:p>
          </p:txBody>
        </p:sp>
        <p:sp>
          <p:nvSpPr>
            <p:cNvPr id="1090" name="Rectangle 55"/>
            <p:cNvSpPr>
              <a:spLocks noChangeArrowheads="1"/>
            </p:cNvSpPr>
            <p:nvPr/>
          </p:nvSpPr>
          <p:spPr bwMode="auto">
            <a:xfrm>
              <a:off x="3073" y="2136"/>
              <a:ext cx="144" cy="144"/>
            </a:xfrm>
            <a:prstGeom prst="rect">
              <a:avLst/>
            </a:prstGeom>
            <a:solidFill>
              <a:schemeClr val="accent1"/>
            </a:solidFill>
            <a:ln w="9525">
              <a:solidFill>
                <a:schemeClr val="tx1"/>
              </a:solidFill>
              <a:miter lim="800000"/>
              <a:headEnd/>
              <a:tailEnd/>
            </a:ln>
          </p:spPr>
          <p:txBody>
            <a:bodyPr wrap="none" anchor="ctr"/>
            <a:lstStyle/>
            <a:p>
              <a:pPr algn="ctr" eaLnBrk="0" latinLnBrk="0" hangingPunct="0"/>
              <a:endParaRPr kumimoji="0" lang="ko-KR" altLang="en-US"/>
            </a:p>
          </p:txBody>
        </p:sp>
      </p:grpSp>
      <p:grpSp>
        <p:nvGrpSpPr>
          <p:cNvPr id="4" name="Group 56"/>
          <p:cNvGrpSpPr>
            <a:grpSpLocks/>
          </p:cNvGrpSpPr>
          <p:nvPr/>
        </p:nvGrpSpPr>
        <p:grpSpPr bwMode="auto">
          <a:xfrm>
            <a:off x="4083050" y="3789363"/>
            <a:ext cx="1022350" cy="228600"/>
            <a:chOff x="2573" y="2136"/>
            <a:chExt cx="644" cy="144"/>
          </a:xfrm>
        </p:grpSpPr>
        <p:sp>
          <p:nvSpPr>
            <p:cNvPr id="1085" name="Rectangle 57"/>
            <p:cNvSpPr>
              <a:spLocks noChangeArrowheads="1"/>
            </p:cNvSpPr>
            <p:nvPr/>
          </p:nvSpPr>
          <p:spPr bwMode="auto">
            <a:xfrm>
              <a:off x="2573" y="2136"/>
              <a:ext cx="144" cy="144"/>
            </a:xfrm>
            <a:prstGeom prst="rect">
              <a:avLst/>
            </a:prstGeom>
            <a:solidFill>
              <a:schemeClr val="accent1"/>
            </a:solidFill>
            <a:ln w="9525">
              <a:solidFill>
                <a:schemeClr val="tx1"/>
              </a:solidFill>
              <a:miter lim="800000"/>
              <a:headEnd/>
              <a:tailEnd/>
            </a:ln>
          </p:spPr>
          <p:txBody>
            <a:bodyPr wrap="none" anchor="ctr"/>
            <a:lstStyle/>
            <a:p>
              <a:pPr algn="ctr" eaLnBrk="0" latinLnBrk="0" hangingPunct="0"/>
              <a:endParaRPr kumimoji="0" lang="ko-KR" altLang="en-US"/>
            </a:p>
          </p:txBody>
        </p:sp>
        <p:sp>
          <p:nvSpPr>
            <p:cNvPr id="1086" name="Rectangle 58"/>
            <p:cNvSpPr>
              <a:spLocks noChangeArrowheads="1"/>
            </p:cNvSpPr>
            <p:nvPr/>
          </p:nvSpPr>
          <p:spPr bwMode="auto">
            <a:xfrm>
              <a:off x="2813" y="2136"/>
              <a:ext cx="144" cy="144"/>
            </a:xfrm>
            <a:prstGeom prst="rect">
              <a:avLst/>
            </a:prstGeom>
            <a:solidFill>
              <a:schemeClr val="accent1"/>
            </a:solidFill>
            <a:ln w="9525">
              <a:solidFill>
                <a:schemeClr val="tx1"/>
              </a:solidFill>
              <a:miter lim="800000"/>
              <a:headEnd/>
              <a:tailEnd/>
            </a:ln>
          </p:spPr>
          <p:txBody>
            <a:bodyPr wrap="none" anchor="ctr"/>
            <a:lstStyle/>
            <a:p>
              <a:pPr algn="ctr" eaLnBrk="0" latinLnBrk="0" hangingPunct="0"/>
              <a:endParaRPr kumimoji="0" lang="ko-KR" altLang="en-US"/>
            </a:p>
          </p:txBody>
        </p:sp>
        <p:sp>
          <p:nvSpPr>
            <p:cNvPr id="1087" name="Rectangle 59"/>
            <p:cNvSpPr>
              <a:spLocks noChangeArrowheads="1"/>
            </p:cNvSpPr>
            <p:nvPr/>
          </p:nvSpPr>
          <p:spPr bwMode="auto">
            <a:xfrm>
              <a:off x="3073" y="2136"/>
              <a:ext cx="144" cy="144"/>
            </a:xfrm>
            <a:prstGeom prst="rect">
              <a:avLst/>
            </a:prstGeom>
            <a:solidFill>
              <a:schemeClr val="accent1"/>
            </a:solidFill>
            <a:ln w="9525">
              <a:solidFill>
                <a:schemeClr val="tx1"/>
              </a:solidFill>
              <a:miter lim="800000"/>
              <a:headEnd/>
              <a:tailEnd/>
            </a:ln>
          </p:spPr>
          <p:txBody>
            <a:bodyPr wrap="none" anchor="ctr"/>
            <a:lstStyle/>
            <a:p>
              <a:pPr algn="ctr" eaLnBrk="0" latinLnBrk="0" hangingPunct="0"/>
              <a:endParaRPr kumimoji="0" lang="ko-KR" altLang="en-US"/>
            </a:p>
          </p:txBody>
        </p:sp>
      </p:grpSp>
      <p:grpSp>
        <p:nvGrpSpPr>
          <p:cNvPr id="5" name="Group 60"/>
          <p:cNvGrpSpPr>
            <a:grpSpLocks/>
          </p:cNvGrpSpPr>
          <p:nvPr/>
        </p:nvGrpSpPr>
        <p:grpSpPr bwMode="auto">
          <a:xfrm>
            <a:off x="4084638" y="4433888"/>
            <a:ext cx="1022350" cy="260350"/>
            <a:chOff x="2573" y="2136"/>
            <a:chExt cx="644" cy="144"/>
          </a:xfrm>
        </p:grpSpPr>
        <p:sp>
          <p:nvSpPr>
            <p:cNvPr id="1082" name="Rectangle 61"/>
            <p:cNvSpPr>
              <a:spLocks noChangeArrowheads="1"/>
            </p:cNvSpPr>
            <p:nvPr/>
          </p:nvSpPr>
          <p:spPr bwMode="auto">
            <a:xfrm>
              <a:off x="2573" y="2136"/>
              <a:ext cx="144" cy="144"/>
            </a:xfrm>
            <a:prstGeom prst="rect">
              <a:avLst/>
            </a:prstGeom>
            <a:solidFill>
              <a:schemeClr val="accent1"/>
            </a:solidFill>
            <a:ln w="9525">
              <a:solidFill>
                <a:schemeClr val="tx1"/>
              </a:solidFill>
              <a:miter lim="800000"/>
              <a:headEnd/>
              <a:tailEnd/>
            </a:ln>
          </p:spPr>
          <p:txBody>
            <a:bodyPr wrap="none" anchor="ctr"/>
            <a:lstStyle/>
            <a:p>
              <a:pPr algn="ctr" eaLnBrk="0" latinLnBrk="0" hangingPunct="0"/>
              <a:endParaRPr kumimoji="0" lang="ko-KR" altLang="en-US"/>
            </a:p>
          </p:txBody>
        </p:sp>
        <p:sp>
          <p:nvSpPr>
            <p:cNvPr id="1083" name="Rectangle 62"/>
            <p:cNvSpPr>
              <a:spLocks noChangeArrowheads="1"/>
            </p:cNvSpPr>
            <p:nvPr/>
          </p:nvSpPr>
          <p:spPr bwMode="auto">
            <a:xfrm>
              <a:off x="2813" y="2136"/>
              <a:ext cx="144" cy="144"/>
            </a:xfrm>
            <a:prstGeom prst="rect">
              <a:avLst/>
            </a:prstGeom>
            <a:solidFill>
              <a:schemeClr val="accent1"/>
            </a:solidFill>
            <a:ln w="9525">
              <a:solidFill>
                <a:schemeClr val="tx1"/>
              </a:solidFill>
              <a:miter lim="800000"/>
              <a:headEnd/>
              <a:tailEnd/>
            </a:ln>
          </p:spPr>
          <p:txBody>
            <a:bodyPr wrap="none" anchor="ctr"/>
            <a:lstStyle/>
            <a:p>
              <a:pPr algn="ctr" eaLnBrk="0" latinLnBrk="0" hangingPunct="0"/>
              <a:endParaRPr kumimoji="0" lang="ko-KR" altLang="en-US"/>
            </a:p>
          </p:txBody>
        </p:sp>
        <p:sp>
          <p:nvSpPr>
            <p:cNvPr id="1084" name="Rectangle 63"/>
            <p:cNvSpPr>
              <a:spLocks noChangeArrowheads="1"/>
            </p:cNvSpPr>
            <p:nvPr/>
          </p:nvSpPr>
          <p:spPr bwMode="auto">
            <a:xfrm>
              <a:off x="3073" y="2136"/>
              <a:ext cx="144" cy="144"/>
            </a:xfrm>
            <a:prstGeom prst="rect">
              <a:avLst/>
            </a:prstGeom>
            <a:solidFill>
              <a:schemeClr val="accent1"/>
            </a:solidFill>
            <a:ln w="9525">
              <a:solidFill>
                <a:schemeClr val="tx1"/>
              </a:solidFill>
              <a:miter lim="800000"/>
              <a:headEnd/>
              <a:tailEnd/>
            </a:ln>
          </p:spPr>
          <p:txBody>
            <a:bodyPr wrap="none" anchor="ctr"/>
            <a:lstStyle/>
            <a:p>
              <a:pPr algn="ctr" eaLnBrk="0" latinLnBrk="0" hangingPunct="0"/>
              <a:endParaRPr kumimoji="0" lang="ko-KR" altLang="en-US"/>
            </a:p>
          </p:txBody>
        </p:sp>
      </p:grpSp>
      <p:grpSp>
        <p:nvGrpSpPr>
          <p:cNvPr id="6" name="Group 64"/>
          <p:cNvGrpSpPr>
            <a:grpSpLocks/>
          </p:cNvGrpSpPr>
          <p:nvPr/>
        </p:nvGrpSpPr>
        <p:grpSpPr bwMode="auto">
          <a:xfrm>
            <a:off x="4083050" y="4113213"/>
            <a:ext cx="1022350" cy="228600"/>
            <a:chOff x="2573" y="2136"/>
            <a:chExt cx="644" cy="144"/>
          </a:xfrm>
        </p:grpSpPr>
        <p:sp>
          <p:nvSpPr>
            <p:cNvPr id="1079" name="Rectangle 65"/>
            <p:cNvSpPr>
              <a:spLocks noChangeArrowheads="1"/>
            </p:cNvSpPr>
            <p:nvPr/>
          </p:nvSpPr>
          <p:spPr bwMode="auto">
            <a:xfrm>
              <a:off x="2573" y="2136"/>
              <a:ext cx="144" cy="144"/>
            </a:xfrm>
            <a:prstGeom prst="rect">
              <a:avLst/>
            </a:prstGeom>
            <a:solidFill>
              <a:schemeClr val="accent1"/>
            </a:solidFill>
            <a:ln w="9525">
              <a:solidFill>
                <a:schemeClr val="tx1"/>
              </a:solidFill>
              <a:miter lim="800000"/>
              <a:headEnd/>
              <a:tailEnd/>
            </a:ln>
          </p:spPr>
          <p:txBody>
            <a:bodyPr wrap="none" anchor="ctr"/>
            <a:lstStyle/>
            <a:p>
              <a:pPr algn="ctr" eaLnBrk="0" latinLnBrk="0" hangingPunct="0"/>
              <a:endParaRPr kumimoji="0" lang="ko-KR" altLang="en-US"/>
            </a:p>
          </p:txBody>
        </p:sp>
        <p:sp>
          <p:nvSpPr>
            <p:cNvPr id="1080" name="Rectangle 66"/>
            <p:cNvSpPr>
              <a:spLocks noChangeArrowheads="1"/>
            </p:cNvSpPr>
            <p:nvPr/>
          </p:nvSpPr>
          <p:spPr bwMode="auto">
            <a:xfrm>
              <a:off x="2813" y="2136"/>
              <a:ext cx="144" cy="144"/>
            </a:xfrm>
            <a:prstGeom prst="rect">
              <a:avLst/>
            </a:prstGeom>
            <a:solidFill>
              <a:schemeClr val="accent1"/>
            </a:solidFill>
            <a:ln w="9525">
              <a:solidFill>
                <a:schemeClr val="tx1"/>
              </a:solidFill>
              <a:miter lim="800000"/>
              <a:headEnd/>
              <a:tailEnd/>
            </a:ln>
          </p:spPr>
          <p:txBody>
            <a:bodyPr wrap="none" anchor="ctr"/>
            <a:lstStyle/>
            <a:p>
              <a:pPr algn="ctr" eaLnBrk="0" latinLnBrk="0" hangingPunct="0"/>
              <a:endParaRPr kumimoji="0" lang="ko-KR" altLang="en-US"/>
            </a:p>
          </p:txBody>
        </p:sp>
        <p:sp>
          <p:nvSpPr>
            <p:cNvPr id="1081" name="Rectangle 67"/>
            <p:cNvSpPr>
              <a:spLocks noChangeArrowheads="1"/>
            </p:cNvSpPr>
            <p:nvPr/>
          </p:nvSpPr>
          <p:spPr bwMode="auto">
            <a:xfrm>
              <a:off x="3073" y="2136"/>
              <a:ext cx="144" cy="144"/>
            </a:xfrm>
            <a:prstGeom prst="rect">
              <a:avLst/>
            </a:prstGeom>
            <a:solidFill>
              <a:schemeClr val="accent1"/>
            </a:solidFill>
            <a:ln w="9525">
              <a:solidFill>
                <a:schemeClr val="tx1"/>
              </a:solidFill>
              <a:miter lim="800000"/>
              <a:headEnd/>
              <a:tailEnd/>
            </a:ln>
          </p:spPr>
          <p:txBody>
            <a:bodyPr wrap="none" anchor="ctr"/>
            <a:lstStyle/>
            <a:p>
              <a:pPr algn="ctr" eaLnBrk="0" latinLnBrk="0" hangingPunct="0"/>
              <a:endParaRPr kumimoji="0" lang="ko-KR" altLang="en-US"/>
            </a:p>
          </p:txBody>
        </p:sp>
      </p:grpSp>
      <p:sp>
        <p:nvSpPr>
          <p:cNvPr id="1076" name="Line 68"/>
          <p:cNvSpPr>
            <a:spLocks noChangeShapeType="1"/>
          </p:cNvSpPr>
          <p:nvPr/>
        </p:nvSpPr>
        <p:spPr bwMode="auto">
          <a:xfrm flipV="1">
            <a:off x="4387850" y="3184525"/>
            <a:ext cx="0" cy="1371600"/>
          </a:xfrm>
          <a:prstGeom prst="line">
            <a:avLst/>
          </a:prstGeom>
          <a:noFill/>
          <a:ln w="3175" cap="rnd">
            <a:solidFill>
              <a:schemeClr val="tx1"/>
            </a:solidFill>
            <a:prstDash val="sysDot"/>
            <a:round/>
            <a:headEnd/>
            <a:tailEnd/>
          </a:ln>
        </p:spPr>
        <p:txBody>
          <a:bodyPr/>
          <a:lstStyle/>
          <a:p>
            <a:endParaRPr lang="ko-KR" altLang="en-US"/>
          </a:p>
        </p:txBody>
      </p:sp>
      <p:sp>
        <p:nvSpPr>
          <p:cNvPr id="1077" name="Line 69"/>
          <p:cNvSpPr>
            <a:spLocks noChangeShapeType="1"/>
          </p:cNvSpPr>
          <p:nvPr/>
        </p:nvSpPr>
        <p:spPr bwMode="auto">
          <a:xfrm flipH="1" flipV="1">
            <a:off x="4784725" y="3184525"/>
            <a:ext cx="15875" cy="1387475"/>
          </a:xfrm>
          <a:prstGeom prst="line">
            <a:avLst/>
          </a:prstGeom>
          <a:noFill/>
          <a:ln w="3175" cap="rnd">
            <a:solidFill>
              <a:schemeClr val="tx1"/>
            </a:solidFill>
            <a:prstDash val="sysDot"/>
            <a:round/>
            <a:headEnd/>
            <a:tailEnd/>
          </a:ln>
        </p:spPr>
        <p:txBody>
          <a:bodyPr/>
          <a:lstStyle/>
          <a:p>
            <a:endParaRPr lang="ko-KR" altLang="en-US"/>
          </a:p>
        </p:txBody>
      </p:sp>
      <p:sp>
        <p:nvSpPr>
          <p:cNvPr id="1078" name="Rectangle 70"/>
          <p:cNvSpPr>
            <a:spLocks noGrp="1" noChangeArrowheads="1"/>
          </p:cNvSpPr>
          <p:nvPr>
            <p:ph type="title"/>
          </p:nvPr>
        </p:nvSpPr>
        <p:spPr/>
        <p:txBody>
          <a:bodyPr/>
          <a:lstStyle/>
          <a:p>
            <a:r>
              <a:rPr lang="en-US" altLang="ko-KR" smtClean="0"/>
              <a:t>Simple Software Architecture</a:t>
            </a:r>
          </a:p>
        </p:txBody>
      </p:sp>
    </p:spTree>
    <p:extLst>
      <p:ext uri="{BB962C8B-B14F-4D97-AF65-F5344CB8AC3E}">
        <p14:creationId xmlns:p14="http://schemas.microsoft.com/office/powerpoint/2010/main" val="3818295606"/>
      </p:ext>
    </p:extLst>
  </p:cSld>
  <p:clrMapOvr>
    <a:masterClrMapping/>
  </p:clrMapOvr>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ChangeArrowheads="1"/>
          </p:cNvSpPr>
          <p:nvPr>
            <p:ph type="title"/>
          </p:nvPr>
        </p:nvSpPr>
        <p:spPr/>
        <p:txBody>
          <a:bodyPr/>
          <a:lstStyle/>
          <a:p>
            <a:r>
              <a:rPr lang="en-US" altLang="ko-KR" smtClean="0"/>
              <a:t>Interfacing Generated Code</a:t>
            </a:r>
          </a:p>
        </p:txBody>
      </p:sp>
      <p:sp>
        <p:nvSpPr>
          <p:cNvPr id="31" name="Oval 30"/>
          <p:cNvSpPr/>
          <p:nvPr/>
        </p:nvSpPr>
        <p:spPr bwMode="auto">
          <a:xfrm>
            <a:off x="695325" y="1990725"/>
            <a:ext cx="2809875" cy="2486025"/>
          </a:xfrm>
          <a:prstGeom prst="ellipse">
            <a:avLst/>
          </a:prstGeom>
          <a:ln>
            <a:headEnd type="none" w="med" len="med"/>
            <a:tailEnd type="triangle" w="med" len="med"/>
          </a:ln>
        </p:spPr>
        <p:style>
          <a:lnRef idx="0">
            <a:schemeClr val="accent2"/>
          </a:lnRef>
          <a:fillRef idx="3">
            <a:schemeClr val="accent2"/>
          </a:fillRef>
          <a:effectRef idx="3">
            <a:schemeClr val="accent2"/>
          </a:effectRef>
          <a:fontRef idx="minor">
            <a:schemeClr val="lt1"/>
          </a:fontRef>
        </p:style>
        <p:txBody>
          <a:bodyPr/>
          <a:lstStyle/>
          <a:p>
            <a:pPr eaLnBrk="0" latinLnBrk="0" hangingPunct="0">
              <a:defRPr/>
            </a:pPr>
            <a:r>
              <a:rPr kumimoji="0" lang="en-US" altLang="ko-KR" sz="1600" b="1" dirty="0" err="1">
                <a:solidFill>
                  <a:schemeClr val="bg1"/>
                </a:solidFill>
              </a:rPr>
              <a:t>Env</a:t>
            </a:r>
            <a:r>
              <a:rPr kumimoji="0" lang="en-US" altLang="ko-KR" sz="1600" b="1" dirty="0">
                <a:solidFill>
                  <a:schemeClr val="bg1"/>
                </a:solidFill>
              </a:rPr>
              <a:t>. Code  </a:t>
            </a:r>
          </a:p>
          <a:p>
            <a:pPr eaLnBrk="0" latinLnBrk="0" hangingPunct="0">
              <a:defRPr/>
            </a:pPr>
            <a:endParaRPr kumimoji="0" lang="en-US" altLang="ko-KR" sz="1600" b="1" dirty="0">
              <a:solidFill>
                <a:schemeClr val="bg1"/>
              </a:solidFill>
            </a:endParaRPr>
          </a:p>
          <a:p>
            <a:pPr eaLnBrk="0" latinLnBrk="0" hangingPunct="0">
              <a:buFontTx/>
              <a:buChar char="-"/>
              <a:defRPr/>
            </a:pPr>
            <a:r>
              <a:rPr kumimoji="0" lang="en-US" altLang="ko-KR" sz="1600" b="1" dirty="0">
                <a:solidFill>
                  <a:schemeClr val="bg1"/>
                </a:solidFill>
              </a:rPr>
              <a:t> OS/Scheduler</a:t>
            </a:r>
          </a:p>
          <a:p>
            <a:pPr eaLnBrk="0" latinLnBrk="0" hangingPunct="0">
              <a:buFontTx/>
              <a:buChar char="-"/>
              <a:defRPr/>
            </a:pPr>
            <a:r>
              <a:rPr kumimoji="0" lang="en-US" altLang="ko-KR" sz="1600" b="1" dirty="0">
                <a:solidFill>
                  <a:schemeClr val="bg1"/>
                </a:solidFill>
              </a:rPr>
              <a:t> Device Drivers</a:t>
            </a:r>
          </a:p>
          <a:p>
            <a:pPr eaLnBrk="0" latinLnBrk="0" hangingPunct="0">
              <a:defRPr/>
            </a:pPr>
            <a:r>
              <a:rPr kumimoji="0" lang="en-US" altLang="ko-KR" sz="1600" b="1" dirty="0">
                <a:solidFill>
                  <a:schemeClr val="bg1"/>
                </a:solidFill>
              </a:rPr>
              <a:t>   (CAN,DIO,AIN)</a:t>
            </a:r>
          </a:p>
          <a:p>
            <a:pPr eaLnBrk="0" latinLnBrk="0" hangingPunct="0">
              <a:defRPr/>
            </a:pPr>
            <a:r>
              <a:rPr kumimoji="0" lang="en-US" altLang="ko-KR" sz="1600" b="1" dirty="0">
                <a:solidFill>
                  <a:schemeClr val="bg1"/>
                </a:solidFill>
              </a:rPr>
              <a:t>- Diagnosis, etc</a:t>
            </a:r>
          </a:p>
          <a:p>
            <a:pPr eaLnBrk="0" latinLnBrk="0" hangingPunct="0">
              <a:defRPr/>
            </a:pPr>
            <a:endParaRPr kumimoji="0" lang="en-US" altLang="ko-KR" sz="1800" dirty="0"/>
          </a:p>
          <a:p>
            <a:pPr eaLnBrk="0" latinLnBrk="0" hangingPunct="0">
              <a:defRPr/>
            </a:pPr>
            <a:endParaRPr kumimoji="0" lang="ko-KR" altLang="en-US" sz="1800" dirty="0">
              <a:solidFill>
                <a:schemeClr val="tx1"/>
              </a:solidFill>
              <a:latin typeface="Times New Roman" pitchFamily="18" charset="0"/>
            </a:endParaRPr>
          </a:p>
        </p:txBody>
      </p:sp>
      <p:sp>
        <p:nvSpPr>
          <p:cNvPr id="32" name="Oval 31"/>
          <p:cNvSpPr/>
          <p:nvPr/>
        </p:nvSpPr>
        <p:spPr bwMode="auto">
          <a:xfrm>
            <a:off x="5638800" y="1943100"/>
            <a:ext cx="2809875" cy="2486025"/>
          </a:xfrm>
          <a:prstGeom prst="ellipse">
            <a:avLst/>
          </a:prstGeom>
          <a:ln>
            <a:headEnd type="none" w="med" len="med"/>
            <a:tailEnd type="triangle" w="med" len="med"/>
          </a:ln>
        </p:spPr>
        <p:style>
          <a:lnRef idx="0">
            <a:schemeClr val="accent4"/>
          </a:lnRef>
          <a:fillRef idx="3">
            <a:schemeClr val="accent4"/>
          </a:fillRef>
          <a:effectRef idx="3">
            <a:schemeClr val="accent4"/>
          </a:effectRef>
          <a:fontRef idx="minor">
            <a:schemeClr val="lt1"/>
          </a:fontRef>
        </p:style>
        <p:txBody>
          <a:bodyPr/>
          <a:lstStyle/>
          <a:p>
            <a:pPr eaLnBrk="0" latinLnBrk="0" hangingPunct="0">
              <a:defRPr/>
            </a:pPr>
            <a:r>
              <a:rPr kumimoji="0" lang="en-US" altLang="ko-KR" sz="1600" b="1" dirty="0" smtClean="0">
                <a:solidFill>
                  <a:schemeClr val="bg1"/>
                </a:solidFill>
              </a:rPr>
              <a:t>EC </a:t>
            </a:r>
            <a:r>
              <a:rPr kumimoji="0" lang="en-US" altLang="ko-KR" sz="1600" b="1" dirty="0">
                <a:solidFill>
                  <a:schemeClr val="bg1"/>
                </a:solidFill>
              </a:rPr>
              <a:t>Code  </a:t>
            </a:r>
          </a:p>
          <a:p>
            <a:pPr eaLnBrk="0" latinLnBrk="0" hangingPunct="0">
              <a:defRPr/>
            </a:pPr>
            <a:endParaRPr kumimoji="0" lang="en-US" altLang="ko-KR" sz="1600" b="1" dirty="0">
              <a:solidFill>
                <a:schemeClr val="bg1"/>
              </a:solidFill>
            </a:endParaRPr>
          </a:p>
          <a:p>
            <a:pPr eaLnBrk="0" latinLnBrk="0" hangingPunct="0">
              <a:buFontTx/>
              <a:buChar char="-"/>
              <a:defRPr/>
            </a:pPr>
            <a:r>
              <a:rPr kumimoji="0" lang="en-US" altLang="ko-KR" sz="1600" b="1" dirty="0">
                <a:solidFill>
                  <a:schemeClr val="bg1"/>
                </a:solidFill>
              </a:rPr>
              <a:t> Model Functions</a:t>
            </a:r>
          </a:p>
          <a:p>
            <a:pPr eaLnBrk="0" latinLnBrk="0" hangingPunct="0">
              <a:buFontTx/>
              <a:buChar char="-"/>
              <a:defRPr/>
            </a:pPr>
            <a:r>
              <a:rPr kumimoji="0" lang="en-US" altLang="ko-KR" sz="1600" b="1" dirty="0">
                <a:solidFill>
                  <a:schemeClr val="bg1"/>
                </a:solidFill>
              </a:rPr>
              <a:t> Parameters, Data</a:t>
            </a:r>
          </a:p>
          <a:p>
            <a:pPr eaLnBrk="0" latinLnBrk="0" hangingPunct="0">
              <a:defRPr/>
            </a:pPr>
            <a:r>
              <a:rPr kumimoji="0" lang="en-US" altLang="ko-KR" sz="1600" b="1" dirty="0">
                <a:solidFill>
                  <a:schemeClr val="bg1"/>
                </a:solidFill>
              </a:rPr>
              <a:t>   (e.g. Global Var.)</a:t>
            </a:r>
          </a:p>
          <a:p>
            <a:pPr eaLnBrk="0" latinLnBrk="0" hangingPunct="0">
              <a:defRPr/>
            </a:pPr>
            <a:endParaRPr kumimoji="0" lang="en-US" altLang="ko-KR" sz="1800" dirty="0">
              <a:solidFill>
                <a:schemeClr val="tx1"/>
              </a:solidFill>
              <a:latin typeface="Times New Roman" pitchFamily="18" charset="0"/>
            </a:endParaRPr>
          </a:p>
          <a:p>
            <a:pPr eaLnBrk="0" latinLnBrk="0" hangingPunct="0">
              <a:defRPr/>
            </a:pPr>
            <a:endParaRPr kumimoji="0" lang="en-US" altLang="ko-KR" sz="1800" dirty="0"/>
          </a:p>
          <a:p>
            <a:pPr eaLnBrk="0" latinLnBrk="0" hangingPunct="0">
              <a:defRPr/>
            </a:pPr>
            <a:endParaRPr kumimoji="0" lang="ko-KR" altLang="en-US" sz="1800" dirty="0">
              <a:solidFill>
                <a:schemeClr val="tx1"/>
              </a:solidFill>
              <a:latin typeface="Times New Roman" pitchFamily="18" charset="0"/>
            </a:endParaRPr>
          </a:p>
        </p:txBody>
      </p:sp>
      <p:sp>
        <p:nvSpPr>
          <p:cNvPr id="40" name="Left-Right Arrow 39"/>
          <p:cNvSpPr/>
          <p:nvPr/>
        </p:nvSpPr>
        <p:spPr bwMode="auto">
          <a:xfrm>
            <a:off x="3457575" y="2333625"/>
            <a:ext cx="2257425" cy="590550"/>
          </a:xfrm>
          <a:prstGeom prst="leftRightArrow">
            <a:avLst/>
          </a:prstGeom>
          <a:ln>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a:lstStyle/>
          <a:p>
            <a:pPr eaLnBrk="0" latinLnBrk="0" hangingPunct="0">
              <a:defRPr/>
            </a:pPr>
            <a:endParaRPr kumimoji="0" lang="ko-KR" altLang="en-US">
              <a:solidFill>
                <a:schemeClr val="tx1"/>
              </a:solidFill>
              <a:latin typeface="Times New Roman" pitchFamily="18" charset="0"/>
            </a:endParaRPr>
          </a:p>
        </p:txBody>
      </p:sp>
      <p:sp>
        <p:nvSpPr>
          <p:cNvPr id="79894" name="Rectangle 44"/>
          <p:cNvSpPr>
            <a:spLocks noChangeArrowheads="1"/>
          </p:cNvSpPr>
          <p:nvPr/>
        </p:nvSpPr>
        <p:spPr bwMode="auto">
          <a:xfrm>
            <a:off x="2705100" y="1682750"/>
            <a:ext cx="3752850" cy="327025"/>
          </a:xfrm>
          <a:prstGeom prst="rect">
            <a:avLst/>
          </a:prstGeom>
          <a:noFill/>
          <a:ln w="9525">
            <a:noFill/>
            <a:miter lim="800000"/>
            <a:headEnd/>
            <a:tailEnd/>
          </a:ln>
        </p:spPr>
        <p:txBody>
          <a:bodyPr/>
          <a:lstStyle/>
          <a:p>
            <a:pPr marL="284163" indent="-284163" algn="ctr" eaLnBrk="0" latinLnBrk="0" hangingPunct="0">
              <a:spcBef>
                <a:spcPct val="20000"/>
              </a:spcBef>
              <a:buClr>
                <a:srgbClr val="215383"/>
              </a:buClr>
              <a:buSzPct val="95000"/>
              <a:buFont typeface="Wingdings" pitchFamily="2" charset="2"/>
              <a:buNone/>
            </a:pPr>
            <a:r>
              <a:rPr kumimoji="0" lang="en-US" altLang="ko-KR" sz="1600" b="1">
                <a:solidFill>
                  <a:schemeClr val="hlink"/>
                </a:solidFill>
                <a:latin typeface="Arial" pitchFamily="34" charset="0"/>
              </a:rPr>
              <a:t>Header Files</a:t>
            </a:r>
          </a:p>
          <a:p>
            <a:pPr marL="284163" indent="-284163" algn="ctr" eaLnBrk="0" latinLnBrk="0" hangingPunct="0">
              <a:spcBef>
                <a:spcPct val="20000"/>
              </a:spcBef>
              <a:buClr>
                <a:srgbClr val="215383"/>
              </a:buClr>
              <a:buSzPct val="95000"/>
              <a:buFont typeface="Wingdings" pitchFamily="2" charset="2"/>
              <a:buNone/>
            </a:pPr>
            <a:r>
              <a:rPr kumimoji="0" lang="en-US" altLang="ko-KR" sz="1600" b="1">
                <a:solidFill>
                  <a:schemeClr val="hlink"/>
                </a:solidFill>
                <a:latin typeface="Arial" pitchFamily="34" charset="0"/>
              </a:rPr>
              <a:t>(e.g. Extern Var.)</a:t>
            </a:r>
          </a:p>
        </p:txBody>
      </p:sp>
      <p:sp>
        <p:nvSpPr>
          <p:cNvPr id="42" name="Right Arrow 41"/>
          <p:cNvSpPr/>
          <p:nvPr/>
        </p:nvSpPr>
        <p:spPr bwMode="auto">
          <a:xfrm>
            <a:off x="3619500" y="3314700"/>
            <a:ext cx="2028825" cy="600075"/>
          </a:xfrm>
          <a:prstGeom prst="rightArrow">
            <a:avLst/>
          </a:prstGeom>
          <a:ln>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a:lstStyle/>
          <a:p>
            <a:pPr eaLnBrk="0" latinLnBrk="0" hangingPunct="0">
              <a:defRPr/>
            </a:pPr>
            <a:endParaRPr kumimoji="0" lang="ko-KR" altLang="en-US">
              <a:solidFill>
                <a:schemeClr val="tx1"/>
              </a:solidFill>
              <a:latin typeface="Times New Roman" pitchFamily="18" charset="0"/>
            </a:endParaRPr>
          </a:p>
        </p:txBody>
      </p:sp>
      <p:sp>
        <p:nvSpPr>
          <p:cNvPr id="79896" name="Rectangle 44"/>
          <p:cNvSpPr>
            <a:spLocks noChangeArrowheads="1"/>
          </p:cNvSpPr>
          <p:nvPr/>
        </p:nvSpPr>
        <p:spPr bwMode="auto">
          <a:xfrm>
            <a:off x="2762250" y="3844925"/>
            <a:ext cx="3752850" cy="327025"/>
          </a:xfrm>
          <a:prstGeom prst="rect">
            <a:avLst/>
          </a:prstGeom>
          <a:noFill/>
          <a:ln w="9525">
            <a:noFill/>
            <a:miter lim="800000"/>
            <a:headEnd/>
            <a:tailEnd/>
          </a:ln>
        </p:spPr>
        <p:txBody>
          <a:bodyPr/>
          <a:lstStyle/>
          <a:p>
            <a:pPr marL="284163" indent="-284163" algn="ctr" eaLnBrk="0" latinLnBrk="0" hangingPunct="0">
              <a:spcBef>
                <a:spcPct val="20000"/>
              </a:spcBef>
              <a:buClr>
                <a:srgbClr val="215383"/>
              </a:buClr>
              <a:buSzPct val="95000"/>
              <a:buFont typeface="Wingdings" pitchFamily="2" charset="2"/>
              <a:buNone/>
            </a:pPr>
            <a:r>
              <a:rPr kumimoji="0" lang="en-US" altLang="ko-KR" sz="1600" b="1">
                <a:solidFill>
                  <a:schemeClr val="hlink"/>
                </a:solidFill>
                <a:latin typeface="Arial" pitchFamily="34" charset="0"/>
              </a:rPr>
              <a:t>Call Model Functions</a:t>
            </a:r>
          </a:p>
          <a:p>
            <a:pPr marL="284163" indent="-284163" algn="ctr" eaLnBrk="0" latinLnBrk="0" hangingPunct="0">
              <a:spcBef>
                <a:spcPct val="20000"/>
              </a:spcBef>
              <a:buClr>
                <a:srgbClr val="215383"/>
              </a:buClr>
              <a:buSzPct val="95000"/>
              <a:buFont typeface="Wingdings" pitchFamily="2" charset="2"/>
              <a:buNone/>
            </a:pPr>
            <a:r>
              <a:rPr kumimoji="0" lang="en-US" altLang="ko-KR" sz="1600" b="1">
                <a:solidFill>
                  <a:schemeClr val="hlink"/>
                </a:solidFill>
                <a:latin typeface="Arial" pitchFamily="34" charset="0"/>
              </a:rPr>
              <a:t>(e.g. Model_Step())</a:t>
            </a:r>
          </a:p>
          <a:p>
            <a:pPr marL="284163" indent="-284163" algn="ctr" eaLnBrk="0" latinLnBrk="0" hangingPunct="0">
              <a:spcBef>
                <a:spcPct val="20000"/>
              </a:spcBef>
              <a:buClr>
                <a:srgbClr val="215383"/>
              </a:buClr>
              <a:buSzPct val="95000"/>
              <a:buFont typeface="Wingdings" pitchFamily="2" charset="2"/>
              <a:buNone/>
            </a:pPr>
            <a:endParaRPr kumimoji="0" lang="en-US" altLang="ko-KR" sz="1600" b="1">
              <a:solidFill>
                <a:schemeClr val="hlink"/>
              </a:solidFill>
              <a:latin typeface="Arial" pitchFamily="34" charset="0"/>
            </a:endParaRPr>
          </a:p>
        </p:txBody>
      </p:sp>
      <p:sp>
        <p:nvSpPr>
          <p:cNvPr id="44" name="Rectangle 3"/>
          <p:cNvSpPr txBox="1">
            <a:spLocks noChangeArrowheads="1"/>
          </p:cNvSpPr>
          <p:nvPr/>
        </p:nvSpPr>
        <p:spPr bwMode="auto">
          <a:xfrm>
            <a:off x="1338263" y="4667250"/>
            <a:ext cx="7177087" cy="1281113"/>
          </a:xfrm>
          <a:prstGeom prst="rect">
            <a:avLst/>
          </a:prstGeom>
          <a:noFill/>
          <a:ln w="9525">
            <a:noFill/>
            <a:miter lim="800000"/>
            <a:headEnd/>
            <a:tailEnd/>
          </a:ln>
        </p:spPr>
        <p:txBody>
          <a:bodyPr/>
          <a:lstStyle/>
          <a:p>
            <a:pPr marL="284163" indent="-284163" eaLnBrk="0" latinLnBrk="0" hangingPunct="0">
              <a:lnSpc>
                <a:spcPct val="90000"/>
              </a:lnSpc>
              <a:spcBef>
                <a:spcPct val="20000"/>
              </a:spcBef>
              <a:buClr>
                <a:srgbClr val="215383"/>
              </a:buClr>
              <a:buSzPct val="95000"/>
              <a:buFont typeface="Wingdings" pitchFamily="2" charset="2"/>
              <a:buChar char="§"/>
              <a:defRPr/>
            </a:pPr>
            <a:endParaRPr kumimoji="0" lang="en-US" altLang="ko-KR" sz="2000" kern="0" dirty="0">
              <a:latin typeface="+mn-lt"/>
              <a:ea typeface="+mn-ea"/>
            </a:endParaRPr>
          </a:p>
          <a:p>
            <a:pPr marL="284163" indent="-284163" eaLnBrk="0" latinLnBrk="0" hangingPunct="0">
              <a:lnSpc>
                <a:spcPct val="90000"/>
              </a:lnSpc>
              <a:spcBef>
                <a:spcPct val="20000"/>
              </a:spcBef>
              <a:buClr>
                <a:srgbClr val="215383"/>
              </a:buClr>
              <a:buSzPct val="95000"/>
              <a:buFont typeface="Wingdings" pitchFamily="2" charset="2"/>
              <a:buChar char="§"/>
              <a:defRPr/>
            </a:pPr>
            <a:r>
              <a:rPr kumimoji="0" lang="en-US" altLang="ko-KR" sz="2000" kern="0" dirty="0">
                <a:latin typeface="+mn-lt"/>
                <a:ea typeface="+mn-ea"/>
              </a:rPr>
              <a:t>Share entry points, data and parameters with header files</a:t>
            </a:r>
          </a:p>
          <a:p>
            <a:pPr marL="284163" indent="-284163" eaLnBrk="0" latinLnBrk="0" hangingPunct="0">
              <a:lnSpc>
                <a:spcPct val="90000"/>
              </a:lnSpc>
              <a:spcBef>
                <a:spcPct val="20000"/>
              </a:spcBef>
              <a:buClr>
                <a:srgbClr val="215383"/>
              </a:buClr>
              <a:buSzPct val="95000"/>
              <a:buFont typeface="Wingdings" pitchFamily="2" charset="2"/>
              <a:buChar char="§"/>
              <a:defRPr/>
            </a:pPr>
            <a:r>
              <a:rPr kumimoji="0" lang="en-US" altLang="ko-KR" sz="2000" kern="0" dirty="0">
                <a:latin typeface="+mn-lt"/>
                <a:ea typeface="+mn-ea"/>
              </a:rPr>
              <a:t>Call generated model functions from OS/Scheduler</a:t>
            </a:r>
          </a:p>
          <a:p>
            <a:pPr marL="284163" indent="-284163" eaLnBrk="0" latinLnBrk="0" hangingPunct="0">
              <a:lnSpc>
                <a:spcPct val="90000"/>
              </a:lnSpc>
              <a:spcBef>
                <a:spcPct val="20000"/>
              </a:spcBef>
              <a:buClr>
                <a:srgbClr val="215383"/>
              </a:buClr>
              <a:buSzPct val="95000"/>
              <a:buFont typeface="Wingdings" pitchFamily="2" charset="2"/>
              <a:buChar char="§"/>
              <a:defRPr/>
            </a:pPr>
            <a:endParaRPr kumimoji="0" lang="en-US" altLang="ko-KR" sz="2000" kern="0" dirty="0">
              <a:latin typeface="+mn-lt"/>
              <a:ea typeface="+mn-ea"/>
            </a:endParaRPr>
          </a:p>
        </p:txBody>
      </p:sp>
    </p:spTree>
    <p:extLst>
      <p:ext uri="{BB962C8B-B14F-4D97-AF65-F5344CB8AC3E}">
        <p14:creationId xmlns:p14="http://schemas.microsoft.com/office/powerpoint/2010/main" val="2492568490"/>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2" name="AutoShape 13"/>
          <p:cNvCxnSpPr>
            <a:cxnSpLocks noChangeShapeType="1"/>
            <a:stCxn id="115" idx="2"/>
          </p:cNvCxnSpPr>
          <p:nvPr/>
        </p:nvCxnSpPr>
        <p:spPr bwMode="auto">
          <a:xfrm>
            <a:off x="4043763" y="3298614"/>
            <a:ext cx="7764" cy="1123567"/>
          </a:xfrm>
          <a:prstGeom prst="straightConnector1">
            <a:avLst/>
          </a:prstGeom>
          <a:noFill/>
          <a:ln w="25400">
            <a:solidFill>
              <a:schemeClr val="tx1"/>
            </a:solidFill>
            <a:round/>
            <a:headEnd/>
            <a:tailEnd type="triangle" w="med" len="med"/>
          </a:ln>
        </p:spPr>
      </p:cxnSp>
      <p:cxnSp>
        <p:nvCxnSpPr>
          <p:cNvPr id="111" name="AutoShape 9"/>
          <p:cNvCxnSpPr>
            <a:cxnSpLocks noChangeShapeType="1"/>
            <a:stCxn id="114" idx="2"/>
          </p:cNvCxnSpPr>
          <p:nvPr/>
        </p:nvCxnSpPr>
        <p:spPr bwMode="auto">
          <a:xfrm flipH="1">
            <a:off x="4048802" y="1954551"/>
            <a:ext cx="10586" cy="1026181"/>
          </a:xfrm>
          <a:prstGeom prst="straightConnector1">
            <a:avLst/>
          </a:prstGeom>
          <a:noFill/>
          <a:ln w="25400">
            <a:solidFill>
              <a:schemeClr val="tx1"/>
            </a:solidFill>
            <a:round/>
            <a:headEnd/>
            <a:tailEnd type="triangle" w="med" len="med"/>
          </a:ln>
        </p:spPr>
      </p:cxnSp>
      <p:cxnSp>
        <p:nvCxnSpPr>
          <p:cNvPr id="91" name="AutoShape 7"/>
          <p:cNvCxnSpPr>
            <a:cxnSpLocks noChangeShapeType="1"/>
          </p:cNvCxnSpPr>
          <p:nvPr/>
        </p:nvCxnSpPr>
        <p:spPr bwMode="auto">
          <a:xfrm rot="10800000" flipH="1">
            <a:off x="3431039" y="1640885"/>
            <a:ext cx="627290" cy="188913"/>
          </a:xfrm>
          <a:prstGeom prst="curvedConnector4">
            <a:avLst>
              <a:gd name="adj1" fmla="val -31236"/>
              <a:gd name="adj2" fmla="val 221009"/>
            </a:avLst>
          </a:prstGeom>
          <a:noFill/>
          <a:ln w="25400">
            <a:solidFill>
              <a:srgbClr val="003300"/>
            </a:solidFill>
            <a:prstDash val="sysDot"/>
            <a:round/>
            <a:headEnd/>
            <a:tailEnd type="triangle" w="med" len="med"/>
          </a:ln>
        </p:spPr>
      </p:cxnSp>
      <p:sp>
        <p:nvSpPr>
          <p:cNvPr id="92" name="Text Box 8"/>
          <p:cNvSpPr txBox="1">
            <a:spLocks noChangeArrowheads="1"/>
          </p:cNvSpPr>
          <p:nvPr/>
        </p:nvSpPr>
        <p:spPr bwMode="auto">
          <a:xfrm>
            <a:off x="2603724" y="1186858"/>
            <a:ext cx="810894" cy="297083"/>
          </a:xfrm>
          <a:prstGeom prst="rect">
            <a:avLst/>
          </a:prstGeom>
          <a:noFill/>
          <a:ln w="9525">
            <a:noFill/>
            <a:miter lim="800000"/>
            <a:headEnd/>
            <a:tailEnd/>
          </a:ln>
        </p:spPr>
        <p:txBody>
          <a:bodyPr wrap="none" lIns="80851" tIns="40425" rIns="80851" bIns="40425">
            <a:spAutoFit/>
          </a:bodyPr>
          <a:lstStyle/>
          <a:p>
            <a:r>
              <a:rPr lang="en-US" sz="1400" b="1" u="sng" dirty="0">
                <a:solidFill>
                  <a:srgbClr val="006600"/>
                </a:solidFill>
                <a:latin typeface="Arial Unicode MS" pitchFamily="34" charset="-128"/>
                <a:ea typeface="Arial Unicode MS" pitchFamily="34" charset="-128"/>
                <a:cs typeface="Arial Unicode MS" pitchFamily="34" charset="-128"/>
              </a:rPr>
              <a:t>Validate</a:t>
            </a:r>
          </a:p>
        </p:txBody>
      </p:sp>
      <p:cxnSp>
        <p:nvCxnSpPr>
          <p:cNvPr id="93" name="AutoShape 10"/>
          <p:cNvCxnSpPr>
            <a:cxnSpLocks noChangeShapeType="1"/>
          </p:cNvCxnSpPr>
          <p:nvPr/>
        </p:nvCxnSpPr>
        <p:spPr bwMode="auto">
          <a:xfrm rot="10800000">
            <a:off x="3431039" y="1829797"/>
            <a:ext cx="278947" cy="1339850"/>
          </a:xfrm>
          <a:prstGeom prst="curvedConnector3">
            <a:avLst>
              <a:gd name="adj1" fmla="val 746586"/>
            </a:avLst>
          </a:prstGeom>
          <a:noFill/>
          <a:ln w="25400">
            <a:solidFill>
              <a:schemeClr val="accent2"/>
            </a:solidFill>
            <a:prstDash val="dash"/>
            <a:round/>
            <a:headEnd type="triangle" w="med" len="med"/>
            <a:tailEnd type="triangle" w="med" len="med"/>
          </a:ln>
        </p:spPr>
      </p:cxnSp>
      <p:cxnSp>
        <p:nvCxnSpPr>
          <p:cNvPr id="94" name="AutoShape 11"/>
          <p:cNvCxnSpPr>
            <a:cxnSpLocks noChangeShapeType="1"/>
          </p:cNvCxnSpPr>
          <p:nvPr/>
        </p:nvCxnSpPr>
        <p:spPr bwMode="auto">
          <a:xfrm flipV="1">
            <a:off x="4387622" y="1829797"/>
            <a:ext cx="297996" cy="1339850"/>
          </a:xfrm>
          <a:prstGeom prst="curvedConnector3">
            <a:avLst>
              <a:gd name="adj1" fmla="val 663635"/>
            </a:avLst>
          </a:prstGeom>
          <a:noFill/>
          <a:ln w="25400">
            <a:solidFill>
              <a:schemeClr val="accent4"/>
            </a:solidFill>
            <a:round/>
            <a:headEnd/>
            <a:tailEnd type="triangle" w="med" len="med"/>
          </a:ln>
        </p:spPr>
      </p:cxnSp>
      <p:cxnSp>
        <p:nvCxnSpPr>
          <p:cNvPr id="96" name="AutoShape 14"/>
          <p:cNvCxnSpPr>
            <a:cxnSpLocks noChangeShapeType="1"/>
          </p:cNvCxnSpPr>
          <p:nvPr/>
        </p:nvCxnSpPr>
        <p:spPr bwMode="auto">
          <a:xfrm flipH="1" flipV="1">
            <a:off x="4051521" y="4422185"/>
            <a:ext cx="586469" cy="188913"/>
          </a:xfrm>
          <a:prstGeom prst="curvedConnector4">
            <a:avLst>
              <a:gd name="adj1" fmla="val -33412"/>
              <a:gd name="adj2" fmla="val 221009"/>
            </a:avLst>
          </a:prstGeom>
          <a:noFill/>
          <a:ln w="25400">
            <a:solidFill>
              <a:schemeClr val="tx2"/>
            </a:solidFill>
            <a:prstDash val="sysDot"/>
            <a:round/>
            <a:headEnd/>
            <a:tailEnd type="triangle" w="med" len="med"/>
          </a:ln>
        </p:spPr>
      </p:cxnSp>
      <p:cxnSp>
        <p:nvCxnSpPr>
          <p:cNvPr id="97" name="AutoShape 16"/>
          <p:cNvCxnSpPr>
            <a:cxnSpLocks noChangeShapeType="1"/>
          </p:cNvCxnSpPr>
          <p:nvPr/>
        </p:nvCxnSpPr>
        <p:spPr bwMode="auto">
          <a:xfrm flipH="1" flipV="1">
            <a:off x="4379454" y="3161709"/>
            <a:ext cx="229960" cy="2751138"/>
          </a:xfrm>
          <a:prstGeom prst="curvedConnector3">
            <a:avLst>
              <a:gd name="adj1" fmla="val -797648"/>
            </a:avLst>
          </a:prstGeom>
          <a:noFill/>
          <a:ln w="25400">
            <a:solidFill>
              <a:schemeClr val="accent4"/>
            </a:solidFill>
            <a:round/>
            <a:headEnd/>
            <a:tailEnd type="triangle" w="med" len="med"/>
          </a:ln>
        </p:spPr>
      </p:cxnSp>
      <p:cxnSp>
        <p:nvCxnSpPr>
          <p:cNvPr id="98" name="AutoShape 17"/>
          <p:cNvCxnSpPr>
            <a:cxnSpLocks noChangeShapeType="1"/>
          </p:cNvCxnSpPr>
          <p:nvPr/>
        </p:nvCxnSpPr>
        <p:spPr bwMode="auto">
          <a:xfrm flipV="1">
            <a:off x="4617582" y="1829799"/>
            <a:ext cx="68036" cy="4090988"/>
          </a:xfrm>
          <a:prstGeom prst="curvedConnector3">
            <a:avLst>
              <a:gd name="adj1" fmla="val 6519105"/>
            </a:avLst>
          </a:prstGeom>
          <a:noFill/>
          <a:ln w="25400">
            <a:solidFill>
              <a:schemeClr val="accent4"/>
            </a:solidFill>
            <a:round/>
            <a:headEnd/>
            <a:tailEnd type="triangle" w="med" len="med"/>
          </a:ln>
        </p:spPr>
      </p:cxnSp>
      <p:cxnSp>
        <p:nvCxnSpPr>
          <p:cNvPr id="95" name="AutoShape 12"/>
          <p:cNvCxnSpPr>
            <a:cxnSpLocks noChangeShapeType="1"/>
          </p:cNvCxnSpPr>
          <p:nvPr/>
        </p:nvCxnSpPr>
        <p:spPr bwMode="auto">
          <a:xfrm flipH="1" flipV="1">
            <a:off x="4048803" y="2980735"/>
            <a:ext cx="338819" cy="188913"/>
          </a:xfrm>
          <a:prstGeom prst="curvedConnector4">
            <a:avLst>
              <a:gd name="adj1" fmla="val -57833"/>
              <a:gd name="adj2" fmla="val 221009"/>
            </a:avLst>
          </a:prstGeom>
          <a:noFill/>
          <a:ln w="25400">
            <a:solidFill>
              <a:schemeClr val="tx2"/>
            </a:solidFill>
            <a:prstDash val="sysDot"/>
            <a:round/>
            <a:headEnd/>
            <a:tailEnd type="triangle" w="med" len="med"/>
          </a:ln>
        </p:spPr>
      </p:cxnSp>
      <p:cxnSp>
        <p:nvCxnSpPr>
          <p:cNvPr id="99" name="AutoShape 18"/>
          <p:cNvCxnSpPr>
            <a:cxnSpLocks noChangeShapeType="1"/>
          </p:cNvCxnSpPr>
          <p:nvPr/>
        </p:nvCxnSpPr>
        <p:spPr bwMode="auto">
          <a:xfrm rot="10800000" flipH="1">
            <a:off x="3465053" y="3169647"/>
            <a:ext cx="244929" cy="1441450"/>
          </a:xfrm>
          <a:prstGeom prst="curvedConnector3">
            <a:avLst>
              <a:gd name="adj1" fmla="val -751247"/>
            </a:avLst>
          </a:prstGeom>
          <a:noFill/>
          <a:ln w="25400">
            <a:solidFill>
              <a:schemeClr val="accent2"/>
            </a:solidFill>
            <a:prstDash val="dash"/>
            <a:round/>
            <a:headEnd type="triangle" w="med" len="med"/>
            <a:tailEnd type="triangle" w="med" len="med"/>
          </a:ln>
        </p:spPr>
      </p:cxnSp>
      <p:sp>
        <p:nvSpPr>
          <p:cNvPr id="106" name="Text Box 3"/>
          <p:cNvSpPr txBox="1">
            <a:spLocks noChangeArrowheads="1"/>
          </p:cNvSpPr>
          <p:nvPr/>
        </p:nvSpPr>
        <p:spPr bwMode="auto">
          <a:xfrm>
            <a:off x="6821952" y="657421"/>
            <a:ext cx="2333747" cy="297083"/>
          </a:xfrm>
          <a:prstGeom prst="rect">
            <a:avLst/>
          </a:prstGeom>
          <a:noFill/>
          <a:ln w="9525">
            <a:noFill/>
            <a:miter lim="800000"/>
            <a:headEnd/>
            <a:tailEnd/>
          </a:ln>
        </p:spPr>
        <p:txBody>
          <a:bodyPr wrap="none" lIns="80851" tIns="40425" rIns="80851" bIns="40425">
            <a:spAutoFit/>
          </a:bodyPr>
          <a:lstStyle/>
          <a:p>
            <a:pPr algn="ctr"/>
            <a:r>
              <a:rPr lang="en-US" sz="1400" dirty="0">
                <a:solidFill>
                  <a:srgbClr val="000000"/>
                </a:solidFill>
                <a:latin typeface="Arial Unicode MS" pitchFamily="34" charset="-128"/>
                <a:ea typeface="Arial Unicode MS" pitchFamily="34" charset="-128"/>
                <a:cs typeface="Arial Unicode MS" pitchFamily="34" charset="-128"/>
              </a:rPr>
              <a:t>* </a:t>
            </a:r>
            <a:r>
              <a:rPr lang="en-US" sz="1400" dirty="0" smtClean="0">
                <a:solidFill>
                  <a:srgbClr val="000000"/>
                </a:solidFill>
                <a:latin typeface="Arial Unicode MS" pitchFamily="34" charset="-128"/>
                <a:ea typeface="Arial Unicode MS" pitchFamily="34" charset="-128"/>
                <a:cs typeface="Arial Unicode MS" pitchFamily="34" charset="-128"/>
              </a:rPr>
              <a:t>DO-178C </a:t>
            </a:r>
            <a:r>
              <a:rPr lang="en-US" sz="1400" dirty="0">
                <a:solidFill>
                  <a:srgbClr val="000000"/>
                </a:solidFill>
                <a:latin typeface="Arial Unicode MS" pitchFamily="34" charset="-128"/>
                <a:ea typeface="Arial Unicode MS" pitchFamily="34" charset="-128"/>
                <a:cs typeface="Arial Unicode MS" pitchFamily="34" charset="-128"/>
              </a:rPr>
              <a:t>Qualifiable Tool</a:t>
            </a:r>
          </a:p>
        </p:txBody>
      </p:sp>
      <p:cxnSp>
        <p:nvCxnSpPr>
          <p:cNvPr id="113" name="AutoShape 15"/>
          <p:cNvCxnSpPr>
            <a:cxnSpLocks noChangeShapeType="1"/>
            <a:stCxn id="116" idx="2"/>
          </p:cNvCxnSpPr>
          <p:nvPr/>
        </p:nvCxnSpPr>
        <p:spPr bwMode="auto">
          <a:xfrm flipH="1">
            <a:off x="4042003" y="4729328"/>
            <a:ext cx="1558" cy="1002546"/>
          </a:xfrm>
          <a:prstGeom prst="straightConnector1">
            <a:avLst/>
          </a:prstGeom>
          <a:noFill/>
          <a:ln w="25400">
            <a:solidFill>
              <a:schemeClr val="tx1"/>
            </a:solidFill>
            <a:round/>
            <a:headEnd/>
            <a:tailEnd type="triangle" w="med" len="med"/>
          </a:ln>
        </p:spPr>
      </p:cxnSp>
      <p:sp>
        <p:nvSpPr>
          <p:cNvPr id="114" name="Text Box 23"/>
          <p:cNvSpPr txBox="1">
            <a:spLocks noChangeArrowheads="1"/>
          </p:cNvSpPr>
          <p:nvPr/>
        </p:nvSpPr>
        <p:spPr bwMode="auto">
          <a:xfrm>
            <a:off x="3433158" y="1640885"/>
            <a:ext cx="1252460" cy="313666"/>
          </a:xfrm>
          <a:prstGeom prst="rect">
            <a:avLst/>
          </a:prstGeom>
          <a:solidFill>
            <a:srgbClr val="8DB0FF"/>
          </a:solidFill>
          <a:ln w="9525">
            <a:solidFill>
              <a:schemeClr val="tx1"/>
            </a:solidFill>
            <a:miter lim="800000"/>
            <a:headEnd/>
            <a:tailEnd/>
          </a:ln>
        </p:spPr>
        <p:txBody>
          <a:bodyPr wrap="square" lIns="18288" tIns="36576" rIns="18288" bIns="40425" anchor="ctr" anchorCtr="0">
            <a:noAutofit/>
          </a:bodyPr>
          <a:lstStyle/>
          <a:p>
            <a:pPr algn="ctr"/>
            <a:r>
              <a:rPr lang="en-US" sz="1400" dirty="0">
                <a:latin typeface="Arial Unicode MS" pitchFamily="34" charset="-128"/>
                <a:ea typeface="Arial Unicode MS" pitchFamily="34" charset="-128"/>
                <a:cs typeface="Arial Unicode MS" pitchFamily="34" charset="-128"/>
              </a:rPr>
              <a:t>Requirements</a:t>
            </a:r>
          </a:p>
        </p:txBody>
      </p:sp>
      <p:sp>
        <p:nvSpPr>
          <p:cNvPr id="115" name="Text Box 24"/>
          <p:cNvSpPr txBox="1">
            <a:spLocks noChangeArrowheads="1"/>
          </p:cNvSpPr>
          <p:nvPr/>
        </p:nvSpPr>
        <p:spPr bwMode="auto">
          <a:xfrm>
            <a:off x="3711143" y="2980735"/>
            <a:ext cx="665239" cy="317879"/>
          </a:xfrm>
          <a:prstGeom prst="rect">
            <a:avLst/>
          </a:prstGeom>
          <a:solidFill>
            <a:srgbClr val="8DB0FF"/>
          </a:solidFill>
          <a:ln w="9525">
            <a:solidFill>
              <a:schemeClr val="tx1"/>
            </a:solidFill>
            <a:miter lim="800000"/>
            <a:headEnd/>
            <a:tailEnd/>
          </a:ln>
        </p:spPr>
        <p:txBody>
          <a:bodyPr wrap="square" lIns="18288" tIns="36576" rIns="18288" bIns="40425" anchor="ctr" anchorCtr="0">
            <a:noAutofit/>
          </a:bodyPr>
          <a:lstStyle/>
          <a:p>
            <a:pPr algn="ctr"/>
            <a:r>
              <a:rPr lang="en-US" sz="1400" dirty="0">
                <a:latin typeface="Arial Unicode MS" pitchFamily="34" charset="-128"/>
                <a:ea typeface="Arial Unicode MS" pitchFamily="34" charset="-128"/>
                <a:cs typeface="Arial Unicode MS" pitchFamily="34" charset="-128"/>
              </a:rPr>
              <a:t>Model</a:t>
            </a:r>
          </a:p>
        </p:txBody>
      </p:sp>
      <p:sp>
        <p:nvSpPr>
          <p:cNvPr id="116" name="Text Box 25"/>
          <p:cNvSpPr txBox="1">
            <a:spLocks noChangeArrowheads="1"/>
          </p:cNvSpPr>
          <p:nvPr/>
        </p:nvSpPr>
        <p:spPr bwMode="auto">
          <a:xfrm>
            <a:off x="3456739" y="4412498"/>
            <a:ext cx="1173643" cy="316830"/>
          </a:xfrm>
          <a:prstGeom prst="rect">
            <a:avLst/>
          </a:prstGeom>
          <a:solidFill>
            <a:srgbClr val="8DB0FF"/>
          </a:solidFill>
          <a:ln w="9525">
            <a:solidFill>
              <a:schemeClr val="tx1"/>
            </a:solidFill>
            <a:miter lim="800000"/>
            <a:headEnd/>
            <a:tailEnd/>
          </a:ln>
        </p:spPr>
        <p:txBody>
          <a:bodyPr wrap="square" lIns="18288" tIns="36576" rIns="18288" bIns="40425" anchor="ctr" anchorCtr="0">
            <a:noAutofit/>
          </a:bodyPr>
          <a:lstStyle/>
          <a:p>
            <a:pPr algn="ctr"/>
            <a:r>
              <a:rPr lang="en-US" sz="1400" dirty="0">
                <a:latin typeface="Arial Unicode MS" pitchFamily="34" charset="-128"/>
                <a:ea typeface="Arial Unicode MS" pitchFamily="34" charset="-128"/>
                <a:cs typeface="Arial Unicode MS" pitchFamily="34" charset="-128"/>
              </a:rPr>
              <a:t>Source Code</a:t>
            </a:r>
          </a:p>
        </p:txBody>
      </p:sp>
      <p:sp>
        <p:nvSpPr>
          <p:cNvPr id="117" name="Text Box 26"/>
          <p:cNvSpPr txBox="1">
            <a:spLocks noChangeArrowheads="1"/>
          </p:cNvSpPr>
          <p:nvPr/>
        </p:nvSpPr>
        <p:spPr bwMode="auto">
          <a:xfrm>
            <a:off x="3484104" y="5731874"/>
            <a:ext cx="1128134" cy="304779"/>
          </a:xfrm>
          <a:prstGeom prst="rect">
            <a:avLst/>
          </a:prstGeom>
          <a:solidFill>
            <a:srgbClr val="8DB0FF"/>
          </a:solidFill>
          <a:ln w="9525">
            <a:solidFill>
              <a:schemeClr val="tx1"/>
            </a:solidFill>
            <a:miter lim="800000"/>
            <a:headEnd/>
            <a:tailEnd/>
          </a:ln>
        </p:spPr>
        <p:txBody>
          <a:bodyPr wrap="square" lIns="18288" tIns="36576" rIns="18288" bIns="40425" anchor="ctr" anchorCtr="0">
            <a:noAutofit/>
          </a:bodyPr>
          <a:lstStyle/>
          <a:p>
            <a:pPr algn="ctr"/>
            <a:r>
              <a:rPr lang="en-US" sz="1400" dirty="0">
                <a:latin typeface="Arial Unicode MS" pitchFamily="34" charset="-128"/>
                <a:ea typeface="Arial Unicode MS" pitchFamily="34" charset="-128"/>
                <a:cs typeface="Arial Unicode MS" pitchFamily="34" charset="-128"/>
              </a:rPr>
              <a:t>Object Code</a:t>
            </a:r>
          </a:p>
        </p:txBody>
      </p:sp>
      <p:sp>
        <p:nvSpPr>
          <p:cNvPr id="118" name="Text Box 19"/>
          <p:cNvSpPr txBox="1">
            <a:spLocks noChangeArrowheads="1"/>
          </p:cNvSpPr>
          <p:nvPr/>
        </p:nvSpPr>
        <p:spPr bwMode="auto">
          <a:xfrm>
            <a:off x="2853624" y="2097999"/>
            <a:ext cx="1251721" cy="727970"/>
          </a:xfrm>
          <a:prstGeom prst="rect">
            <a:avLst/>
          </a:prstGeom>
          <a:noFill/>
          <a:ln w="9525">
            <a:noFill/>
            <a:miter lim="800000"/>
            <a:headEnd/>
            <a:tailEnd/>
          </a:ln>
        </p:spPr>
        <p:txBody>
          <a:bodyPr wrap="none" lIns="80851" tIns="40425" rIns="80851" bIns="40425">
            <a:spAutoFit/>
          </a:bodyPr>
          <a:lstStyle/>
          <a:p>
            <a:pPr algn="ctr"/>
            <a:r>
              <a:rPr lang="en-US" sz="1400" dirty="0">
                <a:latin typeface="Arial Unicode MS" pitchFamily="34" charset="-128"/>
                <a:ea typeface="Arial Unicode MS" pitchFamily="34" charset="-128"/>
                <a:cs typeface="Arial Unicode MS" pitchFamily="34" charset="-128"/>
              </a:rPr>
              <a:t>Simulink</a:t>
            </a:r>
          </a:p>
          <a:p>
            <a:pPr algn="ctr"/>
            <a:r>
              <a:rPr lang="en-US" sz="1400" dirty="0">
                <a:latin typeface="Arial Unicode MS" pitchFamily="34" charset="-128"/>
                <a:ea typeface="Arial Unicode MS" pitchFamily="34" charset="-128"/>
                <a:cs typeface="Arial Unicode MS" pitchFamily="34" charset="-128"/>
              </a:rPr>
              <a:t>Stateflow</a:t>
            </a:r>
          </a:p>
          <a:p>
            <a:pPr algn="ctr"/>
            <a:r>
              <a:rPr lang="en-US" sz="1400" dirty="0">
                <a:latin typeface="Arial Unicode MS" pitchFamily="34" charset="-128"/>
                <a:ea typeface="Arial Unicode MS" pitchFamily="34" charset="-128"/>
                <a:cs typeface="Arial Unicode MS" pitchFamily="34" charset="-128"/>
              </a:rPr>
              <a:t>SLRG: </a:t>
            </a:r>
            <a:r>
              <a:rPr lang="en-US" sz="1400" i="1" dirty="0">
                <a:latin typeface="Arial Unicode MS" pitchFamily="34" charset="-128"/>
                <a:ea typeface="Arial Unicode MS" pitchFamily="34" charset="-128"/>
                <a:cs typeface="Arial Unicode MS" pitchFamily="34" charset="-128"/>
              </a:rPr>
              <a:t>SDD </a:t>
            </a:r>
            <a:r>
              <a:rPr lang="en-US" sz="1400" dirty="0">
                <a:latin typeface="Arial Unicode MS" pitchFamily="34" charset="-128"/>
                <a:ea typeface="Arial Unicode MS" pitchFamily="34" charset="-128"/>
                <a:cs typeface="Arial Unicode MS" pitchFamily="34" charset="-128"/>
              </a:rPr>
              <a:t>*</a:t>
            </a:r>
            <a:endParaRPr lang="en-US" sz="1400" i="1" dirty="0">
              <a:latin typeface="Arial Unicode MS" pitchFamily="34" charset="-128"/>
              <a:ea typeface="Arial Unicode MS" pitchFamily="34" charset="-128"/>
              <a:cs typeface="Arial Unicode MS" pitchFamily="34" charset="-128"/>
            </a:endParaRPr>
          </a:p>
        </p:txBody>
      </p:sp>
      <p:sp>
        <p:nvSpPr>
          <p:cNvPr id="122" name="TextBox 121"/>
          <p:cNvSpPr txBox="1"/>
          <p:nvPr/>
        </p:nvSpPr>
        <p:spPr>
          <a:xfrm>
            <a:off x="-21230" y="4011067"/>
            <a:ext cx="2094711" cy="2846933"/>
          </a:xfrm>
          <a:prstGeom prst="rect">
            <a:avLst/>
          </a:prstGeom>
          <a:noFill/>
        </p:spPr>
        <p:txBody>
          <a:bodyPr wrap="square" lIns="139144" tIns="69572" rIns="139144" bIns="69572" rtlCol="0">
            <a:spAutoFit/>
          </a:bodyPr>
          <a:lstStyle/>
          <a:p>
            <a:r>
              <a:rPr lang="en-US" sz="1100" u="sng" dirty="0">
                <a:latin typeface="Arial Unicode MS" pitchFamily="34" charset="-128"/>
                <a:ea typeface="Arial Unicode MS" pitchFamily="34" charset="-128"/>
                <a:cs typeface="Arial Unicode MS" pitchFamily="34" charset="-128"/>
              </a:rPr>
              <a:t>Abbreviations</a:t>
            </a:r>
          </a:p>
          <a:p>
            <a:r>
              <a:rPr lang="en-US" sz="1100" dirty="0">
                <a:latin typeface="Arial Unicode MS" pitchFamily="34" charset="-128"/>
                <a:ea typeface="Arial Unicode MS" pitchFamily="34" charset="-128"/>
                <a:cs typeface="Arial Unicode MS" pitchFamily="34" charset="-128"/>
              </a:rPr>
              <a:t>SL: Simulink</a:t>
            </a:r>
          </a:p>
          <a:p>
            <a:r>
              <a:rPr lang="en-US" sz="1100" dirty="0">
                <a:latin typeface="Arial Unicode MS" pitchFamily="34" charset="-128"/>
                <a:ea typeface="Arial Unicode MS" pitchFamily="34" charset="-128"/>
                <a:cs typeface="Arial Unicode MS" pitchFamily="34" charset="-128"/>
              </a:rPr>
              <a:t>SLVNV: Simulink Verification and Validation</a:t>
            </a:r>
          </a:p>
          <a:p>
            <a:r>
              <a:rPr lang="en-US" sz="1100" dirty="0">
                <a:latin typeface="Arial Unicode MS" pitchFamily="34" charset="-128"/>
                <a:ea typeface="Arial Unicode MS" pitchFamily="34" charset="-128"/>
                <a:cs typeface="Arial Unicode MS" pitchFamily="34" charset="-128"/>
              </a:rPr>
              <a:t>RMI: Requirements Management Interface</a:t>
            </a:r>
          </a:p>
          <a:p>
            <a:r>
              <a:rPr lang="en-US" sz="1100" dirty="0">
                <a:latin typeface="Arial Unicode MS" pitchFamily="34" charset="-128"/>
                <a:ea typeface="Arial Unicode MS" pitchFamily="34" charset="-128"/>
                <a:cs typeface="Arial Unicode MS" pitchFamily="34" charset="-128"/>
              </a:rPr>
              <a:t>SDD: System Design Description</a:t>
            </a:r>
          </a:p>
          <a:p>
            <a:r>
              <a:rPr lang="en-US" sz="1100" dirty="0">
                <a:latin typeface="Arial Unicode MS" pitchFamily="34" charset="-128"/>
                <a:ea typeface="Arial Unicode MS" pitchFamily="34" charset="-128"/>
                <a:cs typeface="Arial Unicode MS" pitchFamily="34" charset="-128"/>
              </a:rPr>
              <a:t>SLDV: Simulink Design Verifier</a:t>
            </a:r>
          </a:p>
          <a:p>
            <a:r>
              <a:rPr lang="en-US" sz="1100" dirty="0">
                <a:latin typeface="Arial Unicode MS" pitchFamily="34" charset="-128"/>
                <a:ea typeface="Arial Unicode MS" pitchFamily="34" charset="-128"/>
                <a:cs typeface="Arial Unicode MS" pitchFamily="34" charset="-128"/>
              </a:rPr>
              <a:t>SLRG: Simulink Report Generator</a:t>
            </a:r>
          </a:p>
          <a:p>
            <a:r>
              <a:rPr lang="en-US" sz="1100" dirty="0">
                <a:latin typeface="Arial Unicode MS" pitchFamily="34" charset="-128"/>
                <a:ea typeface="Arial Unicode MS" pitchFamily="34" charset="-128"/>
                <a:cs typeface="Arial Unicode MS" pitchFamily="34" charset="-128"/>
              </a:rPr>
              <a:t>PS: Polyspace</a:t>
            </a:r>
          </a:p>
          <a:p>
            <a:r>
              <a:rPr lang="en-US" sz="1100" dirty="0">
                <a:latin typeface="Arial Unicode MS" pitchFamily="34" charset="-128"/>
                <a:ea typeface="Arial Unicode MS" pitchFamily="34" charset="-128"/>
                <a:cs typeface="Arial Unicode MS" pitchFamily="34" charset="-128"/>
              </a:rPr>
              <a:t>RTE: Run-Time Error</a:t>
            </a:r>
          </a:p>
          <a:p>
            <a:r>
              <a:rPr lang="en-US" sz="1100" dirty="0">
                <a:latin typeface="Arial Unicode MS" pitchFamily="34" charset="-128"/>
                <a:ea typeface="Arial Unicode MS" pitchFamily="34" charset="-128"/>
                <a:cs typeface="Arial Unicode MS" pitchFamily="34" charset="-128"/>
              </a:rPr>
              <a:t>EC: Embedded Coder</a:t>
            </a:r>
          </a:p>
          <a:p>
            <a:r>
              <a:rPr lang="en-US" sz="1100" dirty="0">
                <a:latin typeface="Arial Unicode MS" pitchFamily="34" charset="-128"/>
                <a:ea typeface="Arial Unicode MS" pitchFamily="34" charset="-128"/>
                <a:cs typeface="Arial Unicode MS" pitchFamily="34" charset="-128"/>
              </a:rPr>
              <a:t>PIL: Processor-in-the-Loop</a:t>
            </a:r>
          </a:p>
        </p:txBody>
      </p:sp>
      <p:sp>
        <p:nvSpPr>
          <p:cNvPr id="39" name="Rectangle 3"/>
          <p:cNvSpPr>
            <a:spLocks noGrp="1" noChangeArrowheads="1"/>
          </p:cNvSpPr>
          <p:nvPr>
            <p:ph type="title"/>
          </p:nvPr>
        </p:nvSpPr>
        <p:spPr>
          <a:xfrm>
            <a:off x="455613" y="381000"/>
            <a:ext cx="8382000" cy="603250"/>
          </a:xfrm>
        </p:spPr>
        <p:txBody>
          <a:bodyPr/>
          <a:lstStyle/>
          <a:p>
            <a:r>
              <a:rPr lang="en-US" dirty="0" smtClean="0"/>
              <a:t>Workflow Example</a:t>
            </a:r>
          </a:p>
        </p:txBody>
      </p:sp>
      <p:sp>
        <p:nvSpPr>
          <p:cNvPr id="45" name="Text Box 28"/>
          <p:cNvSpPr txBox="1">
            <a:spLocks noChangeArrowheads="1"/>
          </p:cNvSpPr>
          <p:nvPr/>
        </p:nvSpPr>
        <p:spPr bwMode="auto">
          <a:xfrm>
            <a:off x="4136111" y="3875293"/>
            <a:ext cx="1237293" cy="297083"/>
          </a:xfrm>
          <a:prstGeom prst="rect">
            <a:avLst/>
          </a:prstGeom>
          <a:noFill/>
          <a:ln w="9525">
            <a:noFill/>
            <a:miter lim="800000"/>
            <a:headEnd/>
            <a:tailEnd/>
          </a:ln>
        </p:spPr>
        <p:txBody>
          <a:bodyPr wrap="none" lIns="80851" tIns="40425" rIns="80851" bIns="40425">
            <a:spAutoFit/>
          </a:bodyPr>
          <a:lstStyle/>
          <a:p>
            <a:pPr algn="ctr"/>
            <a:r>
              <a:rPr lang="en-US" sz="1400" b="1" u="sng" dirty="0" smtClean="0">
                <a:solidFill>
                  <a:schemeClr val="tx2"/>
                </a:solidFill>
                <a:latin typeface="Arial Unicode MS" pitchFamily="34" charset="-128"/>
                <a:ea typeface="Arial Unicode MS" pitchFamily="34" charset="-128"/>
                <a:cs typeface="Arial Unicode MS" pitchFamily="34" charset="-128"/>
              </a:rPr>
              <a:t>Conformance</a:t>
            </a:r>
            <a:endParaRPr lang="en-US" sz="1400" dirty="0">
              <a:solidFill>
                <a:srgbClr val="00CC66"/>
              </a:solidFill>
              <a:latin typeface="Arial" charset="0"/>
              <a:ea typeface="Arial Unicode MS" pitchFamily="34" charset="-128"/>
              <a:cs typeface="Arial Unicode MS" pitchFamily="34" charset="-128"/>
            </a:endParaRPr>
          </a:p>
        </p:txBody>
      </p:sp>
      <p:sp>
        <p:nvSpPr>
          <p:cNvPr id="49" name="Text Box 3"/>
          <p:cNvSpPr txBox="1">
            <a:spLocks noChangeArrowheads="1"/>
          </p:cNvSpPr>
          <p:nvPr/>
        </p:nvSpPr>
        <p:spPr bwMode="auto">
          <a:xfrm>
            <a:off x="7772400" y="2036449"/>
            <a:ext cx="621740" cy="297083"/>
          </a:xfrm>
          <a:prstGeom prst="rect">
            <a:avLst/>
          </a:prstGeom>
          <a:noFill/>
          <a:ln w="9525">
            <a:noFill/>
            <a:miter lim="800000"/>
            <a:headEnd/>
            <a:tailEnd/>
          </a:ln>
        </p:spPr>
        <p:txBody>
          <a:bodyPr wrap="none" lIns="80851" tIns="40425" rIns="80851" bIns="40425">
            <a:spAutoFit/>
          </a:bodyPr>
          <a:lstStyle/>
          <a:p>
            <a:pPr algn="ctr"/>
            <a:r>
              <a:rPr lang="en-US" sz="1400" b="1" u="sng" dirty="0" smtClean="0">
                <a:solidFill>
                  <a:schemeClr val="accent4"/>
                </a:solidFill>
                <a:latin typeface="Arial Unicode MS" pitchFamily="34" charset="-128"/>
                <a:ea typeface="Arial Unicode MS" pitchFamily="34" charset="-128"/>
                <a:cs typeface="Arial Unicode MS" pitchFamily="34" charset="-128"/>
              </a:rPr>
              <a:t>Verify</a:t>
            </a:r>
            <a:endParaRPr lang="en-US" sz="1400" i="1" dirty="0">
              <a:solidFill>
                <a:srgbClr val="00CC66"/>
              </a:solidFill>
              <a:latin typeface="Arial" charset="0"/>
              <a:ea typeface="Arial Unicode MS" pitchFamily="34" charset="-128"/>
              <a:cs typeface="Arial Unicode MS" pitchFamily="34" charset="-128"/>
            </a:endParaRPr>
          </a:p>
        </p:txBody>
      </p:sp>
      <p:sp>
        <p:nvSpPr>
          <p:cNvPr id="50" name="Text Box 6"/>
          <p:cNvSpPr txBox="1">
            <a:spLocks noChangeArrowheads="1"/>
          </p:cNvSpPr>
          <p:nvPr/>
        </p:nvSpPr>
        <p:spPr bwMode="auto">
          <a:xfrm>
            <a:off x="5149253" y="4412498"/>
            <a:ext cx="630236" cy="301334"/>
          </a:xfrm>
          <a:prstGeom prst="rect">
            <a:avLst/>
          </a:prstGeom>
          <a:noFill/>
          <a:ln w="9525">
            <a:noFill/>
            <a:miter lim="800000"/>
            <a:headEnd/>
            <a:tailEnd/>
          </a:ln>
        </p:spPr>
        <p:txBody>
          <a:bodyPr wrap="none" lIns="85058" tIns="42530" rIns="85058" bIns="42530">
            <a:spAutoFit/>
          </a:bodyPr>
          <a:lstStyle/>
          <a:p>
            <a:pPr algn="ctr"/>
            <a:r>
              <a:rPr lang="en-US" sz="1400" b="1" u="sng" dirty="0" smtClean="0">
                <a:solidFill>
                  <a:schemeClr val="accent4"/>
                </a:solidFill>
                <a:latin typeface="Arial Unicode MS" pitchFamily="34" charset="-128"/>
                <a:ea typeface="Arial Unicode MS" pitchFamily="34" charset="-128"/>
                <a:cs typeface="Arial Unicode MS" pitchFamily="34" charset="-128"/>
              </a:rPr>
              <a:t>Verify</a:t>
            </a:r>
            <a:endParaRPr lang="en-US" sz="1400" dirty="0">
              <a:solidFill>
                <a:schemeClr val="accent4"/>
              </a:solidFill>
              <a:latin typeface="Arial" charset="0"/>
              <a:ea typeface="Arial Unicode MS" pitchFamily="34" charset="-128"/>
              <a:cs typeface="Arial Unicode MS" pitchFamily="34" charset="-128"/>
            </a:endParaRPr>
          </a:p>
        </p:txBody>
      </p:sp>
      <p:sp>
        <p:nvSpPr>
          <p:cNvPr id="51" name="Text Box 6"/>
          <p:cNvSpPr txBox="1">
            <a:spLocks noChangeArrowheads="1"/>
          </p:cNvSpPr>
          <p:nvPr/>
        </p:nvSpPr>
        <p:spPr bwMode="auto">
          <a:xfrm>
            <a:off x="6629400" y="4460430"/>
            <a:ext cx="630236" cy="301334"/>
          </a:xfrm>
          <a:prstGeom prst="rect">
            <a:avLst/>
          </a:prstGeom>
          <a:noFill/>
          <a:ln w="9525">
            <a:noFill/>
            <a:miter lim="800000"/>
            <a:headEnd/>
            <a:tailEnd/>
          </a:ln>
        </p:spPr>
        <p:txBody>
          <a:bodyPr wrap="none" lIns="85058" tIns="42530" rIns="85058" bIns="42530">
            <a:spAutoFit/>
          </a:bodyPr>
          <a:lstStyle/>
          <a:p>
            <a:pPr algn="ctr"/>
            <a:r>
              <a:rPr lang="en-US" sz="1400" b="1" u="sng" dirty="0" smtClean="0">
                <a:solidFill>
                  <a:schemeClr val="accent4"/>
                </a:solidFill>
                <a:latin typeface="Arial Unicode MS" pitchFamily="34" charset="-128"/>
                <a:ea typeface="Arial Unicode MS" pitchFamily="34" charset="-128"/>
                <a:cs typeface="Arial Unicode MS" pitchFamily="34" charset="-128"/>
              </a:rPr>
              <a:t>Verify</a:t>
            </a:r>
            <a:endParaRPr lang="en-US" sz="1400" dirty="0">
              <a:solidFill>
                <a:srgbClr val="00CC66"/>
              </a:solidFill>
              <a:latin typeface="Arial" charset="0"/>
            </a:endParaRPr>
          </a:p>
        </p:txBody>
      </p:sp>
      <p:cxnSp>
        <p:nvCxnSpPr>
          <p:cNvPr id="61" name="AutoShape 16"/>
          <p:cNvCxnSpPr>
            <a:cxnSpLocks noChangeShapeType="1"/>
          </p:cNvCxnSpPr>
          <p:nvPr/>
        </p:nvCxnSpPr>
        <p:spPr bwMode="auto">
          <a:xfrm flipH="1" flipV="1">
            <a:off x="4376382" y="3157767"/>
            <a:ext cx="254000" cy="1430714"/>
          </a:xfrm>
          <a:prstGeom prst="curvedConnector3">
            <a:avLst>
              <a:gd name="adj1" fmla="val -374000"/>
            </a:avLst>
          </a:prstGeom>
          <a:noFill/>
          <a:ln w="25400">
            <a:solidFill>
              <a:schemeClr val="accent4"/>
            </a:solidFill>
            <a:round/>
            <a:headEnd/>
            <a:tailEnd type="triangle" w="med" len="med"/>
          </a:ln>
        </p:spPr>
      </p:cxnSp>
      <p:sp>
        <p:nvSpPr>
          <p:cNvPr id="31" name="Text Box 5"/>
          <p:cNvSpPr txBox="1">
            <a:spLocks noChangeArrowheads="1"/>
          </p:cNvSpPr>
          <p:nvPr/>
        </p:nvSpPr>
        <p:spPr bwMode="auto">
          <a:xfrm>
            <a:off x="100168" y="1629264"/>
            <a:ext cx="1839621" cy="727970"/>
          </a:xfrm>
          <a:prstGeom prst="rect">
            <a:avLst/>
          </a:prstGeom>
          <a:noFill/>
          <a:ln w="9525">
            <a:noFill/>
            <a:miter lim="800000"/>
            <a:headEnd/>
            <a:tailEnd/>
          </a:ln>
        </p:spPr>
        <p:txBody>
          <a:bodyPr wrap="square" lIns="80851" tIns="40425" rIns="80851" bIns="40425">
            <a:spAutoFit/>
          </a:bodyPr>
          <a:lstStyle/>
          <a:p>
            <a:pPr algn="ctr"/>
            <a:r>
              <a:rPr lang="en-US" sz="1400" b="1" u="sng" dirty="0">
                <a:solidFill>
                  <a:schemeClr val="accent2"/>
                </a:solidFill>
                <a:latin typeface="Arial Unicode MS" pitchFamily="34" charset="-128"/>
                <a:ea typeface="Arial Unicode MS" pitchFamily="34" charset="-128"/>
                <a:cs typeface="Arial Unicode MS" pitchFamily="34" charset="-128"/>
              </a:rPr>
              <a:t>Trace</a:t>
            </a:r>
            <a:endParaRPr lang="en-US" sz="1400" u="sng" dirty="0">
              <a:solidFill>
                <a:schemeClr val="accent2"/>
              </a:solidFill>
              <a:latin typeface="Arial Unicode MS" pitchFamily="34" charset="-128"/>
              <a:ea typeface="Arial Unicode MS" pitchFamily="34" charset="-128"/>
              <a:cs typeface="Arial Unicode MS" pitchFamily="34" charset="-128"/>
            </a:endParaRPr>
          </a:p>
          <a:p>
            <a:pPr algn="ctr"/>
            <a:r>
              <a:rPr lang="en-US" sz="1400" dirty="0">
                <a:solidFill>
                  <a:schemeClr val="accent2"/>
                </a:solidFill>
                <a:latin typeface="Arial Unicode MS" pitchFamily="34" charset="-128"/>
                <a:ea typeface="Arial Unicode MS" pitchFamily="34" charset="-128"/>
                <a:cs typeface="Arial Unicode MS" pitchFamily="34" charset="-128"/>
              </a:rPr>
              <a:t>SLVNV: </a:t>
            </a:r>
            <a:r>
              <a:rPr lang="en-US" sz="1400" i="1" dirty="0">
                <a:solidFill>
                  <a:schemeClr val="accent2"/>
                </a:solidFill>
                <a:latin typeface="Arial Unicode MS" pitchFamily="34" charset="-128"/>
                <a:ea typeface="Arial Unicode MS" pitchFamily="34" charset="-128"/>
                <a:cs typeface="Arial Unicode MS" pitchFamily="34" charset="-128"/>
              </a:rPr>
              <a:t>RMI</a:t>
            </a:r>
          </a:p>
          <a:p>
            <a:pPr algn="ctr"/>
            <a:r>
              <a:rPr lang="en-US" sz="1400" dirty="0">
                <a:solidFill>
                  <a:schemeClr val="accent2"/>
                </a:solidFill>
                <a:latin typeface="Arial Unicode MS" pitchFamily="34" charset="-128"/>
                <a:ea typeface="Arial Unicode MS" pitchFamily="34" charset="-128"/>
                <a:cs typeface="Arial Unicode MS" pitchFamily="34" charset="-128"/>
              </a:rPr>
              <a:t>SLRG: </a:t>
            </a:r>
            <a:r>
              <a:rPr lang="en-US" sz="1400" i="1" dirty="0">
                <a:solidFill>
                  <a:schemeClr val="accent2"/>
                </a:solidFill>
                <a:latin typeface="Arial Unicode MS" pitchFamily="34" charset="-128"/>
                <a:ea typeface="Arial Unicode MS" pitchFamily="34" charset="-128"/>
                <a:cs typeface="Arial Unicode MS" pitchFamily="34" charset="-128"/>
              </a:rPr>
              <a:t>SDD </a:t>
            </a:r>
            <a:r>
              <a:rPr lang="en-US" sz="1400" dirty="0">
                <a:solidFill>
                  <a:schemeClr val="accent2"/>
                </a:solidFill>
                <a:latin typeface="Arial Unicode MS" pitchFamily="34" charset="-128"/>
                <a:ea typeface="Arial Unicode MS" pitchFamily="34" charset="-128"/>
                <a:cs typeface="Arial Unicode MS" pitchFamily="34" charset="-128"/>
              </a:rPr>
              <a:t>*</a:t>
            </a:r>
          </a:p>
        </p:txBody>
      </p:sp>
      <p:cxnSp>
        <p:nvCxnSpPr>
          <p:cNvPr id="33" name="AutoShape 9"/>
          <p:cNvCxnSpPr>
            <a:cxnSpLocks noChangeShapeType="1"/>
          </p:cNvCxnSpPr>
          <p:nvPr/>
        </p:nvCxnSpPr>
        <p:spPr bwMode="auto">
          <a:xfrm flipH="1">
            <a:off x="4048802" y="1954551"/>
            <a:ext cx="10586" cy="1026181"/>
          </a:xfrm>
          <a:prstGeom prst="straightConnector1">
            <a:avLst/>
          </a:prstGeom>
          <a:noFill/>
          <a:ln w="25400">
            <a:solidFill>
              <a:schemeClr val="tx1"/>
            </a:solidFill>
            <a:round/>
            <a:headEnd/>
            <a:tailEnd type="triangle" w="med" len="med"/>
          </a:ln>
        </p:spPr>
      </p:cxnSp>
      <p:sp>
        <p:nvSpPr>
          <p:cNvPr id="35" name="Text Box 20"/>
          <p:cNvSpPr txBox="1">
            <a:spLocks noChangeArrowheads="1"/>
          </p:cNvSpPr>
          <p:nvPr/>
        </p:nvSpPr>
        <p:spPr bwMode="auto">
          <a:xfrm>
            <a:off x="4038600" y="2209800"/>
            <a:ext cx="2285657" cy="727970"/>
          </a:xfrm>
          <a:prstGeom prst="rect">
            <a:avLst/>
          </a:prstGeom>
          <a:noFill/>
          <a:ln w="9525">
            <a:noFill/>
            <a:miter lim="800000"/>
            <a:headEnd/>
            <a:tailEnd/>
          </a:ln>
        </p:spPr>
        <p:txBody>
          <a:bodyPr wrap="none" lIns="80851" tIns="40425" rIns="80851" bIns="40425">
            <a:spAutoFit/>
          </a:bodyPr>
          <a:lstStyle/>
          <a:p>
            <a:pPr algn="ctr"/>
            <a:r>
              <a:rPr lang="en-US" sz="1400" b="1" u="sng" dirty="0">
                <a:solidFill>
                  <a:schemeClr val="tx2"/>
                </a:solidFill>
                <a:latin typeface="Arial Unicode MS" pitchFamily="34" charset="-128"/>
                <a:ea typeface="Arial Unicode MS" pitchFamily="34" charset="-128"/>
                <a:cs typeface="Arial Unicode MS" pitchFamily="34" charset="-128"/>
              </a:rPr>
              <a:t>Conformance</a:t>
            </a:r>
          </a:p>
          <a:p>
            <a:pPr algn="ctr"/>
            <a:r>
              <a:rPr lang="en-US" sz="1400" dirty="0">
                <a:solidFill>
                  <a:schemeClr val="tx2"/>
                </a:solidFill>
                <a:latin typeface="Arial Unicode MS" pitchFamily="34" charset="-128"/>
                <a:ea typeface="Arial Unicode MS" pitchFamily="34" charset="-128"/>
                <a:cs typeface="Arial Unicode MS" pitchFamily="34" charset="-128"/>
              </a:rPr>
              <a:t>SLVNV:</a:t>
            </a:r>
            <a:r>
              <a:rPr lang="en-US" sz="1400" i="1" dirty="0">
                <a:solidFill>
                  <a:schemeClr val="tx2"/>
                </a:solidFill>
                <a:latin typeface="Arial Unicode MS" pitchFamily="34" charset="-128"/>
                <a:ea typeface="Arial Unicode MS" pitchFamily="34" charset="-128"/>
                <a:cs typeface="Arial Unicode MS" pitchFamily="34" charset="-128"/>
              </a:rPr>
              <a:t> </a:t>
            </a:r>
            <a:r>
              <a:rPr lang="en-US" sz="1400" i="1" dirty="0" smtClean="0">
                <a:solidFill>
                  <a:schemeClr val="tx2"/>
                </a:solidFill>
                <a:latin typeface="Arial Unicode MS" pitchFamily="34" charset="-128"/>
                <a:ea typeface="Arial Unicode MS" pitchFamily="34" charset="-128"/>
                <a:cs typeface="Arial Unicode MS" pitchFamily="34" charset="-128"/>
              </a:rPr>
              <a:t>DO-178C/DO-331</a:t>
            </a:r>
            <a:endParaRPr lang="en-US" sz="1400" i="1" dirty="0">
              <a:solidFill>
                <a:schemeClr val="tx2"/>
              </a:solidFill>
              <a:latin typeface="Arial Unicode MS" pitchFamily="34" charset="-128"/>
              <a:ea typeface="Arial Unicode MS" pitchFamily="34" charset="-128"/>
              <a:cs typeface="Arial Unicode MS" pitchFamily="34" charset="-128"/>
            </a:endParaRPr>
          </a:p>
          <a:p>
            <a:pPr algn="ctr"/>
            <a:r>
              <a:rPr lang="en-US" sz="1400" i="1" dirty="0">
                <a:solidFill>
                  <a:schemeClr val="tx2"/>
                </a:solidFill>
                <a:latin typeface="Arial Unicode MS" pitchFamily="34" charset="-128"/>
                <a:ea typeface="Arial Unicode MS" pitchFamily="34" charset="-128"/>
                <a:cs typeface="Arial Unicode MS" pitchFamily="34" charset="-128"/>
              </a:rPr>
              <a:t>Checks </a:t>
            </a:r>
            <a:r>
              <a:rPr lang="en-US" sz="1400" dirty="0">
                <a:solidFill>
                  <a:schemeClr val="tx2"/>
                </a:solidFill>
                <a:latin typeface="Arial Unicode MS" pitchFamily="34" charset="-128"/>
                <a:ea typeface="Arial Unicode MS" pitchFamily="34" charset="-128"/>
                <a:cs typeface="Arial Unicode MS" pitchFamily="34" charset="-128"/>
              </a:rPr>
              <a:t>*</a:t>
            </a:r>
          </a:p>
        </p:txBody>
      </p:sp>
      <p:sp>
        <p:nvSpPr>
          <p:cNvPr id="37" name="Text Box 27"/>
          <p:cNvSpPr txBox="1">
            <a:spLocks noChangeArrowheads="1"/>
          </p:cNvSpPr>
          <p:nvPr/>
        </p:nvSpPr>
        <p:spPr bwMode="auto">
          <a:xfrm>
            <a:off x="5860791" y="2216004"/>
            <a:ext cx="2294153" cy="1163109"/>
          </a:xfrm>
          <a:prstGeom prst="rect">
            <a:avLst/>
          </a:prstGeom>
          <a:noFill/>
          <a:ln w="9525">
            <a:noFill/>
            <a:miter lim="800000"/>
            <a:headEnd/>
            <a:tailEnd/>
          </a:ln>
        </p:spPr>
        <p:txBody>
          <a:bodyPr wrap="none" lIns="85058" tIns="42530" rIns="85058" bIns="42530">
            <a:spAutoFit/>
          </a:bodyPr>
          <a:lstStyle/>
          <a:p>
            <a:pPr algn="ctr"/>
            <a:r>
              <a:rPr lang="en-US" sz="1400" b="1" u="sng" dirty="0">
                <a:solidFill>
                  <a:schemeClr val="accent4"/>
                </a:solidFill>
                <a:latin typeface="Arial Unicode MS" pitchFamily="34" charset="-128"/>
                <a:ea typeface="Arial Unicode MS" pitchFamily="34" charset="-128"/>
                <a:cs typeface="Arial Unicode MS" pitchFamily="34" charset="-128"/>
              </a:rPr>
              <a:t>Verify</a:t>
            </a:r>
          </a:p>
          <a:p>
            <a:pPr algn="ctr"/>
            <a:r>
              <a:rPr lang="en-US" sz="1400" dirty="0">
                <a:solidFill>
                  <a:schemeClr val="accent4"/>
                </a:solidFill>
                <a:latin typeface="Arial Unicode MS" pitchFamily="34" charset="-128"/>
                <a:ea typeface="Arial Unicode MS" pitchFamily="34" charset="-128"/>
                <a:cs typeface="Arial Unicode MS" pitchFamily="34" charset="-128"/>
              </a:rPr>
              <a:t>Simulink Report</a:t>
            </a:r>
          </a:p>
          <a:p>
            <a:pPr algn="ctr"/>
            <a:r>
              <a:rPr lang="en-US" sz="1400" dirty="0">
                <a:solidFill>
                  <a:schemeClr val="accent4"/>
                </a:solidFill>
                <a:latin typeface="Arial Unicode MS" pitchFamily="34" charset="-128"/>
                <a:ea typeface="Arial Unicode MS" pitchFamily="34" charset="-128"/>
                <a:cs typeface="Arial Unicode MS" pitchFamily="34" charset="-128"/>
              </a:rPr>
              <a:t>Generator</a:t>
            </a:r>
          </a:p>
          <a:p>
            <a:pPr algn="ctr"/>
            <a:r>
              <a:rPr lang="en-US" sz="1400" dirty="0">
                <a:solidFill>
                  <a:schemeClr val="accent4"/>
                </a:solidFill>
                <a:latin typeface="Arial Unicode MS" pitchFamily="34" charset="-128"/>
                <a:ea typeface="Arial Unicode MS" pitchFamily="34" charset="-128"/>
                <a:cs typeface="Arial Unicode MS" pitchFamily="34" charset="-128"/>
              </a:rPr>
              <a:t>SLVNV: </a:t>
            </a:r>
            <a:r>
              <a:rPr lang="en-US" sz="1400" i="1" dirty="0">
                <a:solidFill>
                  <a:schemeClr val="accent4"/>
                </a:solidFill>
                <a:latin typeface="Arial Unicode MS" pitchFamily="34" charset="-128"/>
                <a:ea typeface="Arial Unicode MS" pitchFamily="34" charset="-128"/>
                <a:cs typeface="Arial Unicode MS" pitchFamily="34" charset="-128"/>
              </a:rPr>
              <a:t>Model Coverage </a:t>
            </a:r>
            <a:r>
              <a:rPr lang="en-US" sz="1400" dirty="0">
                <a:solidFill>
                  <a:schemeClr val="accent4"/>
                </a:solidFill>
                <a:latin typeface="Arial Unicode MS" pitchFamily="34" charset="-128"/>
                <a:ea typeface="Arial Unicode MS" pitchFamily="34" charset="-128"/>
                <a:cs typeface="Arial Unicode MS" pitchFamily="34" charset="-128"/>
              </a:rPr>
              <a:t>*</a:t>
            </a:r>
          </a:p>
          <a:p>
            <a:pPr algn="ctr"/>
            <a:r>
              <a:rPr lang="en-US" sz="1400" dirty="0" smtClean="0">
                <a:solidFill>
                  <a:srgbClr val="00B050"/>
                </a:solidFill>
                <a:latin typeface="Arial Unicode MS" pitchFamily="34" charset="-128"/>
                <a:ea typeface="Arial Unicode MS" pitchFamily="34" charset="-128"/>
                <a:cs typeface="Arial Unicode MS" pitchFamily="34" charset="-128"/>
              </a:rPr>
              <a:t>Simulink Design Verifier</a:t>
            </a:r>
            <a:endParaRPr lang="en-US" sz="1400" i="1" dirty="0">
              <a:solidFill>
                <a:srgbClr val="00B050"/>
              </a:solidFill>
              <a:latin typeface="Arial Unicode MS" pitchFamily="34" charset="-128"/>
              <a:ea typeface="Arial Unicode MS" pitchFamily="34" charset="-128"/>
              <a:cs typeface="Arial Unicode MS" pitchFamily="34" charset="-128"/>
            </a:endParaRPr>
          </a:p>
        </p:txBody>
      </p:sp>
      <p:sp>
        <p:nvSpPr>
          <p:cNvPr id="34" name="Text Box 21"/>
          <p:cNvSpPr txBox="1">
            <a:spLocks noChangeArrowheads="1"/>
          </p:cNvSpPr>
          <p:nvPr/>
        </p:nvSpPr>
        <p:spPr bwMode="auto">
          <a:xfrm>
            <a:off x="2533021" y="3697607"/>
            <a:ext cx="1565909" cy="297083"/>
          </a:xfrm>
          <a:prstGeom prst="rect">
            <a:avLst/>
          </a:prstGeom>
          <a:noFill/>
          <a:ln w="9525">
            <a:noFill/>
            <a:miter lim="800000"/>
            <a:headEnd/>
            <a:tailEnd/>
          </a:ln>
        </p:spPr>
        <p:txBody>
          <a:bodyPr wrap="none" lIns="80851" tIns="40425" rIns="80851" bIns="40425">
            <a:spAutoFit/>
          </a:bodyPr>
          <a:lstStyle/>
          <a:p>
            <a:pPr algn="ctr"/>
            <a:r>
              <a:rPr lang="en-US" sz="1400" dirty="0">
                <a:latin typeface="Arial Unicode MS" pitchFamily="34" charset="-128"/>
                <a:ea typeface="Arial Unicode MS" pitchFamily="34" charset="-128"/>
                <a:cs typeface="Arial Unicode MS" pitchFamily="34" charset="-128"/>
              </a:rPr>
              <a:t>Embedded Coder</a:t>
            </a:r>
          </a:p>
        </p:txBody>
      </p:sp>
      <p:sp>
        <p:nvSpPr>
          <p:cNvPr id="36" name="Text Box 4"/>
          <p:cNvSpPr txBox="1">
            <a:spLocks noChangeArrowheads="1"/>
          </p:cNvSpPr>
          <p:nvPr/>
        </p:nvSpPr>
        <p:spPr bwMode="auto">
          <a:xfrm>
            <a:off x="-70436" y="2869812"/>
            <a:ext cx="2183546" cy="732221"/>
          </a:xfrm>
          <a:prstGeom prst="rect">
            <a:avLst/>
          </a:prstGeom>
          <a:noFill/>
          <a:ln w="9525">
            <a:noFill/>
            <a:miter lim="800000"/>
            <a:headEnd/>
            <a:tailEnd/>
          </a:ln>
        </p:spPr>
        <p:txBody>
          <a:bodyPr wrap="none" lIns="85058" tIns="42530" rIns="85058" bIns="42530">
            <a:spAutoFit/>
          </a:bodyPr>
          <a:lstStyle/>
          <a:p>
            <a:pPr algn="ctr"/>
            <a:r>
              <a:rPr lang="en-US" sz="1400" b="1" u="sng" dirty="0">
                <a:solidFill>
                  <a:schemeClr val="accent2"/>
                </a:solidFill>
                <a:latin typeface="Arial Unicode MS" pitchFamily="34" charset="-128"/>
                <a:ea typeface="Arial Unicode MS" pitchFamily="34" charset="-128"/>
                <a:cs typeface="Arial Unicode MS" pitchFamily="34" charset="-128"/>
              </a:rPr>
              <a:t>Trace</a:t>
            </a:r>
          </a:p>
          <a:p>
            <a:pPr algn="ctr"/>
            <a:r>
              <a:rPr lang="en-US" sz="1400" dirty="0" smtClean="0">
                <a:solidFill>
                  <a:schemeClr val="accent2"/>
                </a:solidFill>
                <a:latin typeface="Arial Unicode MS" pitchFamily="34" charset="-128"/>
                <a:ea typeface="Arial Unicode MS" pitchFamily="34" charset="-128"/>
                <a:cs typeface="Arial Unicode MS" pitchFamily="34" charset="-128"/>
              </a:rPr>
              <a:t>Embedded Coder</a:t>
            </a:r>
          </a:p>
          <a:p>
            <a:pPr algn="ctr"/>
            <a:r>
              <a:rPr lang="en-US" sz="1400" dirty="0" smtClean="0">
                <a:solidFill>
                  <a:schemeClr val="accent2"/>
                </a:solidFill>
                <a:latin typeface="Arial Unicode MS" pitchFamily="34" charset="-128"/>
                <a:ea typeface="Arial Unicode MS" pitchFamily="34" charset="-128"/>
                <a:cs typeface="Arial Unicode MS" pitchFamily="34" charset="-128"/>
              </a:rPr>
              <a:t>Simulink </a:t>
            </a:r>
            <a:r>
              <a:rPr lang="en-US" sz="1400" dirty="0">
                <a:solidFill>
                  <a:schemeClr val="accent2"/>
                </a:solidFill>
                <a:latin typeface="Arial Unicode MS" pitchFamily="34" charset="-128"/>
                <a:ea typeface="Arial Unicode MS" pitchFamily="34" charset="-128"/>
                <a:cs typeface="Arial Unicode MS" pitchFamily="34" charset="-128"/>
              </a:rPr>
              <a:t>Code </a:t>
            </a:r>
            <a:r>
              <a:rPr lang="en-US" sz="1400" dirty="0" smtClean="0">
                <a:solidFill>
                  <a:schemeClr val="accent2"/>
                </a:solidFill>
                <a:latin typeface="Arial Unicode MS" pitchFamily="34" charset="-128"/>
                <a:ea typeface="Arial Unicode MS" pitchFamily="34" charset="-128"/>
                <a:cs typeface="Arial Unicode MS" pitchFamily="34" charset="-128"/>
              </a:rPr>
              <a:t>Inspector*</a:t>
            </a:r>
            <a:endParaRPr lang="en-US" sz="1400" i="1" dirty="0">
              <a:solidFill>
                <a:schemeClr val="accent2"/>
              </a:solidFill>
              <a:latin typeface="Arial Unicode MS" pitchFamily="34" charset="-128"/>
              <a:ea typeface="Arial Unicode MS" pitchFamily="34" charset="-128"/>
              <a:cs typeface="Arial Unicode MS" pitchFamily="34" charset="-128"/>
            </a:endParaRPr>
          </a:p>
        </p:txBody>
      </p:sp>
      <p:sp>
        <p:nvSpPr>
          <p:cNvPr id="38" name="Text Box 4"/>
          <p:cNvSpPr txBox="1">
            <a:spLocks noChangeArrowheads="1"/>
          </p:cNvSpPr>
          <p:nvPr/>
        </p:nvSpPr>
        <p:spPr bwMode="auto">
          <a:xfrm>
            <a:off x="1026125" y="3298614"/>
            <a:ext cx="628633" cy="301334"/>
          </a:xfrm>
          <a:prstGeom prst="rect">
            <a:avLst/>
          </a:prstGeom>
          <a:noFill/>
          <a:ln w="9525">
            <a:noFill/>
            <a:miter lim="800000"/>
            <a:headEnd/>
            <a:tailEnd/>
          </a:ln>
        </p:spPr>
        <p:txBody>
          <a:bodyPr wrap="none" lIns="85058" tIns="42530" rIns="85058" bIns="42530">
            <a:spAutoFit/>
          </a:bodyPr>
          <a:lstStyle/>
          <a:p>
            <a:pPr algn="ctr"/>
            <a:r>
              <a:rPr lang="en-US" sz="1400" b="1" u="sng" dirty="0" smtClean="0">
                <a:solidFill>
                  <a:schemeClr val="accent2"/>
                </a:solidFill>
                <a:latin typeface="Arial Unicode MS" pitchFamily="34" charset="-128"/>
                <a:ea typeface="Arial Unicode MS" pitchFamily="34" charset="-128"/>
                <a:cs typeface="Arial Unicode MS" pitchFamily="34" charset="-128"/>
              </a:rPr>
              <a:t>Trace</a:t>
            </a:r>
            <a:endParaRPr lang="en-US" sz="1400" i="1" dirty="0">
              <a:solidFill>
                <a:schemeClr val="accent2"/>
              </a:solidFill>
              <a:latin typeface="Arial Unicode MS" pitchFamily="34" charset="-128"/>
              <a:ea typeface="Arial Unicode MS" pitchFamily="34" charset="-128"/>
              <a:cs typeface="Arial Unicode MS" pitchFamily="34" charset="-128"/>
            </a:endParaRPr>
          </a:p>
        </p:txBody>
      </p:sp>
    </p:spTree>
    <p:extLst>
      <p:ext uri="{BB962C8B-B14F-4D97-AF65-F5344CB8AC3E}">
        <p14:creationId xmlns:p14="http://schemas.microsoft.com/office/powerpoint/2010/main" val="3248338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hidden"/>
                                      </p:to>
                                    </p:set>
                                  </p:childTnLst>
                                </p:cTn>
                              </p:par>
                              <p:par>
                                <p:cTn id="7" presetID="1" presetClass="entr" presetSubtype="0" fill="hold" grpId="0" nodeType="withEffect">
                                  <p:stCondLst>
                                    <p:cond delay="0"/>
                                  </p:stCondLst>
                                  <p:childTnLst>
                                    <p:set>
                                      <p:cBhvr>
                                        <p:cTn id="8"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8"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1130300" y="4202113"/>
            <a:ext cx="2524125" cy="2133600"/>
            <a:chOff x="1078" y="2533"/>
            <a:chExt cx="1590" cy="1344"/>
          </a:xfrm>
        </p:grpSpPr>
        <p:sp>
          <p:nvSpPr>
            <p:cNvPr id="45110" name="AutoShape 3"/>
            <p:cNvSpPr>
              <a:spLocks noChangeArrowheads="1"/>
            </p:cNvSpPr>
            <p:nvPr/>
          </p:nvSpPr>
          <p:spPr bwMode="auto">
            <a:xfrm>
              <a:off x="1078" y="2533"/>
              <a:ext cx="1584" cy="1344"/>
            </a:xfrm>
            <a:prstGeom prst="roundRect">
              <a:avLst>
                <a:gd name="adj" fmla="val 16667"/>
              </a:avLst>
            </a:prstGeom>
            <a:solidFill>
              <a:srgbClr val="CDD7E1"/>
            </a:solidFill>
            <a:ln w="9525" algn="ctr">
              <a:solidFill>
                <a:srgbClr val="32466E"/>
              </a:solidFill>
              <a:round/>
              <a:headEnd/>
              <a:tailEnd/>
            </a:ln>
          </p:spPr>
          <p:txBody>
            <a:bodyPr wrap="none" bIns="0" anchor="b" anchorCtr="1"/>
            <a:lstStyle/>
            <a:p>
              <a:pPr algn="ctr" eaLnBrk="0" latinLnBrk="0" hangingPunct="0"/>
              <a:endParaRPr kumimoji="0" lang="ko-KR" altLang="en-US" sz="1500" b="1">
                <a:solidFill>
                  <a:srgbClr val="32466E"/>
                </a:solidFill>
                <a:latin typeface="Arial" pitchFamily="34" charset="0"/>
              </a:endParaRPr>
            </a:p>
          </p:txBody>
        </p:sp>
        <p:grpSp>
          <p:nvGrpSpPr>
            <p:cNvPr id="3" name="Group 4"/>
            <p:cNvGrpSpPr>
              <a:grpSpLocks/>
            </p:cNvGrpSpPr>
            <p:nvPr/>
          </p:nvGrpSpPr>
          <p:grpSpPr bwMode="auto">
            <a:xfrm>
              <a:off x="1143" y="2823"/>
              <a:ext cx="702" cy="576"/>
              <a:chOff x="1885" y="2831"/>
              <a:chExt cx="702" cy="576"/>
            </a:xfrm>
          </p:grpSpPr>
          <p:sp>
            <p:nvSpPr>
              <p:cNvPr id="45120" name="Rectangle 5"/>
              <p:cNvSpPr>
                <a:spLocks noChangeArrowheads="1"/>
              </p:cNvSpPr>
              <p:nvPr/>
            </p:nvSpPr>
            <p:spPr bwMode="auto">
              <a:xfrm>
                <a:off x="1900" y="3216"/>
                <a:ext cx="323" cy="191"/>
              </a:xfrm>
              <a:prstGeom prst="rect">
                <a:avLst/>
              </a:prstGeom>
              <a:solidFill>
                <a:srgbClr val="C0C0C0"/>
              </a:solidFill>
              <a:ln w="12700" algn="ctr">
                <a:solidFill>
                  <a:schemeClr val="bg2"/>
                </a:solidFill>
                <a:miter lim="800000"/>
                <a:headEnd/>
                <a:tailEnd/>
              </a:ln>
            </p:spPr>
            <p:txBody>
              <a:bodyPr wrap="none" anchor="ctr"/>
              <a:lstStyle/>
              <a:p>
                <a:pPr algn="ctr" eaLnBrk="0" latinLnBrk="0" hangingPunct="0"/>
                <a:r>
                  <a:rPr kumimoji="0" lang="en-US" altLang="ko-KR" sz="1100" b="1">
                    <a:solidFill>
                      <a:srgbClr val="000000"/>
                    </a:solidFill>
                    <a:latin typeface="Arial" pitchFamily="34" charset="0"/>
                  </a:rPr>
                  <a:t>FPGA</a:t>
                </a:r>
              </a:p>
            </p:txBody>
          </p:sp>
          <p:sp>
            <p:nvSpPr>
              <p:cNvPr id="45121" name="Rectangle 6"/>
              <p:cNvSpPr>
                <a:spLocks noChangeArrowheads="1"/>
              </p:cNvSpPr>
              <p:nvPr/>
            </p:nvSpPr>
            <p:spPr bwMode="auto">
              <a:xfrm>
                <a:off x="2249" y="3216"/>
                <a:ext cx="323" cy="191"/>
              </a:xfrm>
              <a:prstGeom prst="rect">
                <a:avLst/>
              </a:prstGeom>
              <a:solidFill>
                <a:srgbClr val="C0C0C0"/>
              </a:solidFill>
              <a:ln w="12700" algn="ctr">
                <a:solidFill>
                  <a:schemeClr val="bg2"/>
                </a:solidFill>
                <a:miter lim="800000"/>
                <a:headEnd/>
                <a:tailEnd/>
              </a:ln>
            </p:spPr>
            <p:txBody>
              <a:bodyPr wrap="none" anchor="ctr"/>
              <a:lstStyle/>
              <a:p>
                <a:pPr algn="ctr" eaLnBrk="0" latinLnBrk="0" hangingPunct="0"/>
                <a:r>
                  <a:rPr kumimoji="0" lang="en-US" altLang="ko-KR" sz="1100" b="1">
                    <a:solidFill>
                      <a:srgbClr val="000000"/>
                    </a:solidFill>
                    <a:latin typeface="Arial" pitchFamily="34" charset="0"/>
                  </a:rPr>
                  <a:t>ASIC</a:t>
                </a:r>
              </a:p>
            </p:txBody>
          </p:sp>
          <p:sp>
            <p:nvSpPr>
              <p:cNvPr id="45122" name="Rectangle 7"/>
              <p:cNvSpPr>
                <a:spLocks noChangeArrowheads="1"/>
              </p:cNvSpPr>
              <p:nvPr/>
            </p:nvSpPr>
            <p:spPr bwMode="auto">
              <a:xfrm>
                <a:off x="1885" y="2831"/>
                <a:ext cx="702" cy="108"/>
              </a:xfrm>
              <a:prstGeom prst="rect">
                <a:avLst/>
              </a:prstGeom>
              <a:noFill/>
              <a:ln w="9525" algn="ctr">
                <a:noFill/>
                <a:miter lim="800000"/>
                <a:headEnd/>
                <a:tailEnd/>
              </a:ln>
            </p:spPr>
            <p:txBody>
              <a:bodyPr wrap="none" lIns="0" rIns="0" bIns="18288" anchor="b" anchorCtr="1"/>
              <a:lstStyle/>
              <a:p>
                <a:pPr algn="ctr" eaLnBrk="0" latinLnBrk="0" hangingPunct="0">
                  <a:lnSpc>
                    <a:spcPct val="90000"/>
                  </a:lnSpc>
                </a:pPr>
                <a:r>
                  <a:rPr kumimoji="0" lang="en-US" altLang="ko-KR" sz="1100" b="1">
                    <a:solidFill>
                      <a:schemeClr val="tx2"/>
                    </a:solidFill>
                    <a:latin typeface="Arial" pitchFamily="34" charset="0"/>
                  </a:rPr>
                  <a:t>Digital </a:t>
                </a:r>
                <a:br>
                  <a:rPr kumimoji="0" lang="en-US" altLang="ko-KR" sz="1100" b="1">
                    <a:solidFill>
                      <a:schemeClr val="tx2"/>
                    </a:solidFill>
                    <a:latin typeface="Arial" pitchFamily="34" charset="0"/>
                  </a:rPr>
                </a:br>
                <a:r>
                  <a:rPr kumimoji="0" lang="en-US" altLang="ko-KR" sz="1100" b="1">
                    <a:solidFill>
                      <a:schemeClr val="tx2"/>
                    </a:solidFill>
                    <a:latin typeface="Arial" pitchFamily="34" charset="0"/>
                  </a:rPr>
                  <a:t>Electronics</a:t>
                </a:r>
              </a:p>
            </p:txBody>
          </p:sp>
          <p:sp>
            <p:nvSpPr>
              <p:cNvPr id="45123" name="AutoShape 8"/>
              <p:cNvSpPr>
                <a:spLocks noChangeArrowheads="1"/>
              </p:cNvSpPr>
              <p:nvPr/>
            </p:nvSpPr>
            <p:spPr bwMode="auto">
              <a:xfrm>
                <a:off x="1898" y="2949"/>
                <a:ext cx="674" cy="218"/>
              </a:xfrm>
              <a:prstGeom prst="roundRect">
                <a:avLst>
                  <a:gd name="adj" fmla="val 10162"/>
                </a:avLst>
              </a:prstGeom>
              <a:solidFill>
                <a:srgbClr val="FADCAA"/>
              </a:solidFill>
              <a:ln w="19050" algn="ctr">
                <a:solidFill>
                  <a:schemeClr val="hlink"/>
                </a:solidFill>
                <a:round/>
                <a:headEnd/>
                <a:tailEnd/>
              </a:ln>
            </p:spPr>
            <p:txBody>
              <a:bodyPr lIns="9144" tIns="9144" rIns="9144" bIns="9144" anchor="ctr"/>
              <a:lstStyle/>
              <a:p>
                <a:pPr marL="60325" indent="-60325" algn="ctr" eaLnBrk="0" latinLnBrk="0" hangingPunct="0"/>
                <a:r>
                  <a:rPr kumimoji="0" lang="en-US" altLang="ko-KR" sz="1100" b="1">
                    <a:latin typeface="Arial" pitchFamily="34" charset="0"/>
                  </a:rPr>
                  <a:t>VHDL, Verilog</a:t>
                </a:r>
              </a:p>
            </p:txBody>
          </p:sp>
        </p:grpSp>
        <p:sp>
          <p:nvSpPr>
            <p:cNvPr id="45112" name="AutoShape 9"/>
            <p:cNvSpPr>
              <a:spLocks/>
            </p:cNvSpPr>
            <p:nvPr/>
          </p:nvSpPr>
          <p:spPr bwMode="auto">
            <a:xfrm rot="5400000">
              <a:off x="1828" y="2759"/>
              <a:ext cx="96" cy="1392"/>
            </a:xfrm>
            <a:prstGeom prst="rightBrace">
              <a:avLst>
                <a:gd name="adj1" fmla="val 120833"/>
                <a:gd name="adj2" fmla="val 50000"/>
              </a:avLst>
            </a:prstGeom>
            <a:noFill/>
            <a:ln w="19050">
              <a:solidFill>
                <a:srgbClr val="808080"/>
              </a:solidFill>
              <a:round/>
              <a:headEnd/>
              <a:tailEnd/>
            </a:ln>
          </p:spPr>
          <p:txBody>
            <a:bodyPr wrap="none" anchor="ctr"/>
            <a:lstStyle/>
            <a:p>
              <a:pPr algn="ctr" eaLnBrk="0" latinLnBrk="0" hangingPunct="0"/>
              <a:endParaRPr kumimoji="0" lang="ko-KR" altLang="en-US"/>
            </a:p>
          </p:txBody>
        </p:sp>
        <p:sp>
          <p:nvSpPr>
            <p:cNvPr id="45113" name="Rectangle 10"/>
            <p:cNvSpPr>
              <a:spLocks noChangeArrowheads="1"/>
            </p:cNvSpPr>
            <p:nvPr/>
          </p:nvSpPr>
          <p:spPr bwMode="auto">
            <a:xfrm>
              <a:off x="1084" y="3685"/>
              <a:ext cx="1584" cy="144"/>
            </a:xfrm>
            <a:prstGeom prst="rect">
              <a:avLst/>
            </a:prstGeom>
            <a:noFill/>
            <a:ln w="9525" algn="ctr">
              <a:noFill/>
              <a:miter lim="800000"/>
              <a:headEnd/>
              <a:tailEnd/>
            </a:ln>
          </p:spPr>
          <p:txBody>
            <a:bodyPr wrap="none" tIns="0" anchorCtr="1"/>
            <a:lstStyle/>
            <a:p>
              <a:pPr algn="ctr" eaLnBrk="0" latinLnBrk="0" hangingPunct="0"/>
              <a:r>
                <a:rPr kumimoji="0" lang="en-US" altLang="ko-KR" sz="1400" b="1">
                  <a:solidFill>
                    <a:srgbClr val="32466E"/>
                  </a:solidFill>
                  <a:latin typeface="Arial" pitchFamily="34" charset="0"/>
                </a:rPr>
                <a:t>Implement</a:t>
              </a:r>
            </a:p>
          </p:txBody>
        </p:sp>
        <p:sp>
          <p:nvSpPr>
            <p:cNvPr id="45114" name="Rectangle 11"/>
            <p:cNvSpPr>
              <a:spLocks noChangeArrowheads="1"/>
            </p:cNvSpPr>
            <p:nvPr/>
          </p:nvSpPr>
          <p:spPr bwMode="auto">
            <a:xfrm flipV="1">
              <a:off x="1475" y="3526"/>
              <a:ext cx="845" cy="81"/>
            </a:xfrm>
            <a:prstGeom prst="rect">
              <a:avLst/>
            </a:prstGeom>
            <a:noFill/>
            <a:ln w="12700" algn="ctr">
              <a:noFill/>
              <a:miter lim="800000"/>
              <a:headEnd/>
              <a:tailEnd/>
            </a:ln>
          </p:spPr>
          <p:txBody>
            <a:bodyPr rot="10800000" lIns="9144" tIns="9144" rIns="9144" bIns="9144" anchor="b" anchorCtr="1"/>
            <a:lstStyle/>
            <a:p>
              <a:pPr marL="60325" indent="-60325" algn="ctr" latinLnBrk="0"/>
              <a:endParaRPr kumimoji="0" lang="ko-KR" altLang="en-US" sz="1400" b="1">
                <a:latin typeface="Arial" pitchFamily="34" charset="0"/>
              </a:endParaRPr>
            </a:p>
            <a:p>
              <a:pPr marL="60325" indent="-60325" algn="ctr" latinLnBrk="0"/>
              <a:r>
                <a:rPr kumimoji="0" lang="en-US" altLang="ko-KR" sz="1400" b="1">
                  <a:solidFill>
                    <a:srgbClr val="808080"/>
                  </a:solidFill>
                  <a:latin typeface="Arial" pitchFamily="34" charset="0"/>
                </a:rPr>
                <a:t>Integration</a:t>
              </a:r>
            </a:p>
          </p:txBody>
        </p:sp>
        <p:grpSp>
          <p:nvGrpSpPr>
            <p:cNvPr id="4" name="Group 12"/>
            <p:cNvGrpSpPr>
              <a:grpSpLocks/>
            </p:cNvGrpSpPr>
            <p:nvPr/>
          </p:nvGrpSpPr>
          <p:grpSpPr bwMode="auto">
            <a:xfrm>
              <a:off x="1855" y="2823"/>
              <a:ext cx="702" cy="576"/>
              <a:chOff x="1164" y="2831"/>
              <a:chExt cx="702" cy="576"/>
            </a:xfrm>
          </p:grpSpPr>
          <p:sp>
            <p:nvSpPr>
              <p:cNvPr id="45116" name="Rectangle 13"/>
              <p:cNvSpPr>
                <a:spLocks noChangeArrowheads="1"/>
              </p:cNvSpPr>
              <p:nvPr/>
            </p:nvSpPr>
            <p:spPr bwMode="auto">
              <a:xfrm>
                <a:off x="1528" y="3216"/>
                <a:ext cx="324" cy="191"/>
              </a:xfrm>
              <a:prstGeom prst="rect">
                <a:avLst/>
              </a:prstGeom>
              <a:solidFill>
                <a:srgbClr val="C0C0C0"/>
              </a:solidFill>
              <a:ln w="12700" algn="ctr">
                <a:solidFill>
                  <a:schemeClr val="bg2"/>
                </a:solidFill>
                <a:miter lim="800000"/>
                <a:headEnd/>
                <a:tailEnd/>
              </a:ln>
            </p:spPr>
            <p:txBody>
              <a:bodyPr wrap="none" anchor="ctr"/>
              <a:lstStyle/>
              <a:p>
                <a:pPr algn="ctr" eaLnBrk="0" latinLnBrk="0" hangingPunct="0"/>
                <a:r>
                  <a:rPr kumimoji="0" lang="en-US" altLang="ko-KR" sz="1100" b="1">
                    <a:solidFill>
                      <a:srgbClr val="000000"/>
                    </a:solidFill>
                    <a:latin typeface="Arial" pitchFamily="34" charset="0"/>
                  </a:rPr>
                  <a:t>DSP</a:t>
                </a:r>
              </a:p>
            </p:txBody>
          </p:sp>
          <p:sp>
            <p:nvSpPr>
              <p:cNvPr id="45117" name="Rectangle 14"/>
              <p:cNvSpPr>
                <a:spLocks noChangeArrowheads="1"/>
              </p:cNvSpPr>
              <p:nvPr/>
            </p:nvSpPr>
            <p:spPr bwMode="auto">
              <a:xfrm>
                <a:off x="1164" y="2831"/>
                <a:ext cx="702" cy="108"/>
              </a:xfrm>
              <a:prstGeom prst="rect">
                <a:avLst/>
              </a:prstGeom>
              <a:noFill/>
              <a:ln w="9525" algn="ctr">
                <a:noFill/>
                <a:miter lim="800000"/>
                <a:headEnd/>
                <a:tailEnd/>
              </a:ln>
            </p:spPr>
            <p:txBody>
              <a:bodyPr wrap="none" lIns="0" rIns="0" bIns="18288" anchor="b" anchorCtr="1"/>
              <a:lstStyle/>
              <a:p>
                <a:pPr algn="ctr" eaLnBrk="0" latinLnBrk="0" hangingPunct="0">
                  <a:lnSpc>
                    <a:spcPct val="90000"/>
                  </a:lnSpc>
                </a:pPr>
                <a:r>
                  <a:rPr kumimoji="0" lang="en-US" altLang="ko-KR" sz="1100" b="1">
                    <a:solidFill>
                      <a:schemeClr val="tx2"/>
                    </a:solidFill>
                    <a:latin typeface="Arial" pitchFamily="34" charset="0"/>
                    <a:cs typeface="Tahoma" pitchFamily="34" charset="0"/>
                  </a:rPr>
                  <a:t>Embedded </a:t>
                </a:r>
                <a:br>
                  <a:rPr kumimoji="0" lang="en-US" altLang="ko-KR" sz="1100" b="1">
                    <a:solidFill>
                      <a:schemeClr val="tx2"/>
                    </a:solidFill>
                    <a:latin typeface="Arial" pitchFamily="34" charset="0"/>
                    <a:cs typeface="Tahoma" pitchFamily="34" charset="0"/>
                  </a:rPr>
                </a:br>
                <a:r>
                  <a:rPr kumimoji="0" lang="en-US" altLang="ko-KR" sz="1100" b="1">
                    <a:solidFill>
                      <a:schemeClr val="tx2"/>
                    </a:solidFill>
                    <a:latin typeface="Arial" pitchFamily="34" charset="0"/>
                    <a:cs typeface="Tahoma" pitchFamily="34" charset="0"/>
                  </a:rPr>
                  <a:t>Software</a:t>
                </a:r>
              </a:p>
            </p:txBody>
          </p:sp>
          <p:sp>
            <p:nvSpPr>
              <p:cNvPr id="45118" name="AutoShape 15"/>
              <p:cNvSpPr>
                <a:spLocks noChangeArrowheads="1"/>
              </p:cNvSpPr>
              <p:nvPr/>
            </p:nvSpPr>
            <p:spPr bwMode="auto">
              <a:xfrm>
                <a:off x="1180" y="2949"/>
                <a:ext cx="672" cy="218"/>
              </a:xfrm>
              <a:prstGeom prst="roundRect">
                <a:avLst>
                  <a:gd name="adj" fmla="val 10162"/>
                </a:avLst>
              </a:prstGeom>
              <a:solidFill>
                <a:srgbClr val="FADCAA"/>
              </a:solidFill>
              <a:ln w="19050" algn="ctr">
                <a:solidFill>
                  <a:schemeClr val="hlink"/>
                </a:solidFill>
                <a:round/>
                <a:headEnd/>
                <a:tailEnd/>
              </a:ln>
            </p:spPr>
            <p:txBody>
              <a:bodyPr lIns="9144" tIns="9144" rIns="9144" bIns="9144" anchor="ctr"/>
              <a:lstStyle/>
              <a:p>
                <a:pPr marL="60325" indent="-60325" algn="ctr" eaLnBrk="0" latinLnBrk="0" hangingPunct="0"/>
                <a:r>
                  <a:rPr kumimoji="0" lang="en-US" altLang="ko-KR" sz="1100" b="1">
                    <a:latin typeface="Arial" pitchFamily="34" charset="0"/>
                  </a:rPr>
                  <a:t>C, C++</a:t>
                </a:r>
              </a:p>
            </p:txBody>
          </p:sp>
          <p:sp>
            <p:nvSpPr>
              <p:cNvPr id="45119" name="Rectangle 16"/>
              <p:cNvSpPr>
                <a:spLocks noChangeArrowheads="1"/>
              </p:cNvSpPr>
              <p:nvPr/>
            </p:nvSpPr>
            <p:spPr bwMode="auto">
              <a:xfrm>
                <a:off x="1180" y="3215"/>
                <a:ext cx="323" cy="191"/>
              </a:xfrm>
              <a:prstGeom prst="rect">
                <a:avLst/>
              </a:prstGeom>
              <a:solidFill>
                <a:srgbClr val="C0C0C0"/>
              </a:solidFill>
              <a:ln w="12700" algn="ctr">
                <a:solidFill>
                  <a:schemeClr val="bg2"/>
                </a:solidFill>
                <a:miter lim="800000"/>
                <a:headEnd/>
                <a:tailEnd/>
              </a:ln>
            </p:spPr>
            <p:txBody>
              <a:bodyPr wrap="none" anchor="ctr"/>
              <a:lstStyle/>
              <a:p>
                <a:pPr algn="ctr" eaLnBrk="0" latinLnBrk="0" hangingPunct="0"/>
                <a:r>
                  <a:rPr kumimoji="0" lang="en-US" altLang="ko-KR" sz="1100" b="1">
                    <a:solidFill>
                      <a:srgbClr val="000000"/>
                    </a:solidFill>
                    <a:latin typeface="Arial" pitchFamily="34" charset="0"/>
                  </a:rPr>
                  <a:t>MCU</a:t>
                </a:r>
              </a:p>
            </p:txBody>
          </p:sp>
        </p:grpSp>
      </p:grpSp>
      <p:sp>
        <p:nvSpPr>
          <p:cNvPr id="45059" name="Rectangle 17"/>
          <p:cNvSpPr>
            <a:spLocks noGrp="1" noChangeArrowheads="1"/>
          </p:cNvSpPr>
          <p:nvPr>
            <p:ph type="title"/>
          </p:nvPr>
        </p:nvSpPr>
        <p:spPr/>
        <p:txBody>
          <a:bodyPr/>
          <a:lstStyle/>
          <a:p>
            <a:r>
              <a:rPr lang="en-US" altLang="ko-KR" smtClean="0"/>
              <a:t>Traceability</a:t>
            </a:r>
          </a:p>
        </p:txBody>
      </p:sp>
      <p:sp>
        <p:nvSpPr>
          <p:cNvPr id="45060" name="AutoShape 18"/>
          <p:cNvSpPr>
            <a:spLocks noChangeArrowheads="1"/>
          </p:cNvSpPr>
          <p:nvPr/>
        </p:nvSpPr>
        <p:spPr bwMode="auto">
          <a:xfrm>
            <a:off x="1130300" y="2005013"/>
            <a:ext cx="2514600" cy="2057400"/>
          </a:xfrm>
          <a:prstGeom prst="roundRect">
            <a:avLst>
              <a:gd name="adj" fmla="val 16667"/>
            </a:avLst>
          </a:prstGeom>
          <a:solidFill>
            <a:srgbClr val="CDD7E1"/>
          </a:solidFill>
          <a:ln w="9525" algn="ctr">
            <a:solidFill>
              <a:srgbClr val="32466E"/>
            </a:solidFill>
            <a:round/>
            <a:headEnd/>
            <a:tailEnd/>
          </a:ln>
        </p:spPr>
        <p:txBody>
          <a:bodyPr wrap="none" tIns="0" anchorCtr="1"/>
          <a:lstStyle/>
          <a:p>
            <a:pPr algn="ctr" eaLnBrk="0" latinLnBrk="0" hangingPunct="0"/>
            <a:endParaRPr kumimoji="0" lang="ko-KR" altLang="en-US" sz="1500" b="1">
              <a:solidFill>
                <a:srgbClr val="32466E"/>
              </a:solidFill>
              <a:latin typeface="Arial" pitchFamily="34" charset="0"/>
            </a:endParaRPr>
          </a:p>
        </p:txBody>
      </p:sp>
      <p:sp>
        <p:nvSpPr>
          <p:cNvPr id="45061" name="Rectangle 19"/>
          <p:cNvSpPr>
            <a:spLocks noChangeArrowheads="1"/>
          </p:cNvSpPr>
          <p:nvPr/>
        </p:nvSpPr>
        <p:spPr bwMode="auto">
          <a:xfrm>
            <a:off x="1143000" y="2043113"/>
            <a:ext cx="2514600" cy="228600"/>
          </a:xfrm>
          <a:prstGeom prst="rect">
            <a:avLst/>
          </a:prstGeom>
          <a:noFill/>
          <a:ln w="9525" algn="ctr">
            <a:noFill/>
            <a:miter lim="800000"/>
            <a:headEnd/>
            <a:tailEnd/>
          </a:ln>
        </p:spPr>
        <p:txBody>
          <a:bodyPr wrap="none" tIns="0" anchorCtr="1"/>
          <a:lstStyle/>
          <a:p>
            <a:pPr algn="ctr" eaLnBrk="0" latinLnBrk="0" hangingPunct="0"/>
            <a:r>
              <a:rPr kumimoji="0" lang="en-US" altLang="ko-KR" sz="1400" b="1">
                <a:solidFill>
                  <a:srgbClr val="32466E"/>
                </a:solidFill>
                <a:latin typeface="Arial" pitchFamily="34" charset="0"/>
              </a:rPr>
              <a:t>Design</a:t>
            </a:r>
          </a:p>
        </p:txBody>
      </p:sp>
      <p:pic>
        <p:nvPicPr>
          <p:cNvPr id="45062" name="Picture 20" descr="sf_car2"/>
          <p:cNvPicPr>
            <a:picLocks noChangeAspect="1" noChangeArrowheads="1"/>
          </p:cNvPicPr>
          <p:nvPr/>
        </p:nvPicPr>
        <p:blipFill>
          <a:blip r:embed="rId3" cstate="print">
            <a:lum bright="16000" contrast="2000"/>
          </a:blip>
          <a:srcRect/>
          <a:stretch>
            <a:fillRect/>
          </a:stretch>
        </p:blipFill>
        <p:spPr bwMode="auto">
          <a:xfrm>
            <a:off x="1319213" y="2303463"/>
            <a:ext cx="2182812" cy="1492250"/>
          </a:xfrm>
          <a:prstGeom prst="rect">
            <a:avLst/>
          </a:prstGeom>
          <a:noFill/>
          <a:ln w="9525">
            <a:noFill/>
            <a:miter lim="800000"/>
            <a:headEnd/>
            <a:tailEnd/>
          </a:ln>
        </p:spPr>
      </p:pic>
      <p:grpSp>
        <p:nvGrpSpPr>
          <p:cNvPr id="5" name="Group 21"/>
          <p:cNvGrpSpPr>
            <a:grpSpLocks/>
          </p:cNvGrpSpPr>
          <p:nvPr/>
        </p:nvGrpSpPr>
        <p:grpSpPr bwMode="auto">
          <a:xfrm>
            <a:off x="1371600" y="2374900"/>
            <a:ext cx="2057400" cy="1371600"/>
            <a:chOff x="2640" y="1584"/>
            <a:chExt cx="1296" cy="954"/>
          </a:xfrm>
        </p:grpSpPr>
        <p:sp>
          <p:nvSpPr>
            <p:cNvPr id="45107" name="Rectangle 22"/>
            <p:cNvSpPr>
              <a:spLocks noChangeArrowheads="1"/>
            </p:cNvSpPr>
            <p:nvPr/>
          </p:nvSpPr>
          <p:spPr bwMode="auto">
            <a:xfrm>
              <a:off x="2640" y="1913"/>
              <a:ext cx="1296" cy="296"/>
            </a:xfrm>
            <a:prstGeom prst="rect">
              <a:avLst/>
            </a:prstGeom>
            <a:solidFill>
              <a:srgbClr val="ECF0F4">
                <a:alpha val="65097"/>
              </a:srgbClr>
            </a:solidFill>
            <a:ln w="19050" algn="ctr">
              <a:solidFill>
                <a:srgbClr val="32466E"/>
              </a:solidFill>
              <a:miter lim="800000"/>
              <a:headEnd/>
              <a:tailEnd/>
            </a:ln>
          </p:spPr>
          <p:txBody>
            <a:bodyPr lIns="9144" tIns="9144" rIns="9144" bIns="9144" anchor="ctr"/>
            <a:lstStyle/>
            <a:p>
              <a:pPr algn="ctr" eaLnBrk="0" latinLnBrk="0" hangingPunct="0"/>
              <a:r>
                <a:rPr kumimoji="0" lang="en-US" altLang="ko-KR" sz="1100" b="1">
                  <a:solidFill>
                    <a:srgbClr val="000000"/>
                  </a:solidFill>
                  <a:latin typeface="Arial" pitchFamily="34" charset="0"/>
                </a:rPr>
                <a:t>Physical Components </a:t>
              </a:r>
            </a:p>
          </p:txBody>
        </p:sp>
        <p:sp>
          <p:nvSpPr>
            <p:cNvPr id="45108" name="Rectangle 23"/>
            <p:cNvSpPr>
              <a:spLocks noChangeArrowheads="1"/>
            </p:cNvSpPr>
            <p:nvPr/>
          </p:nvSpPr>
          <p:spPr bwMode="auto">
            <a:xfrm>
              <a:off x="2640" y="1584"/>
              <a:ext cx="1296" cy="296"/>
            </a:xfrm>
            <a:prstGeom prst="rect">
              <a:avLst/>
            </a:prstGeom>
            <a:solidFill>
              <a:srgbClr val="ECF0F4">
                <a:alpha val="65097"/>
              </a:srgbClr>
            </a:solidFill>
            <a:ln w="19050" algn="ctr">
              <a:solidFill>
                <a:srgbClr val="32466E"/>
              </a:solidFill>
              <a:miter lim="800000"/>
              <a:headEnd/>
              <a:tailEnd/>
            </a:ln>
          </p:spPr>
          <p:txBody>
            <a:bodyPr lIns="9144" tIns="9144" rIns="9144" bIns="9144" anchor="ctr"/>
            <a:lstStyle/>
            <a:p>
              <a:pPr algn="ctr" eaLnBrk="0" latinLnBrk="0" hangingPunct="0"/>
              <a:r>
                <a:rPr kumimoji="0" lang="en-US" altLang="ko-KR" sz="1100" b="1">
                  <a:solidFill>
                    <a:srgbClr val="000000"/>
                  </a:solidFill>
                  <a:latin typeface="Arial" pitchFamily="34" charset="0"/>
                </a:rPr>
                <a:t>Environment</a:t>
              </a:r>
            </a:p>
          </p:txBody>
        </p:sp>
        <p:sp>
          <p:nvSpPr>
            <p:cNvPr id="45109" name="Rectangle 24"/>
            <p:cNvSpPr>
              <a:spLocks noChangeArrowheads="1"/>
            </p:cNvSpPr>
            <p:nvPr/>
          </p:nvSpPr>
          <p:spPr bwMode="auto">
            <a:xfrm>
              <a:off x="2640" y="2242"/>
              <a:ext cx="1296" cy="296"/>
            </a:xfrm>
            <a:prstGeom prst="rect">
              <a:avLst/>
            </a:prstGeom>
            <a:solidFill>
              <a:srgbClr val="ECF0F4">
                <a:alpha val="65097"/>
              </a:srgbClr>
            </a:solidFill>
            <a:ln w="19050" algn="ctr">
              <a:solidFill>
                <a:srgbClr val="32466E"/>
              </a:solidFill>
              <a:miter lim="800000"/>
              <a:headEnd/>
              <a:tailEnd/>
            </a:ln>
          </p:spPr>
          <p:txBody>
            <a:bodyPr lIns="9144" tIns="9144" rIns="9144" bIns="9144" anchor="ctr"/>
            <a:lstStyle/>
            <a:p>
              <a:pPr algn="ctr" eaLnBrk="0" latinLnBrk="0" hangingPunct="0"/>
              <a:r>
                <a:rPr kumimoji="0" lang="en-US" altLang="ko-KR" sz="1100" b="1">
                  <a:solidFill>
                    <a:srgbClr val="000000"/>
                  </a:solidFill>
                  <a:latin typeface="Arial" pitchFamily="34" charset="0"/>
                </a:rPr>
                <a:t>Algorithms</a:t>
              </a:r>
            </a:p>
          </p:txBody>
        </p:sp>
      </p:grpSp>
      <p:sp>
        <p:nvSpPr>
          <p:cNvPr id="45064" name="Rectangle 25"/>
          <p:cNvSpPr>
            <a:spLocks noChangeArrowheads="1"/>
          </p:cNvSpPr>
          <p:nvPr/>
        </p:nvSpPr>
        <p:spPr bwMode="auto">
          <a:xfrm>
            <a:off x="1658938" y="1539875"/>
            <a:ext cx="4448175" cy="304800"/>
          </a:xfrm>
          <a:prstGeom prst="rect">
            <a:avLst/>
          </a:prstGeom>
          <a:solidFill>
            <a:srgbClr val="D7D7D7"/>
          </a:solidFill>
          <a:ln w="12700" algn="ctr">
            <a:solidFill>
              <a:schemeClr val="bg2"/>
            </a:solidFill>
            <a:miter lim="800000"/>
            <a:headEnd/>
            <a:tailEnd/>
          </a:ln>
        </p:spPr>
        <p:txBody>
          <a:bodyPr wrap="none" anchor="ctr"/>
          <a:lstStyle/>
          <a:p>
            <a:pPr algn="ctr" eaLnBrk="0" latinLnBrk="0" hangingPunct="0"/>
            <a:r>
              <a:rPr kumimoji="0" lang="en-US" altLang="ko-KR" sz="1200" b="1">
                <a:solidFill>
                  <a:srgbClr val="000000"/>
                </a:solidFill>
                <a:latin typeface="Arial" pitchFamily="34" charset="0"/>
              </a:rPr>
              <a:t>Functional Requirements</a:t>
            </a:r>
          </a:p>
        </p:txBody>
      </p:sp>
      <p:grpSp>
        <p:nvGrpSpPr>
          <p:cNvPr id="6" name="Group 26"/>
          <p:cNvGrpSpPr>
            <a:grpSpLocks/>
          </p:cNvGrpSpPr>
          <p:nvPr/>
        </p:nvGrpSpPr>
        <p:grpSpPr bwMode="auto">
          <a:xfrm>
            <a:off x="1828800" y="3709988"/>
            <a:ext cx="457200" cy="828675"/>
            <a:chOff x="2646" y="2167"/>
            <a:chExt cx="288" cy="522"/>
          </a:xfrm>
        </p:grpSpPr>
        <p:sp>
          <p:nvSpPr>
            <p:cNvPr id="45105" name="Freeform 27"/>
            <p:cNvSpPr>
              <a:spLocks/>
            </p:cNvSpPr>
            <p:nvPr/>
          </p:nvSpPr>
          <p:spPr bwMode="auto">
            <a:xfrm rot="7200000" flipH="1">
              <a:off x="2566" y="2322"/>
              <a:ext cx="447" cy="288"/>
            </a:xfrm>
            <a:custGeom>
              <a:avLst/>
              <a:gdLst>
                <a:gd name="T0" fmla="*/ 19587700 w 275"/>
                <a:gd name="T1" fmla="*/ 48 h 288"/>
                <a:gd name="T2" fmla="*/ 5906433 w 275"/>
                <a:gd name="T3" fmla="*/ 48 h 288"/>
                <a:gd name="T4" fmla="*/ 5906433 w 275"/>
                <a:gd name="T5" fmla="*/ 0 h 288"/>
                <a:gd name="T6" fmla="*/ 0 w 275"/>
                <a:gd name="T7" fmla="*/ 144 h 288"/>
                <a:gd name="T8" fmla="*/ 5906433 w 275"/>
                <a:gd name="T9" fmla="*/ 288 h 288"/>
                <a:gd name="T10" fmla="*/ 5906433 w 275"/>
                <a:gd name="T11" fmla="*/ 240 h 288"/>
                <a:gd name="T12" fmla="*/ 19587700 w 275"/>
                <a:gd name="T13" fmla="*/ 240 h 288"/>
                <a:gd name="T14" fmla="*/ 0 60000 65536"/>
                <a:gd name="T15" fmla="*/ 0 60000 65536"/>
                <a:gd name="T16" fmla="*/ 0 60000 65536"/>
                <a:gd name="T17" fmla="*/ 0 60000 65536"/>
                <a:gd name="T18" fmla="*/ 0 60000 65536"/>
                <a:gd name="T19" fmla="*/ 0 60000 65536"/>
                <a:gd name="T20" fmla="*/ 0 60000 65536"/>
                <a:gd name="T21" fmla="*/ 0 w 275"/>
                <a:gd name="T22" fmla="*/ 0 h 288"/>
                <a:gd name="T23" fmla="*/ 275 w 275"/>
                <a:gd name="T24" fmla="*/ 288 h 2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75" h="288">
                  <a:moveTo>
                    <a:pt x="275" y="48"/>
                  </a:moveTo>
                  <a:lnTo>
                    <a:pt x="83" y="48"/>
                  </a:lnTo>
                  <a:lnTo>
                    <a:pt x="83" y="0"/>
                  </a:lnTo>
                  <a:lnTo>
                    <a:pt x="0" y="144"/>
                  </a:lnTo>
                  <a:lnTo>
                    <a:pt x="83" y="288"/>
                  </a:lnTo>
                  <a:lnTo>
                    <a:pt x="83" y="240"/>
                  </a:lnTo>
                  <a:lnTo>
                    <a:pt x="275" y="240"/>
                  </a:lnTo>
                </a:path>
              </a:pathLst>
            </a:custGeom>
            <a:solidFill>
              <a:srgbClr val="CDD7E1"/>
            </a:solidFill>
            <a:ln w="9525">
              <a:solidFill>
                <a:srgbClr val="32466E"/>
              </a:solidFill>
              <a:round/>
              <a:headEnd/>
              <a:tailEnd/>
            </a:ln>
          </p:spPr>
          <p:txBody>
            <a:bodyPr wrap="none" anchor="ctr"/>
            <a:lstStyle/>
            <a:p>
              <a:pPr algn="ctr" eaLnBrk="0" latinLnBrk="0" hangingPunct="0"/>
              <a:endParaRPr kumimoji="0" lang="ko-KR" altLang="en-US"/>
            </a:p>
          </p:txBody>
        </p:sp>
        <p:sp>
          <p:nvSpPr>
            <p:cNvPr id="45106" name="Rectangle 28"/>
            <p:cNvSpPr>
              <a:spLocks noChangeArrowheads="1"/>
            </p:cNvSpPr>
            <p:nvPr/>
          </p:nvSpPr>
          <p:spPr bwMode="auto">
            <a:xfrm rot="-3600000">
              <a:off x="2552" y="2326"/>
              <a:ext cx="510" cy="192"/>
            </a:xfrm>
            <a:prstGeom prst="rect">
              <a:avLst/>
            </a:prstGeom>
            <a:noFill/>
            <a:ln w="9525" algn="ctr">
              <a:noFill/>
              <a:miter lim="800000"/>
              <a:headEnd/>
              <a:tailEnd/>
            </a:ln>
          </p:spPr>
          <p:txBody>
            <a:bodyPr wrap="none" anchor="ctr"/>
            <a:lstStyle/>
            <a:p>
              <a:pPr algn="ctr" eaLnBrk="0" latinLnBrk="0" hangingPunct="0"/>
              <a:r>
                <a:rPr kumimoji="0" lang="en-US" altLang="ko-KR" sz="900" b="1">
                  <a:latin typeface="Arial" pitchFamily="34" charset="0"/>
                </a:rPr>
                <a:t>Generate</a:t>
              </a:r>
            </a:p>
          </p:txBody>
        </p:sp>
      </p:grpSp>
      <p:grpSp>
        <p:nvGrpSpPr>
          <p:cNvPr id="7" name="Group 29"/>
          <p:cNvGrpSpPr>
            <a:grpSpLocks/>
          </p:cNvGrpSpPr>
          <p:nvPr/>
        </p:nvGrpSpPr>
        <p:grpSpPr bwMode="auto">
          <a:xfrm flipH="1">
            <a:off x="2514600" y="3709988"/>
            <a:ext cx="457200" cy="828675"/>
            <a:chOff x="2646" y="2167"/>
            <a:chExt cx="288" cy="522"/>
          </a:xfrm>
        </p:grpSpPr>
        <p:sp>
          <p:nvSpPr>
            <p:cNvPr id="45103" name="Freeform 30"/>
            <p:cNvSpPr>
              <a:spLocks/>
            </p:cNvSpPr>
            <p:nvPr/>
          </p:nvSpPr>
          <p:spPr bwMode="auto">
            <a:xfrm rot="7200000" flipH="1">
              <a:off x="2566" y="2322"/>
              <a:ext cx="447" cy="288"/>
            </a:xfrm>
            <a:custGeom>
              <a:avLst/>
              <a:gdLst>
                <a:gd name="T0" fmla="*/ 19587700 w 275"/>
                <a:gd name="T1" fmla="*/ 48 h 288"/>
                <a:gd name="T2" fmla="*/ 5906433 w 275"/>
                <a:gd name="T3" fmla="*/ 48 h 288"/>
                <a:gd name="T4" fmla="*/ 5906433 w 275"/>
                <a:gd name="T5" fmla="*/ 0 h 288"/>
                <a:gd name="T6" fmla="*/ 0 w 275"/>
                <a:gd name="T7" fmla="*/ 144 h 288"/>
                <a:gd name="T8" fmla="*/ 5906433 w 275"/>
                <a:gd name="T9" fmla="*/ 288 h 288"/>
                <a:gd name="T10" fmla="*/ 5906433 w 275"/>
                <a:gd name="T11" fmla="*/ 240 h 288"/>
                <a:gd name="T12" fmla="*/ 19587700 w 275"/>
                <a:gd name="T13" fmla="*/ 240 h 288"/>
                <a:gd name="T14" fmla="*/ 0 60000 65536"/>
                <a:gd name="T15" fmla="*/ 0 60000 65536"/>
                <a:gd name="T16" fmla="*/ 0 60000 65536"/>
                <a:gd name="T17" fmla="*/ 0 60000 65536"/>
                <a:gd name="T18" fmla="*/ 0 60000 65536"/>
                <a:gd name="T19" fmla="*/ 0 60000 65536"/>
                <a:gd name="T20" fmla="*/ 0 60000 65536"/>
                <a:gd name="T21" fmla="*/ 0 w 275"/>
                <a:gd name="T22" fmla="*/ 0 h 288"/>
                <a:gd name="T23" fmla="*/ 275 w 275"/>
                <a:gd name="T24" fmla="*/ 288 h 2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75" h="288">
                  <a:moveTo>
                    <a:pt x="275" y="48"/>
                  </a:moveTo>
                  <a:lnTo>
                    <a:pt x="83" y="48"/>
                  </a:lnTo>
                  <a:lnTo>
                    <a:pt x="83" y="0"/>
                  </a:lnTo>
                  <a:lnTo>
                    <a:pt x="0" y="144"/>
                  </a:lnTo>
                  <a:lnTo>
                    <a:pt x="83" y="288"/>
                  </a:lnTo>
                  <a:lnTo>
                    <a:pt x="83" y="240"/>
                  </a:lnTo>
                  <a:lnTo>
                    <a:pt x="275" y="240"/>
                  </a:lnTo>
                </a:path>
              </a:pathLst>
            </a:custGeom>
            <a:solidFill>
              <a:srgbClr val="CDD7E1"/>
            </a:solidFill>
            <a:ln w="9525">
              <a:solidFill>
                <a:srgbClr val="32466E"/>
              </a:solidFill>
              <a:round/>
              <a:headEnd/>
              <a:tailEnd/>
            </a:ln>
          </p:spPr>
          <p:txBody>
            <a:bodyPr wrap="none" anchor="ctr"/>
            <a:lstStyle/>
            <a:p>
              <a:pPr algn="ctr" eaLnBrk="0" latinLnBrk="0" hangingPunct="0"/>
              <a:endParaRPr kumimoji="0" lang="ko-KR" altLang="en-US"/>
            </a:p>
          </p:txBody>
        </p:sp>
        <p:sp>
          <p:nvSpPr>
            <p:cNvPr id="45104" name="Rectangle 31"/>
            <p:cNvSpPr>
              <a:spLocks noChangeArrowheads="1"/>
            </p:cNvSpPr>
            <p:nvPr/>
          </p:nvSpPr>
          <p:spPr bwMode="auto">
            <a:xfrm rot="-3600000">
              <a:off x="2552" y="2326"/>
              <a:ext cx="510" cy="192"/>
            </a:xfrm>
            <a:prstGeom prst="rect">
              <a:avLst/>
            </a:prstGeom>
            <a:noFill/>
            <a:ln w="9525" algn="ctr">
              <a:noFill/>
              <a:miter lim="800000"/>
              <a:headEnd/>
              <a:tailEnd/>
            </a:ln>
          </p:spPr>
          <p:txBody>
            <a:bodyPr wrap="none" anchor="ctr"/>
            <a:lstStyle/>
            <a:p>
              <a:pPr algn="ctr" eaLnBrk="0" latinLnBrk="0" hangingPunct="0"/>
              <a:r>
                <a:rPr kumimoji="0" lang="en-US" altLang="ko-KR" sz="900" b="1">
                  <a:latin typeface="Arial" pitchFamily="34" charset="0"/>
                </a:rPr>
                <a:t>Generate</a:t>
              </a:r>
            </a:p>
          </p:txBody>
        </p:sp>
      </p:grpSp>
      <p:sp>
        <p:nvSpPr>
          <p:cNvPr id="472110" name="Freeform 46"/>
          <p:cNvSpPr>
            <a:spLocks/>
          </p:cNvSpPr>
          <p:nvPr/>
        </p:nvSpPr>
        <p:spPr bwMode="auto">
          <a:xfrm>
            <a:off x="3671888" y="1836738"/>
            <a:ext cx="309562" cy="1800225"/>
          </a:xfrm>
          <a:custGeom>
            <a:avLst/>
            <a:gdLst>
              <a:gd name="T0" fmla="*/ 0 w 195"/>
              <a:gd name="T1" fmla="*/ 2147483647 h 1187"/>
              <a:gd name="T2" fmla="*/ 2147483647 w 195"/>
              <a:gd name="T3" fmla="*/ 2147483647 h 1187"/>
              <a:gd name="T4" fmla="*/ 2147483647 w 195"/>
              <a:gd name="T5" fmla="*/ 2147483647 h 1187"/>
              <a:gd name="T6" fmla="*/ 0 w 195"/>
              <a:gd name="T7" fmla="*/ 0 h 1187"/>
              <a:gd name="T8" fmla="*/ 0 60000 65536"/>
              <a:gd name="T9" fmla="*/ 0 60000 65536"/>
              <a:gd name="T10" fmla="*/ 0 60000 65536"/>
              <a:gd name="T11" fmla="*/ 0 60000 65536"/>
              <a:gd name="T12" fmla="*/ 0 w 195"/>
              <a:gd name="T13" fmla="*/ 0 h 1187"/>
              <a:gd name="T14" fmla="*/ 195 w 195"/>
              <a:gd name="T15" fmla="*/ 1187 h 1187"/>
            </a:gdLst>
            <a:ahLst/>
            <a:cxnLst>
              <a:cxn ang="T8">
                <a:pos x="T0" y="T1"/>
              </a:cxn>
              <a:cxn ang="T9">
                <a:pos x="T2" y="T3"/>
              </a:cxn>
              <a:cxn ang="T10">
                <a:pos x="T4" y="T5"/>
              </a:cxn>
              <a:cxn ang="T11">
                <a:pos x="T6" y="T7"/>
              </a:cxn>
            </a:cxnLst>
            <a:rect l="T12" t="T13" r="T14" b="T15"/>
            <a:pathLst>
              <a:path w="195" h="1187">
                <a:moveTo>
                  <a:pt x="0" y="1187"/>
                </a:moveTo>
                <a:lnTo>
                  <a:pt x="195" y="992"/>
                </a:lnTo>
                <a:lnTo>
                  <a:pt x="195" y="203"/>
                </a:lnTo>
                <a:lnTo>
                  <a:pt x="0" y="0"/>
                </a:lnTo>
              </a:path>
            </a:pathLst>
          </a:custGeom>
          <a:noFill/>
          <a:ln w="25400">
            <a:solidFill>
              <a:schemeClr val="tx1"/>
            </a:solidFill>
            <a:prstDash val="dash"/>
            <a:round/>
            <a:headEnd type="triangle" w="lg" len="med"/>
            <a:tailEnd type="triangle" w="lg" len="med"/>
          </a:ln>
        </p:spPr>
        <p:txBody>
          <a:bodyPr/>
          <a:lstStyle/>
          <a:p>
            <a:pPr algn="ctr" eaLnBrk="0" latinLnBrk="0" hangingPunct="0"/>
            <a:endParaRPr kumimoji="0" lang="ko-KR" altLang="en-US"/>
          </a:p>
        </p:txBody>
      </p:sp>
      <p:sp>
        <p:nvSpPr>
          <p:cNvPr id="472111" name="Freeform 47"/>
          <p:cNvSpPr>
            <a:spLocks/>
          </p:cNvSpPr>
          <p:nvPr/>
        </p:nvSpPr>
        <p:spPr bwMode="auto">
          <a:xfrm>
            <a:off x="3671888" y="3673475"/>
            <a:ext cx="309562" cy="1476375"/>
          </a:xfrm>
          <a:custGeom>
            <a:avLst/>
            <a:gdLst>
              <a:gd name="T0" fmla="*/ 0 w 195"/>
              <a:gd name="T1" fmla="*/ 2147483647 h 1187"/>
              <a:gd name="T2" fmla="*/ 2147483647 w 195"/>
              <a:gd name="T3" fmla="*/ 2147483647 h 1187"/>
              <a:gd name="T4" fmla="*/ 2147483647 w 195"/>
              <a:gd name="T5" fmla="*/ 2147483647 h 1187"/>
              <a:gd name="T6" fmla="*/ 0 w 195"/>
              <a:gd name="T7" fmla="*/ 0 h 1187"/>
              <a:gd name="T8" fmla="*/ 0 60000 65536"/>
              <a:gd name="T9" fmla="*/ 0 60000 65536"/>
              <a:gd name="T10" fmla="*/ 0 60000 65536"/>
              <a:gd name="T11" fmla="*/ 0 60000 65536"/>
              <a:gd name="T12" fmla="*/ 0 w 195"/>
              <a:gd name="T13" fmla="*/ 0 h 1187"/>
              <a:gd name="T14" fmla="*/ 195 w 195"/>
              <a:gd name="T15" fmla="*/ 1187 h 1187"/>
            </a:gdLst>
            <a:ahLst/>
            <a:cxnLst>
              <a:cxn ang="T8">
                <a:pos x="T0" y="T1"/>
              </a:cxn>
              <a:cxn ang="T9">
                <a:pos x="T2" y="T3"/>
              </a:cxn>
              <a:cxn ang="T10">
                <a:pos x="T4" y="T5"/>
              </a:cxn>
              <a:cxn ang="T11">
                <a:pos x="T6" y="T7"/>
              </a:cxn>
            </a:cxnLst>
            <a:rect l="T12" t="T13" r="T14" b="T15"/>
            <a:pathLst>
              <a:path w="195" h="1187">
                <a:moveTo>
                  <a:pt x="0" y="1187"/>
                </a:moveTo>
                <a:lnTo>
                  <a:pt x="195" y="992"/>
                </a:lnTo>
                <a:lnTo>
                  <a:pt x="195" y="203"/>
                </a:lnTo>
                <a:lnTo>
                  <a:pt x="0" y="0"/>
                </a:lnTo>
              </a:path>
            </a:pathLst>
          </a:custGeom>
          <a:noFill/>
          <a:ln w="25400">
            <a:solidFill>
              <a:schemeClr val="tx1"/>
            </a:solidFill>
            <a:prstDash val="dash"/>
            <a:round/>
            <a:headEnd type="triangle" w="lg" len="med"/>
            <a:tailEnd type="triangle" w="lg" len="med"/>
          </a:ln>
        </p:spPr>
        <p:txBody>
          <a:bodyPr/>
          <a:lstStyle/>
          <a:p>
            <a:pPr algn="ctr" eaLnBrk="0" latinLnBrk="0" hangingPunct="0"/>
            <a:endParaRPr kumimoji="0" lang="ko-KR" altLang="en-US"/>
          </a:p>
        </p:txBody>
      </p:sp>
      <p:sp>
        <p:nvSpPr>
          <p:cNvPr id="472114" name="Freeform 50"/>
          <p:cNvSpPr>
            <a:spLocks/>
          </p:cNvSpPr>
          <p:nvPr/>
        </p:nvSpPr>
        <p:spPr bwMode="auto">
          <a:xfrm>
            <a:off x="3822700" y="3594100"/>
            <a:ext cx="412750" cy="1497013"/>
          </a:xfrm>
          <a:custGeom>
            <a:avLst/>
            <a:gdLst>
              <a:gd name="T0" fmla="*/ 0 w 195"/>
              <a:gd name="T1" fmla="*/ 2147483647 h 1187"/>
              <a:gd name="T2" fmla="*/ 2147483647 w 195"/>
              <a:gd name="T3" fmla="*/ 2147483647 h 1187"/>
              <a:gd name="T4" fmla="*/ 2147483647 w 195"/>
              <a:gd name="T5" fmla="*/ 2147483647 h 1187"/>
              <a:gd name="T6" fmla="*/ 0 w 195"/>
              <a:gd name="T7" fmla="*/ 0 h 1187"/>
              <a:gd name="T8" fmla="*/ 0 60000 65536"/>
              <a:gd name="T9" fmla="*/ 0 60000 65536"/>
              <a:gd name="T10" fmla="*/ 0 60000 65536"/>
              <a:gd name="T11" fmla="*/ 0 60000 65536"/>
              <a:gd name="T12" fmla="*/ 0 w 195"/>
              <a:gd name="T13" fmla="*/ 0 h 1187"/>
              <a:gd name="T14" fmla="*/ 195 w 195"/>
              <a:gd name="T15" fmla="*/ 1187 h 1187"/>
            </a:gdLst>
            <a:ahLst/>
            <a:cxnLst>
              <a:cxn ang="T8">
                <a:pos x="T0" y="T1"/>
              </a:cxn>
              <a:cxn ang="T9">
                <a:pos x="T2" y="T3"/>
              </a:cxn>
              <a:cxn ang="T10">
                <a:pos x="T4" y="T5"/>
              </a:cxn>
              <a:cxn ang="T11">
                <a:pos x="T6" y="T7"/>
              </a:cxn>
            </a:cxnLst>
            <a:rect l="T12" t="T13" r="T14" b="T15"/>
            <a:pathLst>
              <a:path w="195" h="1187">
                <a:moveTo>
                  <a:pt x="0" y="1187"/>
                </a:moveTo>
                <a:lnTo>
                  <a:pt x="195" y="992"/>
                </a:lnTo>
                <a:lnTo>
                  <a:pt x="195" y="203"/>
                </a:lnTo>
                <a:lnTo>
                  <a:pt x="0" y="0"/>
                </a:lnTo>
              </a:path>
            </a:pathLst>
          </a:custGeom>
          <a:noFill/>
          <a:ln w="25400">
            <a:solidFill>
              <a:schemeClr val="tx1"/>
            </a:solidFill>
            <a:prstDash val="dash"/>
            <a:round/>
            <a:headEnd type="triangle" w="lg" len="med"/>
            <a:tailEnd type="triangle" w="lg" len="med"/>
          </a:ln>
        </p:spPr>
        <p:txBody>
          <a:bodyPr/>
          <a:lstStyle/>
          <a:p>
            <a:pPr algn="ctr" eaLnBrk="0" latinLnBrk="0" hangingPunct="0"/>
            <a:endParaRPr kumimoji="0" lang="ko-KR" altLang="en-US"/>
          </a:p>
        </p:txBody>
      </p:sp>
      <p:sp>
        <p:nvSpPr>
          <p:cNvPr id="472115" name="Rectangle 51"/>
          <p:cNvSpPr>
            <a:spLocks noChangeArrowheads="1"/>
          </p:cNvSpPr>
          <p:nvPr/>
        </p:nvSpPr>
        <p:spPr bwMode="auto">
          <a:xfrm>
            <a:off x="4613275" y="2899648"/>
            <a:ext cx="4476750" cy="2215991"/>
          </a:xfrm>
          <a:prstGeom prst="rect">
            <a:avLst/>
          </a:prstGeom>
          <a:noFill/>
          <a:ln w="9525" algn="ctr">
            <a:noFill/>
            <a:miter lim="800000"/>
            <a:headEnd/>
            <a:tailEnd/>
          </a:ln>
        </p:spPr>
        <p:txBody>
          <a:bodyPr lIns="0" tIns="0" rIns="0" bIns="0" anchor="ctr">
            <a:spAutoFit/>
          </a:bodyPr>
          <a:lstStyle/>
          <a:p>
            <a:pPr marL="109538" indent="-109538" eaLnBrk="0" latinLnBrk="0" hangingPunct="0">
              <a:buFont typeface="Wingdings" pitchFamily="2" charset="2"/>
              <a:buChar char="§"/>
            </a:pPr>
            <a:r>
              <a:rPr kumimoji="0" lang="de-DE" altLang="ko-KR" sz="1800" b="1" dirty="0">
                <a:solidFill>
                  <a:srgbClr val="002060"/>
                </a:solidFill>
                <a:latin typeface="Arial" pitchFamily="34" charset="0"/>
              </a:rPr>
              <a:t>Tracing Requirements</a:t>
            </a:r>
            <a:r>
              <a:rPr kumimoji="0" lang="de-DE" altLang="ko-KR" sz="1800" b="1" dirty="0">
                <a:solidFill>
                  <a:srgbClr val="002060"/>
                </a:solidFill>
                <a:latin typeface="Arial" pitchFamily="34" charset="0"/>
                <a:sym typeface="Wingdings" pitchFamily="2" charset="2"/>
              </a:rPr>
              <a:t></a:t>
            </a:r>
            <a:r>
              <a:rPr kumimoji="0" lang="de-DE" altLang="ko-KR" sz="1800" b="1" dirty="0">
                <a:solidFill>
                  <a:srgbClr val="002060"/>
                </a:solidFill>
                <a:latin typeface="Arial" pitchFamily="34" charset="0"/>
              </a:rPr>
              <a:t>Model</a:t>
            </a:r>
            <a:br>
              <a:rPr kumimoji="0" lang="de-DE" altLang="ko-KR" sz="1800" b="1" dirty="0">
                <a:solidFill>
                  <a:srgbClr val="002060"/>
                </a:solidFill>
                <a:latin typeface="Arial" pitchFamily="34" charset="0"/>
              </a:rPr>
            </a:br>
            <a:r>
              <a:rPr kumimoji="0" lang="de-DE" altLang="ko-KR" sz="1800" dirty="0">
                <a:solidFill>
                  <a:srgbClr val="002060"/>
                </a:solidFill>
                <a:latin typeface="Arial" pitchFamily="34" charset="0"/>
              </a:rPr>
              <a:t>Simulink</a:t>
            </a:r>
            <a:r>
              <a:rPr kumimoji="0" lang="de-DE" altLang="ko-KR" sz="1800" dirty="0">
                <a:solidFill>
                  <a:srgbClr val="002060"/>
                </a:solidFill>
                <a:latin typeface="Arial" pitchFamily="34" charset="0"/>
                <a:cs typeface="Arial" pitchFamily="34" charset="0"/>
              </a:rPr>
              <a:t>®</a:t>
            </a:r>
            <a:r>
              <a:rPr kumimoji="0" lang="de-DE" altLang="ko-KR" sz="1800" dirty="0">
                <a:solidFill>
                  <a:srgbClr val="002060"/>
                </a:solidFill>
                <a:latin typeface="Arial" pitchFamily="34" charset="0"/>
              </a:rPr>
              <a:t> Verification and Validation™</a:t>
            </a:r>
          </a:p>
          <a:p>
            <a:pPr marL="109538" indent="-109538" eaLnBrk="0" latinLnBrk="0" hangingPunct="0">
              <a:buFont typeface="Wingdings" pitchFamily="2" charset="2"/>
              <a:buChar char="§"/>
            </a:pPr>
            <a:endParaRPr kumimoji="0" lang="de-DE" altLang="ko-KR" sz="1800" dirty="0">
              <a:solidFill>
                <a:schemeClr val="hlink"/>
              </a:solidFill>
              <a:latin typeface="Arial" pitchFamily="34" charset="0"/>
            </a:endParaRPr>
          </a:p>
          <a:p>
            <a:pPr marL="109538" indent="-109538" eaLnBrk="0" latinLnBrk="0" hangingPunct="0">
              <a:buFont typeface="Wingdings" pitchFamily="2" charset="2"/>
              <a:buChar char="§"/>
            </a:pPr>
            <a:r>
              <a:rPr kumimoji="0" lang="de-DE" altLang="ko-KR" sz="1800" b="1" dirty="0">
                <a:solidFill>
                  <a:srgbClr val="C00000"/>
                </a:solidFill>
                <a:latin typeface="Arial" pitchFamily="34" charset="0"/>
              </a:rPr>
              <a:t>Tracing Model</a:t>
            </a:r>
            <a:r>
              <a:rPr kumimoji="0" lang="de-DE" altLang="ko-KR" sz="1800" b="1" dirty="0">
                <a:solidFill>
                  <a:srgbClr val="C00000"/>
                </a:solidFill>
                <a:latin typeface="Arial" pitchFamily="34" charset="0"/>
                <a:sym typeface="Wingdings" pitchFamily="2" charset="2"/>
              </a:rPr>
              <a:t></a:t>
            </a:r>
            <a:r>
              <a:rPr kumimoji="0" lang="de-DE" altLang="ko-KR" sz="1800" b="1" dirty="0">
                <a:solidFill>
                  <a:srgbClr val="C00000"/>
                </a:solidFill>
                <a:latin typeface="Arial" pitchFamily="34" charset="0"/>
              </a:rPr>
              <a:t>Source Code</a:t>
            </a:r>
            <a:r>
              <a:rPr kumimoji="0" lang="de-DE" altLang="ko-KR" sz="1800" dirty="0">
                <a:solidFill>
                  <a:srgbClr val="C00000"/>
                </a:solidFill>
                <a:latin typeface="Arial" pitchFamily="34" charset="0"/>
              </a:rPr>
              <a:t> </a:t>
            </a:r>
            <a:br>
              <a:rPr kumimoji="0" lang="de-DE" altLang="ko-KR" sz="1800" dirty="0">
                <a:solidFill>
                  <a:srgbClr val="C00000"/>
                </a:solidFill>
                <a:latin typeface="Arial" pitchFamily="34" charset="0"/>
              </a:rPr>
            </a:br>
            <a:r>
              <a:rPr kumimoji="0" lang="de-DE" altLang="ko-KR" sz="1800" dirty="0" smtClean="0">
                <a:solidFill>
                  <a:srgbClr val="C00000"/>
                </a:solidFill>
                <a:latin typeface="Arial" pitchFamily="34" charset="0"/>
              </a:rPr>
              <a:t>Embedded </a:t>
            </a:r>
            <a:r>
              <a:rPr kumimoji="0" lang="de-DE" altLang="ko-KR" sz="1800" dirty="0">
                <a:solidFill>
                  <a:srgbClr val="C00000"/>
                </a:solidFill>
                <a:latin typeface="Arial" pitchFamily="34" charset="0"/>
              </a:rPr>
              <a:t>Coder™</a:t>
            </a:r>
          </a:p>
          <a:p>
            <a:pPr marL="109538" indent="-109538" eaLnBrk="0" latinLnBrk="0" hangingPunct="0">
              <a:buFont typeface="Wingdings" pitchFamily="2" charset="2"/>
              <a:buChar char="§"/>
            </a:pPr>
            <a:endParaRPr kumimoji="0" lang="en-US" altLang="ko-KR" sz="1800" dirty="0">
              <a:solidFill>
                <a:srgbClr val="C00000"/>
              </a:solidFill>
              <a:latin typeface="Arial" pitchFamily="34" charset="0"/>
            </a:endParaRPr>
          </a:p>
          <a:p>
            <a:pPr marL="109538" indent="-109538" eaLnBrk="0" latinLnBrk="0" hangingPunct="0">
              <a:buFont typeface="Wingdings" pitchFamily="2" charset="2"/>
              <a:buChar char="§"/>
            </a:pPr>
            <a:r>
              <a:rPr kumimoji="0" lang="de-DE" altLang="ko-KR" sz="1800" b="1" dirty="0">
                <a:solidFill>
                  <a:srgbClr val="C00000"/>
                </a:solidFill>
                <a:latin typeface="Arial" pitchFamily="34" charset="0"/>
              </a:rPr>
              <a:t>Tracing Requirements</a:t>
            </a:r>
            <a:r>
              <a:rPr kumimoji="0" lang="de-DE" altLang="ko-KR" sz="1800" b="1" dirty="0">
                <a:solidFill>
                  <a:srgbClr val="C00000"/>
                </a:solidFill>
                <a:latin typeface="Arial" pitchFamily="34" charset="0"/>
                <a:sym typeface="Wingdings" pitchFamily="2" charset="2"/>
              </a:rPr>
              <a:t></a:t>
            </a:r>
            <a:r>
              <a:rPr kumimoji="0" lang="de-DE" altLang="ko-KR" sz="1800" b="1" dirty="0">
                <a:solidFill>
                  <a:srgbClr val="C00000"/>
                </a:solidFill>
                <a:latin typeface="Arial" pitchFamily="34" charset="0"/>
              </a:rPr>
              <a:t>Source Code</a:t>
            </a:r>
            <a:br>
              <a:rPr kumimoji="0" lang="de-DE" altLang="ko-KR" sz="1800" b="1" dirty="0">
                <a:solidFill>
                  <a:srgbClr val="C00000"/>
                </a:solidFill>
                <a:latin typeface="Arial" pitchFamily="34" charset="0"/>
              </a:rPr>
            </a:br>
            <a:r>
              <a:rPr kumimoji="0" lang="de-DE" altLang="ko-KR" sz="1800" dirty="0">
                <a:solidFill>
                  <a:srgbClr val="C00000"/>
                </a:solidFill>
                <a:latin typeface="Arial" pitchFamily="34" charset="0"/>
              </a:rPr>
              <a:t>Simulink Verification and Validation</a:t>
            </a:r>
            <a:endParaRPr kumimoji="0" lang="en-US" altLang="ko-KR" sz="1800" dirty="0">
              <a:solidFill>
                <a:srgbClr val="C00000"/>
              </a:solidFill>
              <a:latin typeface="Arial" pitchFamily="34" charset="0"/>
            </a:endParaRPr>
          </a:p>
        </p:txBody>
      </p:sp>
      <p:grpSp>
        <p:nvGrpSpPr>
          <p:cNvPr id="8" name="Group 52"/>
          <p:cNvGrpSpPr>
            <a:grpSpLocks/>
          </p:cNvGrpSpPr>
          <p:nvPr/>
        </p:nvGrpSpPr>
        <p:grpSpPr bwMode="auto">
          <a:xfrm>
            <a:off x="463550" y="3435350"/>
            <a:ext cx="1044575" cy="1023938"/>
            <a:chOff x="658" y="2086"/>
            <a:chExt cx="658" cy="645"/>
          </a:xfrm>
        </p:grpSpPr>
        <p:grpSp>
          <p:nvGrpSpPr>
            <p:cNvPr id="9" name="Group 53"/>
            <p:cNvGrpSpPr>
              <a:grpSpLocks/>
            </p:cNvGrpSpPr>
            <p:nvPr/>
          </p:nvGrpSpPr>
          <p:grpSpPr bwMode="auto">
            <a:xfrm>
              <a:off x="658" y="2086"/>
              <a:ext cx="413" cy="412"/>
              <a:chOff x="2029" y="1768"/>
              <a:chExt cx="836" cy="834"/>
            </a:xfrm>
          </p:grpSpPr>
          <p:sp>
            <p:nvSpPr>
              <p:cNvPr id="45097" name="Oval 54"/>
              <p:cNvSpPr>
                <a:spLocks noChangeArrowheads="1"/>
              </p:cNvSpPr>
              <p:nvPr/>
            </p:nvSpPr>
            <p:spPr bwMode="auto">
              <a:xfrm>
                <a:off x="2029" y="1768"/>
                <a:ext cx="836" cy="834"/>
              </a:xfrm>
              <a:prstGeom prst="ellipse">
                <a:avLst/>
              </a:prstGeom>
              <a:solidFill>
                <a:srgbClr val="DDDDDD"/>
              </a:solidFill>
              <a:ln w="9525" algn="ctr">
                <a:solidFill>
                  <a:schemeClr val="tx1"/>
                </a:solidFill>
                <a:round/>
                <a:headEnd/>
                <a:tailEnd/>
              </a:ln>
            </p:spPr>
            <p:txBody>
              <a:bodyPr wrap="none" anchor="ctr"/>
              <a:lstStyle/>
              <a:p>
                <a:pPr algn="ctr" eaLnBrk="0" latinLnBrk="0" hangingPunct="0"/>
                <a:endParaRPr kumimoji="0" lang="ko-KR" altLang="en-US"/>
              </a:p>
            </p:txBody>
          </p:sp>
          <p:pic>
            <p:nvPicPr>
              <p:cNvPr id="45098" name="Picture 55" descr="j0292020"/>
              <p:cNvPicPr>
                <a:picLocks noChangeAspect="1" noChangeArrowheads="1"/>
              </p:cNvPicPr>
              <p:nvPr/>
            </p:nvPicPr>
            <p:blipFill>
              <a:blip r:embed="rId4" cstate="print"/>
              <a:srcRect/>
              <a:stretch>
                <a:fillRect/>
              </a:stretch>
            </p:blipFill>
            <p:spPr bwMode="auto">
              <a:xfrm flipH="1">
                <a:off x="2112" y="1824"/>
                <a:ext cx="688" cy="654"/>
              </a:xfrm>
              <a:prstGeom prst="rect">
                <a:avLst/>
              </a:prstGeom>
              <a:noFill/>
              <a:ln w="9525">
                <a:noFill/>
                <a:miter lim="800000"/>
                <a:headEnd/>
                <a:tailEnd/>
              </a:ln>
            </p:spPr>
          </p:pic>
        </p:grpSp>
        <p:grpSp>
          <p:nvGrpSpPr>
            <p:cNvPr id="10" name="Group 56"/>
            <p:cNvGrpSpPr>
              <a:grpSpLocks/>
            </p:cNvGrpSpPr>
            <p:nvPr/>
          </p:nvGrpSpPr>
          <p:grpSpPr bwMode="auto">
            <a:xfrm rot="20000999" flipH="1">
              <a:off x="1028" y="2209"/>
              <a:ext cx="288" cy="522"/>
              <a:chOff x="2646" y="2167"/>
              <a:chExt cx="288" cy="522"/>
            </a:xfrm>
          </p:grpSpPr>
          <p:sp>
            <p:nvSpPr>
              <p:cNvPr id="45095" name="Freeform 57"/>
              <p:cNvSpPr>
                <a:spLocks/>
              </p:cNvSpPr>
              <p:nvPr/>
            </p:nvSpPr>
            <p:spPr bwMode="auto">
              <a:xfrm rot="7200000" flipH="1">
                <a:off x="2566" y="2322"/>
                <a:ext cx="447" cy="288"/>
              </a:xfrm>
              <a:custGeom>
                <a:avLst/>
                <a:gdLst>
                  <a:gd name="T0" fmla="*/ 19587700 w 275"/>
                  <a:gd name="T1" fmla="*/ 48 h 288"/>
                  <a:gd name="T2" fmla="*/ 5906433 w 275"/>
                  <a:gd name="T3" fmla="*/ 48 h 288"/>
                  <a:gd name="T4" fmla="*/ 5906433 w 275"/>
                  <a:gd name="T5" fmla="*/ 0 h 288"/>
                  <a:gd name="T6" fmla="*/ 0 w 275"/>
                  <a:gd name="T7" fmla="*/ 144 h 288"/>
                  <a:gd name="T8" fmla="*/ 5906433 w 275"/>
                  <a:gd name="T9" fmla="*/ 288 h 288"/>
                  <a:gd name="T10" fmla="*/ 5906433 w 275"/>
                  <a:gd name="T11" fmla="*/ 240 h 288"/>
                  <a:gd name="T12" fmla="*/ 19587700 w 275"/>
                  <a:gd name="T13" fmla="*/ 240 h 288"/>
                  <a:gd name="T14" fmla="*/ 0 60000 65536"/>
                  <a:gd name="T15" fmla="*/ 0 60000 65536"/>
                  <a:gd name="T16" fmla="*/ 0 60000 65536"/>
                  <a:gd name="T17" fmla="*/ 0 60000 65536"/>
                  <a:gd name="T18" fmla="*/ 0 60000 65536"/>
                  <a:gd name="T19" fmla="*/ 0 60000 65536"/>
                  <a:gd name="T20" fmla="*/ 0 60000 65536"/>
                  <a:gd name="T21" fmla="*/ 0 w 275"/>
                  <a:gd name="T22" fmla="*/ 0 h 288"/>
                  <a:gd name="T23" fmla="*/ 275 w 275"/>
                  <a:gd name="T24" fmla="*/ 288 h 2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75" h="288">
                    <a:moveTo>
                      <a:pt x="275" y="48"/>
                    </a:moveTo>
                    <a:lnTo>
                      <a:pt x="83" y="48"/>
                    </a:lnTo>
                    <a:lnTo>
                      <a:pt x="83" y="0"/>
                    </a:lnTo>
                    <a:lnTo>
                      <a:pt x="0" y="144"/>
                    </a:lnTo>
                    <a:lnTo>
                      <a:pt x="83" y="288"/>
                    </a:lnTo>
                    <a:lnTo>
                      <a:pt x="83" y="240"/>
                    </a:lnTo>
                    <a:lnTo>
                      <a:pt x="275" y="240"/>
                    </a:lnTo>
                  </a:path>
                </a:pathLst>
              </a:custGeom>
              <a:solidFill>
                <a:srgbClr val="CDD7E1"/>
              </a:solidFill>
              <a:ln w="9525">
                <a:solidFill>
                  <a:srgbClr val="32466E"/>
                </a:solidFill>
                <a:round/>
                <a:headEnd/>
                <a:tailEnd/>
              </a:ln>
            </p:spPr>
            <p:txBody>
              <a:bodyPr wrap="none" anchor="ctr"/>
              <a:lstStyle/>
              <a:p>
                <a:pPr algn="ctr" eaLnBrk="0" latinLnBrk="0" hangingPunct="0"/>
                <a:endParaRPr kumimoji="0" lang="ko-KR" altLang="en-US"/>
              </a:p>
            </p:txBody>
          </p:sp>
          <p:sp>
            <p:nvSpPr>
              <p:cNvPr id="45096" name="Rectangle 58"/>
              <p:cNvSpPr>
                <a:spLocks noChangeArrowheads="1"/>
              </p:cNvSpPr>
              <p:nvPr/>
            </p:nvSpPr>
            <p:spPr bwMode="auto">
              <a:xfrm rot="-3600000">
                <a:off x="2552" y="2326"/>
                <a:ext cx="510" cy="192"/>
              </a:xfrm>
              <a:prstGeom prst="rect">
                <a:avLst/>
              </a:prstGeom>
              <a:noFill/>
              <a:ln w="9525" algn="ctr">
                <a:noFill/>
                <a:miter lim="800000"/>
                <a:headEnd/>
                <a:tailEnd/>
              </a:ln>
            </p:spPr>
            <p:txBody>
              <a:bodyPr wrap="none" anchor="ctr"/>
              <a:lstStyle/>
              <a:p>
                <a:pPr algn="ctr" eaLnBrk="0" latinLnBrk="0" hangingPunct="0"/>
                <a:r>
                  <a:rPr kumimoji="0" lang="en-US" altLang="ko-KR" sz="900" b="1">
                    <a:latin typeface="Arial" pitchFamily="34" charset="0"/>
                  </a:rPr>
                  <a:t>Hand-</a:t>
                </a:r>
                <a:br>
                  <a:rPr kumimoji="0" lang="en-US" altLang="ko-KR" sz="900" b="1">
                    <a:latin typeface="Arial" pitchFamily="34" charset="0"/>
                  </a:rPr>
                </a:br>
                <a:r>
                  <a:rPr kumimoji="0" lang="en-US" altLang="ko-KR" sz="900" b="1">
                    <a:latin typeface="Arial" pitchFamily="34" charset="0"/>
                  </a:rPr>
                  <a:t>Generate</a:t>
                </a:r>
              </a:p>
            </p:txBody>
          </p:sp>
        </p:grpSp>
      </p:grpSp>
    </p:spTree>
    <p:extLst>
      <p:ext uri="{BB962C8B-B14F-4D97-AF65-F5344CB8AC3E}">
        <p14:creationId xmlns:p14="http://schemas.microsoft.com/office/powerpoint/2010/main" val="3298021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472110"/>
                                        </p:tgtEl>
                                        <p:attrNameLst>
                                          <p:attrName>style.visibility</p:attrName>
                                        </p:attrNameLst>
                                      </p:cBhvr>
                                      <p:to>
                                        <p:strVal val="visible"/>
                                      </p:to>
                                    </p:set>
                                    <p:animEffect transition="in" filter="blinds(horizontal)">
                                      <p:cBhvr>
                                        <p:cTn id="7" dur="500"/>
                                        <p:tgtEl>
                                          <p:spTgt spid="472110"/>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472111"/>
                                        </p:tgtEl>
                                        <p:attrNameLst>
                                          <p:attrName>style.visibility</p:attrName>
                                        </p:attrNameLst>
                                      </p:cBhvr>
                                      <p:to>
                                        <p:strVal val="visible"/>
                                      </p:to>
                                    </p:set>
                                    <p:animEffect transition="in" filter="blinds(horizontal)">
                                      <p:cBhvr>
                                        <p:cTn id="10" dur="500"/>
                                        <p:tgtEl>
                                          <p:spTgt spid="472111"/>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472114"/>
                                        </p:tgtEl>
                                        <p:attrNameLst>
                                          <p:attrName>style.visibility</p:attrName>
                                        </p:attrNameLst>
                                      </p:cBhvr>
                                      <p:to>
                                        <p:strVal val="visible"/>
                                      </p:to>
                                    </p:set>
                                    <p:animEffect transition="in" filter="blinds(horizontal)">
                                      <p:cBhvr>
                                        <p:cTn id="15" dur="500"/>
                                        <p:tgtEl>
                                          <p:spTgt spid="472114"/>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472115"/>
                                        </p:tgtEl>
                                        <p:attrNameLst>
                                          <p:attrName>style.visibility</p:attrName>
                                        </p:attrNameLst>
                                      </p:cBhvr>
                                      <p:to>
                                        <p:strVal val="visible"/>
                                      </p:to>
                                    </p:set>
                                    <p:animEffect transition="in" filter="blinds(horizontal)">
                                      <p:cBhvr>
                                        <p:cTn id="18" dur="500"/>
                                        <p:tgtEl>
                                          <p:spTgt spid="4721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2110" grpId="0" animBg="1"/>
      <p:bldP spid="472111" grpId="0" animBg="1"/>
      <p:bldP spid="472114" grpId="0" animBg="1"/>
      <p:bldP spid="472115"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38511" y="3329089"/>
            <a:ext cx="2925371" cy="3482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86178" name="Rectangle 2"/>
          <p:cNvSpPr>
            <a:spLocks noGrp="1" noChangeArrowheads="1"/>
          </p:cNvSpPr>
          <p:nvPr>
            <p:ph type="title"/>
          </p:nvPr>
        </p:nvSpPr>
        <p:spPr/>
        <p:txBody>
          <a:bodyPr/>
          <a:lstStyle/>
          <a:p>
            <a:r>
              <a:rPr lang="en-US" altLang="ko-KR" dirty="0">
                <a:ea typeface="굴림" charset="-127"/>
              </a:rPr>
              <a:t>Example of </a:t>
            </a:r>
            <a:r>
              <a:rPr lang="en-US" altLang="ko-KR" dirty="0" smtClean="0">
                <a:ea typeface="굴림" charset="-127"/>
              </a:rPr>
              <a:t>HTML </a:t>
            </a:r>
            <a:r>
              <a:rPr lang="en-US" altLang="ko-KR" dirty="0">
                <a:ea typeface="굴림" charset="-127"/>
              </a:rPr>
              <a:t>Report</a:t>
            </a:r>
          </a:p>
        </p:txBody>
      </p:sp>
      <p:pic>
        <p:nvPicPr>
          <p:cNvPr id="614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544" y="1556792"/>
            <a:ext cx="4552181" cy="48207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86179" name="Text Box 3"/>
          <p:cNvSpPr txBox="1">
            <a:spLocks noChangeArrowheads="1"/>
          </p:cNvSpPr>
          <p:nvPr/>
        </p:nvSpPr>
        <p:spPr bwMode="auto">
          <a:xfrm>
            <a:off x="5804073" y="1668186"/>
            <a:ext cx="2370138" cy="604838"/>
          </a:xfrm>
          <a:prstGeom prst="rect">
            <a:avLst/>
          </a:prstGeom>
          <a:noFill/>
          <a:ln w="9525" algn="ctr">
            <a:solidFill>
              <a:schemeClr val="tx1"/>
            </a:solidFill>
            <a:miter lim="800000"/>
            <a:headEnd/>
            <a:tailEnd/>
          </a:ln>
          <a:effectLst/>
        </p:spPr>
        <p:txBody>
          <a:bodyPr wrap="square" bIns="0">
            <a:spAutoFit/>
          </a:bodyPr>
          <a:lstStyle/>
          <a:p>
            <a:pPr algn="ctr"/>
            <a:r>
              <a:rPr lang="en-US" altLang="ko-KR" b="1">
                <a:latin typeface="Courier New" pitchFamily="49" charset="0"/>
                <a:ea typeface="굴림" charset="-127"/>
              </a:rPr>
              <a:t>Hyperlink back</a:t>
            </a:r>
          </a:p>
          <a:p>
            <a:pPr algn="ctr"/>
            <a:r>
              <a:rPr lang="en-US" altLang="ko-KR" b="1">
                <a:latin typeface="Courier New" pitchFamily="49" charset="0"/>
                <a:ea typeface="굴림" charset="-127"/>
              </a:rPr>
              <a:t>to model.</a:t>
            </a:r>
          </a:p>
        </p:txBody>
      </p:sp>
      <p:sp>
        <p:nvSpPr>
          <p:cNvPr id="1586180" name="Text Box 4"/>
          <p:cNvSpPr txBox="1">
            <a:spLocks noChangeArrowheads="1"/>
          </p:cNvSpPr>
          <p:nvPr/>
        </p:nvSpPr>
        <p:spPr bwMode="auto">
          <a:xfrm>
            <a:off x="5796136" y="982386"/>
            <a:ext cx="2378075" cy="604838"/>
          </a:xfrm>
          <a:prstGeom prst="rect">
            <a:avLst/>
          </a:prstGeom>
          <a:noFill/>
          <a:ln w="9525" algn="ctr">
            <a:solidFill>
              <a:schemeClr val="tx1"/>
            </a:solidFill>
            <a:miter lim="800000"/>
            <a:headEnd/>
            <a:tailEnd/>
          </a:ln>
          <a:effectLst/>
        </p:spPr>
        <p:txBody>
          <a:bodyPr wrap="none" bIns="0">
            <a:spAutoFit/>
          </a:bodyPr>
          <a:lstStyle/>
          <a:p>
            <a:pPr algn="ctr"/>
            <a:r>
              <a:rPr lang="en-US" altLang="ko-KR" b="1">
                <a:latin typeface="Courier New" pitchFamily="49" charset="0"/>
                <a:ea typeface="굴림" charset="-127"/>
              </a:rPr>
              <a:t>Hyperlink within</a:t>
            </a:r>
          </a:p>
          <a:p>
            <a:pPr algn="ctr"/>
            <a:r>
              <a:rPr lang="en-US" altLang="ko-KR" b="1">
                <a:latin typeface="Courier New" pitchFamily="49" charset="0"/>
                <a:ea typeface="굴림" charset="-127"/>
              </a:rPr>
              <a:t>C code files.</a:t>
            </a:r>
          </a:p>
        </p:txBody>
      </p:sp>
      <p:sp>
        <p:nvSpPr>
          <p:cNvPr id="1586183" name="Line 7"/>
          <p:cNvSpPr>
            <a:spLocks noChangeShapeType="1"/>
          </p:cNvSpPr>
          <p:nvPr/>
        </p:nvSpPr>
        <p:spPr bwMode="auto">
          <a:xfrm flipH="1">
            <a:off x="2843806" y="1284805"/>
            <a:ext cx="2960266" cy="632027"/>
          </a:xfrm>
          <a:prstGeom prst="line">
            <a:avLst/>
          </a:prstGeom>
          <a:noFill/>
          <a:ln w="9525">
            <a:solidFill>
              <a:schemeClr val="tx1"/>
            </a:solidFill>
            <a:round/>
            <a:headEnd/>
            <a:tailEnd type="triangle" w="med" len="med"/>
          </a:ln>
          <a:effectLst/>
        </p:spPr>
        <p:txBody>
          <a:bodyPr wrap="square" bIns="0" anchor="ctr">
            <a:spAutoFit/>
          </a:bodyPr>
          <a:lstStyle/>
          <a:p>
            <a:endParaRPr lang="ko-KR" altLang="en-US"/>
          </a:p>
        </p:txBody>
      </p:sp>
      <p:sp>
        <p:nvSpPr>
          <p:cNvPr id="1586184" name="Line 8"/>
          <p:cNvSpPr>
            <a:spLocks noChangeShapeType="1"/>
          </p:cNvSpPr>
          <p:nvPr/>
        </p:nvSpPr>
        <p:spPr bwMode="auto">
          <a:xfrm flipH="1">
            <a:off x="3491880" y="1970605"/>
            <a:ext cx="2304256" cy="810323"/>
          </a:xfrm>
          <a:prstGeom prst="line">
            <a:avLst/>
          </a:prstGeom>
          <a:noFill/>
          <a:ln w="9525">
            <a:solidFill>
              <a:schemeClr val="tx1"/>
            </a:solidFill>
            <a:round/>
            <a:headEnd/>
            <a:tailEnd type="triangle" w="med" len="med"/>
          </a:ln>
          <a:effectLst/>
        </p:spPr>
        <p:txBody>
          <a:bodyPr wrap="square" bIns="0" anchor="ctr">
            <a:spAutoFit/>
          </a:bodyPr>
          <a:lstStyle/>
          <a:p>
            <a:endParaRPr lang="ko-KR" altLang="en-US"/>
          </a:p>
        </p:txBody>
      </p:sp>
      <p:sp>
        <p:nvSpPr>
          <p:cNvPr id="1586185" name="Text Box 9"/>
          <p:cNvSpPr txBox="1">
            <a:spLocks noChangeArrowheads="1"/>
          </p:cNvSpPr>
          <p:nvPr/>
        </p:nvSpPr>
        <p:spPr bwMode="auto">
          <a:xfrm>
            <a:off x="5804073" y="2353986"/>
            <a:ext cx="2370138" cy="604838"/>
          </a:xfrm>
          <a:prstGeom prst="rect">
            <a:avLst/>
          </a:prstGeom>
          <a:noFill/>
          <a:ln w="9525" algn="ctr">
            <a:solidFill>
              <a:schemeClr val="tx1"/>
            </a:solidFill>
            <a:miter lim="800000"/>
            <a:headEnd/>
            <a:tailEnd/>
          </a:ln>
          <a:effectLst/>
        </p:spPr>
        <p:txBody>
          <a:bodyPr wrap="square" bIns="0">
            <a:spAutoFit/>
          </a:bodyPr>
          <a:lstStyle/>
          <a:p>
            <a:pPr algn="ctr"/>
            <a:r>
              <a:rPr lang="en-US" altLang="ko-KR" b="1">
                <a:latin typeface="Courier New" pitchFamily="49" charset="0"/>
                <a:ea typeface="굴림" charset="-127"/>
              </a:rPr>
              <a:t>Hyperlink from</a:t>
            </a:r>
            <a:br>
              <a:rPr lang="en-US" altLang="ko-KR" b="1">
                <a:latin typeface="Courier New" pitchFamily="49" charset="0"/>
                <a:ea typeface="굴림" charset="-127"/>
              </a:rPr>
            </a:br>
            <a:r>
              <a:rPr lang="en-US" altLang="ko-KR" b="1">
                <a:latin typeface="Courier New" pitchFamily="49" charset="0"/>
                <a:ea typeface="굴림" charset="-127"/>
              </a:rPr>
              <a:t>model to code.</a:t>
            </a:r>
          </a:p>
        </p:txBody>
      </p:sp>
      <p:sp>
        <p:nvSpPr>
          <p:cNvPr id="1586186" name="Line 10"/>
          <p:cNvSpPr>
            <a:spLocks noChangeShapeType="1"/>
          </p:cNvSpPr>
          <p:nvPr/>
        </p:nvSpPr>
        <p:spPr bwMode="auto">
          <a:xfrm flipH="1">
            <a:off x="3617613" y="2656405"/>
            <a:ext cx="2186459" cy="307755"/>
          </a:xfrm>
          <a:prstGeom prst="line">
            <a:avLst/>
          </a:prstGeom>
          <a:noFill/>
          <a:ln w="9525">
            <a:solidFill>
              <a:schemeClr val="tx1"/>
            </a:solidFill>
            <a:round/>
            <a:headEnd/>
            <a:tailEnd type="triangle" w="med" len="med"/>
          </a:ln>
          <a:effectLst/>
        </p:spPr>
        <p:txBody>
          <a:bodyPr wrap="square" bIns="0" anchor="ctr">
            <a:spAutoFit/>
          </a:bodyPr>
          <a:lstStyle/>
          <a:p>
            <a:endParaRPr lang="ko-KR" altLang="en-US"/>
          </a:p>
        </p:txBody>
      </p:sp>
      <p:sp>
        <p:nvSpPr>
          <p:cNvPr id="1586187" name="Line 11"/>
          <p:cNvSpPr>
            <a:spLocks noChangeShapeType="1"/>
          </p:cNvSpPr>
          <p:nvPr/>
        </p:nvSpPr>
        <p:spPr bwMode="auto">
          <a:xfrm>
            <a:off x="7581675" y="2964160"/>
            <a:ext cx="592535" cy="2625080"/>
          </a:xfrm>
          <a:prstGeom prst="line">
            <a:avLst/>
          </a:prstGeom>
          <a:noFill/>
          <a:ln w="9525">
            <a:solidFill>
              <a:schemeClr val="tx1"/>
            </a:solidFill>
            <a:round/>
            <a:headEnd/>
            <a:tailEnd type="triangle" w="med" len="med"/>
          </a:ln>
          <a:effectLst/>
        </p:spPr>
        <p:txBody>
          <a:bodyPr wrap="square" bIns="0" anchor="ctr">
            <a:spAutoFit/>
          </a:bodyPr>
          <a:lstStyle/>
          <a:p>
            <a:endParaRPr lang="ko-KR" altLang="en-US"/>
          </a:p>
        </p:txBody>
      </p:sp>
    </p:spTree>
    <p:extLst>
      <p:ext uri="{BB962C8B-B14F-4D97-AF65-F5344CB8AC3E}">
        <p14:creationId xmlns:p14="http://schemas.microsoft.com/office/powerpoint/2010/main" val="3327553092"/>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7" name="Rectangle 3"/>
          <p:cNvSpPr>
            <a:spLocks noChangeArrowheads="1"/>
          </p:cNvSpPr>
          <p:nvPr/>
        </p:nvSpPr>
        <p:spPr bwMode="auto">
          <a:xfrm>
            <a:off x="244475" y="1905000"/>
            <a:ext cx="8308975" cy="762000"/>
          </a:xfrm>
          <a:prstGeom prst="rect">
            <a:avLst/>
          </a:prstGeom>
          <a:noFill/>
          <a:ln w="9525">
            <a:noFill/>
            <a:miter lim="800000"/>
            <a:headEnd/>
            <a:tailEnd/>
          </a:ln>
        </p:spPr>
        <p:txBody>
          <a:bodyPr/>
          <a:lstStyle/>
          <a:p>
            <a:pPr marL="284163" indent="-284163" eaLnBrk="0" latinLnBrk="0" hangingPunct="0">
              <a:lnSpc>
                <a:spcPct val="105000"/>
              </a:lnSpc>
              <a:spcBef>
                <a:spcPct val="20000"/>
              </a:spcBef>
              <a:buClr>
                <a:srgbClr val="215383"/>
              </a:buClr>
              <a:buSzPct val="95000"/>
              <a:buFont typeface="Wingdings" pitchFamily="2" charset="2"/>
              <a:buChar char="§"/>
            </a:pPr>
            <a:r>
              <a:rPr kumimoji="0" lang="en-US" altLang="ko-KR" sz="2400">
                <a:latin typeface="Arial" pitchFamily="34" charset="0"/>
              </a:rPr>
              <a:t>Including requirements in the generated source code</a:t>
            </a:r>
            <a:endParaRPr kumimoji="0" lang="en-US" altLang="ko-KR" sz="2100">
              <a:latin typeface="Arial" pitchFamily="34" charset="0"/>
            </a:endParaRPr>
          </a:p>
        </p:txBody>
      </p:sp>
      <p:sp>
        <p:nvSpPr>
          <p:cNvPr id="6" name="Title 36"/>
          <p:cNvSpPr txBox="1">
            <a:spLocks/>
          </p:cNvSpPr>
          <p:nvPr/>
        </p:nvSpPr>
        <p:spPr>
          <a:xfrm>
            <a:off x="457200" y="457200"/>
            <a:ext cx="8077200" cy="990600"/>
          </a:xfrm>
          <a:prstGeom prst="rect">
            <a:avLst/>
          </a:prstGeom>
        </p:spPr>
        <p:txBody>
          <a:bodyPr vert="horz" lIns="91440" tIns="45720" rIns="91440" bIns="45720" rtlCol="0" anchor="t" anchorCtr="0">
            <a:noAutofit/>
          </a:bodyPr>
          <a:lstStyle/>
          <a:p>
            <a:pPr lvl="0" latinLnBrk="1">
              <a:spcBef>
                <a:spcPct val="0"/>
              </a:spcBef>
            </a:pPr>
            <a:r>
              <a:rPr lang="de-DE" altLang="ko-KR" sz="2800" b="1" dirty="0" err="1" smtClean="0">
                <a:solidFill>
                  <a:schemeClr val="tx2"/>
                </a:solidFill>
                <a:latin typeface="Arial" pitchFamily="34" charset="0"/>
                <a:ea typeface="+mj-ea"/>
                <a:cs typeface="Arial" pitchFamily="34" charset="0"/>
              </a:rPr>
              <a:t>Tracing</a:t>
            </a:r>
            <a:r>
              <a:rPr lang="de-DE" altLang="ko-KR" sz="2800" b="1" dirty="0" smtClean="0">
                <a:solidFill>
                  <a:schemeClr val="tx2"/>
                </a:solidFill>
                <a:latin typeface="Arial" pitchFamily="34" charset="0"/>
                <a:ea typeface="+mj-ea"/>
                <a:cs typeface="Arial" pitchFamily="34" charset="0"/>
              </a:rPr>
              <a:t> </a:t>
            </a:r>
            <a:r>
              <a:rPr lang="de-DE" altLang="ko-KR" sz="2800" b="1" dirty="0" err="1" smtClean="0">
                <a:solidFill>
                  <a:schemeClr val="tx2"/>
                </a:solidFill>
                <a:latin typeface="Arial" pitchFamily="34" charset="0"/>
                <a:ea typeface="+mj-ea"/>
                <a:cs typeface="Arial" pitchFamily="34" charset="0"/>
              </a:rPr>
              <a:t>Requirements</a:t>
            </a:r>
            <a:r>
              <a:rPr lang="de-DE" altLang="ko-KR" sz="2800" b="1" dirty="0" err="1" smtClean="0">
                <a:solidFill>
                  <a:schemeClr val="tx2"/>
                </a:solidFill>
                <a:latin typeface="Arial" pitchFamily="34" charset="0"/>
                <a:ea typeface="+mj-ea"/>
                <a:cs typeface="Arial" pitchFamily="34" charset="0"/>
                <a:sym typeface="Wingdings" pitchFamily="2" charset="2"/>
              </a:rPr>
              <a:t></a:t>
            </a:r>
            <a:r>
              <a:rPr lang="de-DE" altLang="ko-KR" sz="2800" b="1" dirty="0" err="1" smtClean="0">
                <a:solidFill>
                  <a:schemeClr val="tx2"/>
                </a:solidFill>
                <a:latin typeface="Arial" pitchFamily="34" charset="0"/>
                <a:ea typeface="+mj-ea"/>
                <a:cs typeface="Arial" pitchFamily="34" charset="0"/>
              </a:rPr>
              <a:t>Source</a:t>
            </a:r>
            <a:r>
              <a:rPr lang="de-DE" altLang="ko-KR" sz="2800" b="1" dirty="0" smtClean="0">
                <a:solidFill>
                  <a:schemeClr val="tx2"/>
                </a:solidFill>
                <a:latin typeface="Arial" pitchFamily="34" charset="0"/>
                <a:ea typeface="+mj-ea"/>
                <a:cs typeface="Arial" pitchFamily="34" charset="0"/>
              </a:rPr>
              <a:t> Code</a:t>
            </a:r>
            <a:r>
              <a:rPr lang="en-US" altLang="ko-KR" sz="2800" b="1" dirty="0" smtClean="0">
                <a:solidFill>
                  <a:schemeClr val="tx2"/>
                </a:solidFill>
                <a:latin typeface="Arial" pitchFamily="34" charset="0"/>
                <a:ea typeface="+mj-ea"/>
                <a:cs typeface="Arial" pitchFamily="34" charset="0"/>
              </a:rPr>
              <a:t> </a:t>
            </a:r>
            <a:r>
              <a:rPr lang="en-US" altLang="ko-KR" sz="3600" dirty="0" smtClean="0"/>
              <a:t/>
            </a:r>
            <a:br>
              <a:rPr lang="en-US" altLang="ko-KR" sz="3600" dirty="0" smtClean="0"/>
            </a:br>
            <a:r>
              <a:rPr lang="en-US" altLang="ko-KR" sz="2400" dirty="0" err="1" smtClean="0">
                <a:solidFill>
                  <a:schemeClr val="accent1"/>
                </a:solidFill>
              </a:rPr>
              <a:t>Simulink</a:t>
            </a:r>
            <a:r>
              <a:rPr lang="en-US" altLang="ko-KR" sz="2400" dirty="0" smtClean="0">
                <a:solidFill>
                  <a:schemeClr val="accent1"/>
                </a:solidFill>
              </a:rPr>
              <a:t> Verification and Validation</a:t>
            </a:r>
            <a:br>
              <a:rPr lang="en-US" altLang="ko-KR" sz="2400" dirty="0" smtClean="0">
                <a:solidFill>
                  <a:schemeClr val="accent1"/>
                </a:solidFill>
              </a:rPr>
            </a:br>
            <a:r>
              <a:rPr lang="en-US" altLang="ko-KR" sz="2400" dirty="0" smtClean="0">
                <a:solidFill>
                  <a:schemeClr val="accent1"/>
                </a:solidFill>
              </a:rPr>
              <a:t>Embedded Coder</a:t>
            </a:r>
            <a:endParaRPr kumimoji="0" lang="en-US" sz="2400" b="1" i="0" u="none" strike="noStrike" kern="1200" cap="none" spc="0" normalizeH="0" baseline="0" noProof="0" dirty="0">
              <a:ln>
                <a:noFill/>
              </a:ln>
              <a:solidFill>
                <a:schemeClr val="tx2"/>
              </a:solidFill>
              <a:effectLst/>
              <a:uLnTx/>
              <a:uFillTx/>
              <a:latin typeface="Arial" pitchFamily="34" charset="0"/>
              <a:ea typeface="+mj-ea"/>
              <a:cs typeface="Arial" pitchFamily="34" charset="0"/>
            </a:endParaRPr>
          </a:p>
        </p:txBody>
      </p:sp>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3848" y="3416837"/>
            <a:ext cx="5447903" cy="32312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3528" y="2408312"/>
            <a:ext cx="4499219" cy="22322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94808008"/>
      </p:ext>
    </p:extLst>
  </p:cSld>
  <p:clrMapOvr>
    <a:masterClrMapping/>
  </p:clrMapOvr>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a:xfrm>
            <a:off x="569913" y="1833563"/>
            <a:ext cx="8162925" cy="1016000"/>
          </a:xfrm>
        </p:spPr>
        <p:txBody>
          <a:bodyPr/>
          <a:lstStyle/>
          <a:p>
            <a:r>
              <a:rPr lang="en-US" altLang="ko-KR" sz="3600" dirty="0" smtClean="0"/>
              <a:t>4) Code Verification</a:t>
            </a:r>
          </a:p>
        </p:txBody>
      </p:sp>
    </p:spTree>
    <p:extLst>
      <p:ext uri="{BB962C8B-B14F-4D97-AF65-F5344CB8AC3E}">
        <p14:creationId xmlns:p14="http://schemas.microsoft.com/office/powerpoint/2010/main" val="1090598453"/>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2" name="AutoShape 13"/>
          <p:cNvCxnSpPr>
            <a:cxnSpLocks noChangeShapeType="1"/>
            <a:stCxn id="115" idx="2"/>
          </p:cNvCxnSpPr>
          <p:nvPr/>
        </p:nvCxnSpPr>
        <p:spPr bwMode="auto">
          <a:xfrm>
            <a:off x="4043763" y="3298614"/>
            <a:ext cx="7764" cy="1123567"/>
          </a:xfrm>
          <a:prstGeom prst="straightConnector1">
            <a:avLst/>
          </a:prstGeom>
          <a:noFill/>
          <a:ln w="25400">
            <a:solidFill>
              <a:schemeClr val="tx1"/>
            </a:solidFill>
            <a:round/>
            <a:headEnd/>
            <a:tailEnd type="triangle" w="med" len="med"/>
          </a:ln>
        </p:spPr>
      </p:cxnSp>
      <p:cxnSp>
        <p:nvCxnSpPr>
          <p:cNvPr id="111" name="AutoShape 9"/>
          <p:cNvCxnSpPr>
            <a:cxnSpLocks noChangeShapeType="1"/>
            <a:stCxn id="114" idx="2"/>
          </p:cNvCxnSpPr>
          <p:nvPr/>
        </p:nvCxnSpPr>
        <p:spPr bwMode="auto">
          <a:xfrm flipH="1">
            <a:off x="4048802" y="1954551"/>
            <a:ext cx="10586" cy="1026181"/>
          </a:xfrm>
          <a:prstGeom prst="straightConnector1">
            <a:avLst/>
          </a:prstGeom>
          <a:noFill/>
          <a:ln w="25400">
            <a:solidFill>
              <a:schemeClr val="tx1"/>
            </a:solidFill>
            <a:round/>
            <a:headEnd/>
            <a:tailEnd type="triangle" w="med" len="med"/>
          </a:ln>
        </p:spPr>
      </p:cxnSp>
      <p:cxnSp>
        <p:nvCxnSpPr>
          <p:cNvPr id="91" name="AutoShape 7"/>
          <p:cNvCxnSpPr>
            <a:cxnSpLocks noChangeShapeType="1"/>
          </p:cNvCxnSpPr>
          <p:nvPr/>
        </p:nvCxnSpPr>
        <p:spPr bwMode="auto">
          <a:xfrm rot="10800000" flipH="1">
            <a:off x="3431039" y="1640885"/>
            <a:ext cx="627290" cy="188913"/>
          </a:xfrm>
          <a:prstGeom prst="curvedConnector4">
            <a:avLst>
              <a:gd name="adj1" fmla="val -31236"/>
              <a:gd name="adj2" fmla="val 221009"/>
            </a:avLst>
          </a:prstGeom>
          <a:noFill/>
          <a:ln w="25400">
            <a:solidFill>
              <a:srgbClr val="003300"/>
            </a:solidFill>
            <a:prstDash val="sysDot"/>
            <a:round/>
            <a:headEnd/>
            <a:tailEnd type="triangle" w="med" len="med"/>
          </a:ln>
        </p:spPr>
      </p:cxnSp>
      <p:sp>
        <p:nvSpPr>
          <p:cNvPr id="92" name="Text Box 8"/>
          <p:cNvSpPr txBox="1">
            <a:spLocks noChangeArrowheads="1"/>
          </p:cNvSpPr>
          <p:nvPr/>
        </p:nvSpPr>
        <p:spPr bwMode="auto">
          <a:xfrm>
            <a:off x="2603724" y="1186858"/>
            <a:ext cx="810894" cy="297083"/>
          </a:xfrm>
          <a:prstGeom prst="rect">
            <a:avLst/>
          </a:prstGeom>
          <a:noFill/>
          <a:ln w="9525">
            <a:noFill/>
            <a:miter lim="800000"/>
            <a:headEnd/>
            <a:tailEnd/>
          </a:ln>
        </p:spPr>
        <p:txBody>
          <a:bodyPr wrap="none" lIns="80851" tIns="40425" rIns="80851" bIns="40425">
            <a:spAutoFit/>
          </a:bodyPr>
          <a:lstStyle/>
          <a:p>
            <a:r>
              <a:rPr lang="en-US" sz="1400" b="1" u="sng" dirty="0">
                <a:solidFill>
                  <a:srgbClr val="006600"/>
                </a:solidFill>
                <a:latin typeface="Arial Unicode MS" pitchFamily="34" charset="-128"/>
                <a:ea typeface="Arial Unicode MS" pitchFamily="34" charset="-128"/>
                <a:cs typeface="Arial Unicode MS" pitchFamily="34" charset="-128"/>
              </a:rPr>
              <a:t>Validate</a:t>
            </a:r>
          </a:p>
        </p:txBody>
      </p:sp>
      <p:cxnSp>
        <p:nvCxnSpPr>
          <p:cNvPr id="93" name="AutoShape 10"/>
          <p:cNvCxnSpPr>
            <a:cxnSpLocks noChangeShapeType="1"/>
          </p:cNvCxnSpPr>
          <p:nvPr/>
        </p:nvCxnSpPr>
        <p:spPr bwMode="auto">
          <a:xfrm rot="10800000">
            <a:off x="3431039" y="1829797"/>
            <a:ext cx="278947" cy="1339850"/>
          </a:xfrm>
          <a:prstGeom prst="curvedConnector3">
            <a:avLst>
              <a:gd name="adj1" fmla="val 746586"/>
            </a:avLst>
          </a:prstGeom>
          <a:noFill/>
          <a:ln w="25400">
            <a:solidFill>
              <a:schemeClr val="accent2"/>
            </a:solidFill>
            <a:prstDash val="dash"/>
            <a:round/>
            <a:headEnd type="triangle" w="med" len="med"/>
            <a:tailEnd type="triangle" w="med" len="med"/>
          </a:ln>
        </p:spPr>
      </p:cxnSp>
      <p:cxnSp>
        <p:nvCxnSpPr>
          <p:cNvPr id="94" name="AutoShape 11"/>
          <p:cNvCxnSpPr>
            <a:cxnSpLocks noChangeShapeType="1"/>
          </p:cNvCxnSpPr>
          <p:nvPr/>
        </p:nvCxnSpPr>
        <p:spPr bwMode="auto">
          <a:xfrm flipV="1">
            <a:off x="4387622" y="1829797"/>
            <a:ext cx="297996" cy="1339850"/>
          </a:xfrm>
          <a:prstGeom prst="curvedConnector3">
            <a:avLst>
              <a:gd name="adj1" fmla="val 663635"/>
            </a:avLst>
          </a:prstGeom>
          <a:noFill/>
          <a:ln w="25400">
            <a:solidFill>
              <a:schemeClr val="accent4"/>
            </a:solidFill>
            <a:round/>
            <a:headEnd/>
            <a:tailEnd type="triangle" w="med" len="med"/>
          </a:ln>
        </p:spPr>
      </p:cxnSp>
      <p:cxnSp>
        <p:nvCxnSpPr>
          <p:cNvPr id="96" name="AutoShape 14"/>
          <p:cNvCxnSpPr>
            <a:cxnSpLocks noChangeShapeType="1"/>
          </p:cNvCxnSpPr>
          <p:nvPr/>
        </p:nvCxnSpPr>
        <p:spPr bwMode="auto">
          <a:xfrm flipH="1" flipV="1">
            <a:off x="4051521" y="4422185"/>
            <a:ext cx="586469" cy="188913"/>
          </a:xfrm>
          <a:prstGeom prst="curvedConnector4">
            <a:avLst>
              <a:gd name="adj1" fmla="val -33412"/>
              <a:gd name="adj2" fmla="val 221009"/>
            </a:avLst>
          </a:prstGeom>
          <a:noFill/>
          <a:ln w="25400">
            <a:solidFill>
              <a:schemeClr val="tx2"/>
            </a:solidFill>
            <a:prstDash val="sysDot"/>
            <a:round/>
            <a:headEnd/>
            <a:tailEnd type="triangle" w="med" len="med"/>
          </a:ln>
        </p:spPr>
      </p:cxnSp>
      <p:cxnSp>
        <p:nvCxnSpPr>
          <p:cNvPr id="97" name="AutoShape 16"/>
          <p:cNvCxnSpPr>
            <a:cxnSpLocks noChangeShapeType="1"/>
          </p:cNvCxnSpPr>
          <p:nvPr/>
        </p:nvCxnSpPr>
        <p:spPr bwMode="auto">
          <a:xfrm flipH="1" flipV="1">
            <a:off x="4379454" y="3161709"/>
            <a:ext cx="229960" cy="2751138"/>
          </a:xfrm>
          <a:prstGeom prst="curvedConnector3">
            <a:avLst>
              <a:gd name="adj1" fmla="val -797648"/>
            </a:avLst>
          </a:prstGeom>
          <a:noFill/>
          <a:ln w="25400">
            <a:solidFill>
              <a:schemeClr val="accent4"/>
            </a:solidFill>
            <a:round/>
            <a:headEnd/>
            <a:tailEnd type="triangle" w="med" len="med"/>
          </a:ln>
        </p:spPr>
      </p:cxnSp>
      <p:cxnSp>
        <p:nvCxnSpPr>
          <p:cNvPr id="98" name="AutoShape 17"/>
          <p:cNvCxnSpPr>
            <a:cxnSpLocks noChangeShapeType="1"/>
          </p:cNvCxnSpPr>
          <p:nvPr/>
        </p:nvCxnSpPr>
        <p:spPr bwMode="auto">
          <a:xfrm flipV="1">
            <a:off x="4617582" y="1829799"/>
            <a:ext cx="68036" cy="4090988"/>
          </a:xfrm>
          <a:prstGeom prst="curvedConnector3">
            <a:avLst>
              <a:gd name="adj1" fmla="val 6519105"/>
            </a:avLst>
          </a:prstGeom>
          <a:noFill/>
          <a:ln w="25400">
            <a:solidFill>
              <a:schemeClr val="accent4"/>
            </a:solidFill>
            <a:round/>
            <a:headEnd/>
            <a:tailEnd type="triangle" w="med" len="med"/>
          </a:ln>
        </p:spPr>
      </p:cxnSp>
      <p:cxnSp>
        <p:nvCxnSpPr>
          <p:cNvPr id="95" name="AutoShape 12"/>
          <p:cNvCxnSpPr>
            <a:cxnSpLocks noChangeShapeType="1"/>
          </p:cNvCxnSpPr>
          <p:nvPr/>
        </p:nvCxnSpPr>
        <p:spPr bwMode="auto">
          <a:xfrm flipH="1" flipV="1">
            <a:off x="4048803" y="2980735"/>
            <a:ext cx="338819" cy="188913"/>
          </a:xfrm>
          <a:prstGeom prst="curvedConnector4">
            <a:avLst>
              <a:gd name="adj1" fmla="val -57833"/>
              <a:gd name="adj2" fmla="val 221009"/>
            </a:avLst>
          </a:prstGeom>
          <a:noFill/>
          <a:ln w="25400">
            <a:solidFill>
              <a:schemeClr val="tx2"/>
            </a:solidFill>
            <a:prstDash val="sysDot"/>
            <a:round/>
            <a:headEnd/>
            <a:tailEnd type="triangle" w="med" len="med"/>
          </a:ln>
        </p:spPr>
      </p:cxnSp>
      <p:cxnSp>
        <p:nvCxnSpPr>
          <p:cNvPr id="99" name="AutoShape 18"/>
          <p:cNvCxnSpPr>
            <a:cxnSpLocks noChangeShapeType="1"/>
          </p:cNvCxnSpPr>
          <p:nvPr/>
        </p:nvCxnSpPr>
        <p:spPr bwMode="auto">
          <a:xfrm rot="10800000" flipH="1">
            <a:off x="3465053" y="3169647"/>
            <a:ext cx="244929" cy="1441450"/>
          </a:xfrm>
          <a:prstGeom prst="curvedConnector3">
            <a:avLst>
              <a:gd name="adj1" fmla="val -751247"/>
            </a:avLst>
          </a:prstGeom>
          <a:noFill/>
          <a:ln w="25400">
            <a:solidFill>
              <a:schemeClr val="accent2"/>
            </a:solidFill>
            <a:prstDash val="dash"/>
            <a:round/>
            <a:headEnd type="triangle" w="med" len="med"/>
            <a:tailEnd type="triangle" w="med" len="med"/>
          </a:ln>
        </p:spPr>
      </p:cxnSp>
      <p:sp>
        <p:nvSpPr>
          <p:cNvPr id="106" name="Text Box 3"/>
          <p:cNvSpPr txBox="1">
            <a:spLocks noChangeArrowheads="1"/>
          </p:cNvSpPr>
          <p:nvPr/>
        </p:nvSpPr>
        <p:spPr bwMode="auto">
          <a:xfrm>
            <a:off x="6821952" y="657421"/>
            <a:ext cx="2333747" cy="297083"/>
          </a:xfrm>
          <a:prstGeom prst="rect">
            <a:avLst/>
          </a:prstGeom>
          <a:noFill/>
          <a:ln w="9525">
            <a:noFill/>
            <a:miter lim="800000"/>
            <a:headEnd/>
            <a:tailEnd/>
          </a:ln>
        </p:spPr>
        <p:txBody>
          <a:bodyPr wrap="none" lIns="80851" tIns="40425" rIns="80851" bIns="40425">
            <a:spAutoFit/>
          </a:bodyPr>
          <a:lstStyle/>
          <a:p>
            <a:pPr algn="ctr"/>
            <a:r>
              <a:rPr lang="en-US" sz="1400" dirty="0">
                <a:solidFill>
                  <a:srgbClr val="000000"/>
                </a:solidFill>
                <a:latin typeface="Arial Unicode MS" pitchFamily="34" charset="-128"/>
                <a:ea typeface="Arial Unicode MS" pitchFamily="34" charset="-128"/>
                <a:cs typeface="Arial Unicode MS" pitchFamily="34" charset="-128"/>
              </a:rPr>
              <a:t>* </a:t>
            </a:r>
            <a:r>
              <a:rPr lang="en-US" sz="1400" dirty="0" smtClean="0">
                <a:solidFill>
                  <a:srgbClr val="000000"/>
                </a:solidFill>
                <a:latin typeface="Arial Unicode MS" pitchFamily="34" charset="-128"/>
                <a:ea typeface="Arial Unicode MS" pitchFamily="34" charset="-128"/>
                <a:cs typeface="Arial Unicode MS" pitchFamily="34" charset="-128"/>
              </a:rPr>
              <a:t>DO-178C </a:t>
            </a:r>
            <a:r>
              <a:rPr lang="en-US" sz="1400" dirty="0">
                <a:solidFill>
                  <a:srgbClr val="000000"/>
                </a:solidFill>
                <a:latin typeface="Arial Unicode MS" pitchFamily="34" charset="-128"/>
                <a:ea typeface="Arial Unicode MS" pitchFamily="34" charset="-128"/>
                <a:cs typeface="Arial Unicode MS" pitchFamily="34" charset="-128"/>
              </a:rPr>
              <a:t>Qualifiable Tool</a:t>
            </a:r>
          </a:p>
        </p:txBody>
      </p:sp>
      <p:cxnSp>
        <p:nvCxnSpPr>
          <p:cNvPr id="113" name="AutoShape 15"/>
          <p:cNvCxnSpPr>
            <a:cxnSpLocks noChangeShapeType="1"/>
            <a:stCxn id="116" idx="2"/>
          </p:cNvCxnSpPr>
          <p:nvPr/>
        </p:nvCxnSpPr>
        <p:spPr bwMode="auto">
          <a:xfrm flipH="1">
            <a:off x="4042003" y="4729328"/>
            <a:ext cx="1558" cy="1002546"/>
          </a:xfrm>
          <a:prstGeom prst="straightConnector1">
            <a:avLst/>
          </a:prstGeom>
          <a:noFill/>
          <a:ln w="25400">
            <a:solidFill>
              <a:schemeClr val="tx1"/>
            </a:solidFill>
            <a:round/>
            <a:headEnd/>
            <a:tailEnd type="triangle" w="med" len="med"/>
          </a:ln>
        </p:spPr>
      </p:cxnSp>
      <p:sp>
        <p:nvSpPr>
          <p:cNvPr id="114" name="Text Box 23"/>
          <p:cNvSpPr txBox="1">
            <a:spLocks noChangeArrowheads="1"/>
          </p:cNvSpPr>
          <p:nvPr/>
        </p:nvSpPr>
        <p:spPr bwMode="auto">
          <a:xfrm>
            <a:off x="3433158" y="1640885"/>
            <a:ext cx="1252460" cy="313666"/>
          </a:xfrm>
          <a:prstGeom prst="rect">
            <a:avLst/>
          </a:prstGeom>
          <a:solidFill>
            <a:srgbClr val="8DB0FF"/>
          </a:solidFill>
          <a:ln w="9525">
            <a:solidFill>
              <a:schemeClr val="tx1"/>
            </a:solidFill>
            <a:miter lim="800000"/>
            <a:headEnd/>
            <a:tailEnd/>
          </a:ln>
        </p:spPr>
        <p:txBody>
          <a:bodyPr wrap="square" lIns="18288" tIns="36576" rIns="18288" bIns="40425" anchor="ctr" anchorCtr="0">
            <a:noAutofit/>
          </a:bodyPr>
          <a:lstStyle/>
          <a:p>
            <a:pPr algn="ctr"/>
            <a:r>
              <a:rPr lang="en-US" sz="1400" dirty="0">
                <a:latin typeface="Arial Unicode MS" pitchFamily="34" charset="-128"/>
                <a:ea typeface="Arial Unicode MS" pitchFamily="34" charset="-128"/>
                <a:cs typeface="Arial Unicode MS" pitchFamily="34" charset="-128"/>
              </a:rPr>
              <a:t>Requirements</a:t>
            </a:r>
          </a:p>
        </p:txBody>
      </p:sp>
      <p:sp>
        <p:nvSpPr>
          <p:cNvPr id="115" name="Text Box 24"/>
          <p:cNvSpPr txBox="1">
            <a:spLocks noChangeArrowheads="1"/>
          </p:cNvSpPr>
          <p:nvPr/>
        </p:nvSpPr>
        <p:spPr bwMode="auto">
          <a:xfrm>
            <a:off x="3711143" y="2980735"/>
            <a:ext cx="665239" cy="317879"/>
          </a:xfrm>
          <a:prstGeom prst="rect">
            <a:avLst/>
          </a:prstGeom>
          <a:solidFill>
            <a:srgbClr val="8DB0FF"/>
          </a:solidFill>
          <a:ln w="9525">
            <a:solidFill>
              <a:schemeClr val="tx1"/>
            </a:solidFill>
            <a:miter lim="800000"/>
            <a:headEnd/>
            <a:tailEnd/>
          </a:ln>
        </p:spPr>
        <p:txBody>
          <a:bodyPr wrap="square" lIns="18288" tIns="36576" rIns="18288" bIns="40425" anchor="ctr" anchorCtr="0">
            <a:noAutofit/>
          </a:bodyPr>
          <a:lstStyle/>
          <a:p>
            <a:pPr algn="ctr"/>
            <a:r>
              <a:rPr lang="en-US" sz="1400" dirty="0">
                <a:latin typeface="Arial Unicode MS" pitchFamily="34" charset="-128"/>
                <a:ea typeface="Arial Unicode MS" pitchFamily="34" charset="-128"/>
                <a:cs typeface="Arial Unicode MS" pitchFamily="34" charset="-128"/>
              </a:rPr>
              <a:t>Model</a:t>
            </a:r>
          </a:p>
        </p:txBody>
      </p:sp>
      <p:sp>
        <p:nvSpPr>
          <p:cNvPr id="116" name="Text Box 25"/>
          <p:cNvSpPr txBox="1">
            <a:spLocks noChangeArrowheads="1"/>
          </p:cNvSpPr>
          <p:nvPr/>
        </p:nvSpPr>
        <p:spPr bwMode="auto">
          <a:xfrm>
            <a:off x="3456739" y="4412498"/>
            <a:ext cx="1173643" cy="316830"/>
          </a:xfrm>
          <a:prstGeom prst="rect">
            <a:avLst/>
          </a:prstGeom>
          <a:solidFill>
            <a:srgbClr val="8DB0FF"/>
          </a:solidFill>
          <a:ln w="9525">
            <a:solidFill>
              <a:schemeClr val="tx1"/>
            </a:solidFill>
            <a:miter lim="800000"/>
            <a:headEnd/>
            <a:tailEnd/>
          </a:ln>
        </p:spPr>
        <p:txBody>
          <a:bodyPr wrap="square" lIns="18288" tIns="36576" rIns="18288" bIns="40425" anchor="ctr" anchorCtr="0">
            <a:noAutofit/>
          </a:bodyPr>
          <a:lstStyle/>
          <a:p>
            <a:pPr algn="ctr"/>
            <a:r>
              <a:rPr lang="en-US" sz="1400" dirty="0">
                <a:latin typeface="Arial Unicode MS" pitchFamily="34" charset="-128"/>
                <a:ea typeface="Arial Unicode MS" pitchFamily="34" charset="-128"/>
                <a:cs typeface="Arial Unicode MS" pitchFamily="34" charset="-128"/>
              </a:rPr>
              <a:t>Source Code</a:t>
            </a:r>
          </a:p>
        </p:txBody>
      </p:sp>
      <p:sp>
        <p:nvSpPr>
          <p:cNvPr id="117" name="Text Box 26"/>
          <p:cNvSpPr txBox="1">
            <a:spLocks noChangeArrowheads="1"/>
          </p:cNvSpPr>
          <p:nvPr/>
        </p:nvSpPr>
        <p:spPr bwMode="auto">
          <a:xfrm>
            <a:off x="3484104" y="5731874"/>
            <a:ext cx="1128134" cy="304779"/>
          </a:xfrm>
          <a:prstGeom prst="rect">
            <a:avLst/>
          </a:prstGeom>
          <a:solidFill>
            <a:srgbClr val="8DB0FF"/>
          </a:solidFill>
          <a:ln w="9525">
            <a:solidFill>
              <a:schemeClr val="tx1"/>
            </a:solidFill>
            <a:miter lim="800000"/>
            <a:headEnd/>
            <a:tailEnd/>
          </a:ln>
        </p:spPr>
        <p:txBody>
          <a:bodyPr wrap="square" lIns="18288" tIns="36576" rIns="18288" bIns="40425" anchor="ctr" anchorCtr="0">
            <a:noAutofit/>
          </a:bodyPr>
          <a:lstStyle/>
          <a:p>
            <a:pPr algn="ctr"/>
            <a:r>
              <a:rPr lang="en-US" sz="1400" dirty="0">
                <a:latin typeface="Arial Unicode MS" pitchFamily="34" charset="-128"/>
                <a:ea typeface="Arial Unicode MS" pitchFamily="34" charset="-128"/>
                <a:cs typeface="Arial Unicode MS" pitchFamily="34" charset="-128"/>
              </a:rPr>
              <a:t>Object Code</a:t>
            </a:r>
          </a:p>
        </p:txBody>
      </p:sp>
      <p:sp>
        <p:nvSpPr>
          <p:cNvPr id="118" name="Text Box 19"/>
          <p:cNvSpPr txBox="1">
            <a:spLocks noChangeArrowheads="1"/>
          </p:cNvSpPr>
          <p:nvPr/>
        </p:nvSpPr>
        <p:spPr bwMode="auto">
          <a:xfrm>
            <a:off x="2853624" y="2097999"/>
            <a:ext cx="1251721" cy="727970"/>
          </a:xfrm>
          <a:prstGeom prst="rect">
            <a:avLst/>
          </a:prstGeom>
          <a:noFill/>
          <a:ln w="9525">
            <a:noFill/>
            <a:miter lim="800000"/>
            <a:headEnd/>
            <a:tailEnd/>
          </a:ln>
        </p:spPr>
        <p:txBody>
          <a:bodyPr wrap="none" lIns="80851" tIns="40425" rIns="80851" bIns="40425">
            <a:spAutoFit/>
          </a:bodyPr>
          <a:lstStyle/>
          <a:p>
            <a:pPr algn="ctr"/>
            <a:r>
              <a:rPr lang="en-US" sz="1400" dirty="0">
                <a:latin typeface="Arial Unicode MS" pitchFamily="34" charset="-128"/>
                <a:ea typeface="Arial Unicode MS" pitchFamily="34" charset="-128"/>
                <a:cs typeface="Arial Unicode MS" pitchFamily="34" charset="-128"/>
              </a:rPr>
              <a:t>Simulink</a:t>
            </a:r>
          </a:p>
          <a:p>
            <a:pPr algn="ctr"/>
            <a:r>
              <a:rPr lang="en-US" sz="1400" dirty="0">
                <a:latin typeface="Arial Unicode MS" pitchFamily="34" charset="-128"/>
                <a:ea typeface="Arial Unicode MS" pitchFamily="34" charset="-128"/>
                <a:cs typeface="Arial Unicode MS" pitchFamily="34" charset="-128"/>
              </a:rPr>
              <a:t>Stateflow</a:t>
            </a:r>
          </a:p>
          <a:p>
            <a:pPr algn="ctr"/>
            <a:r>
              <a:rPr lang="en-US" sz="1400" dirty="0">
                <a:latin typeface="Arial Unicode MS" pitchFamily="34" charset="-128"/>
                <a:ea typeface="Arial Unicode MS" pitchFamily="34" charset="-128"/>
                <a:cs typeface="Arial Unicode MS" pitchFamily="34" charset="-128"/>
              </a:rPr>
              <a:t>SLRG: </a:t>
            </a:r>
            <a:r>
              <a:rPr lang="en-US" sz="1400" i="1" dirty="0">
                <a:latin typeface="Arial Unicode MS" pitchFamily="34" charset="-128"/>
                <a:ea typeface="Arial Unicode MS" pitchFamily="34" charset="-128"/>
                <a:cs typeface="Arial Unicode MS" pitchFamily="34" charset="-128"/>
              </a:rPr>
              <a:t>SDD </a:t>
            </a:r>
            <a:r>
              <a:rPr lang="en-US" sz="1400" dirty="0">
                <a:latin typeface="Arial Unicode MS" pitchFamily="34" charset="-128"/>
                <a:ea typeface="Arial Unicode MS" pitchFamily="34" charset="-128"/>
                <a:cs typeface="Arial Unicode MS" pitchFamily="34" charset="-128"/>
              </a:rPr>
              <a:t>*</a:t>
            </a:r>
            <a:endParaRPr lang="en-US" sz="1400" i="1" dirty="0">
              <a:latin typeface="Arial Unicode MS" pitchFamily="34" charset="-128"/>
              <a:ea typeface="Arial Unicode MS" pitchFamily="34" charset="-128"/>
              <a:cs typeface="Arial Unicode MS" pitchFamily="34" charset="-128"/>
            </a:endParaRPr>
          </a:p>
        </p:txBody>
      </p:sp>
      <p:sp>
        <p:nvSpPr>
          <p:cNvPr id="122" name="TextBox 121"/>
          <p:cNvSpPr txBox="1"/>
          <p:nvPr/>
        </p:nvSpPr>
        <p:spPr>
          <a:xfrm>
            <a:off x="-21230" y="4011067"/>
            <a:ext cx="2094711" cy="2846933"/>
          </a:xfrm>
          <a:prstGeom prst="rect">
            <a:avLst/>
          </a:prstGeom>
          <a:noFill/>
        </p:spPr>
        <p:txBody>
          <a:bodyPr wrap="square" lIns="139144" tIns="69572" rIns="139144" bIns="69572" rtlCol="0">
            <a:spAutoFit/>
          </a:bodyPr>
          <a:lstStyle/>
          <a:p>
            <a:r>
              <a:rPr lang="en-US" sz="1100" u="sng" dirty="0">
                <a:latin typeface="Arial Unicode MS" pitchFamily="34" charset="-128"/>
                <a:ea typeface="Arial Unicode MS" pitchFamily="34" charset="-128"/>
                <a:cs typeface="Arial Unicode MS" pitchFamily="34" charset="-128"/>
              </a:rPr>
              <a:t>Abbreviations</a:t>
            </a:r>
          </a:p>
          <a:p>
            <a:r>
              <a:rPr lang="en-US" sz="1100" dirty="0">
                <a:latin typeface="Arial Unicode MS" pitchFamily="34" charset="-128"/>
                <a:ea typeface="Arial Unicode MS" pitchFamily="34" charset="-128"/>
                <a:cs typeface="Arial Unicode MS" pitchFamily="34" charset="-128"/>
              </a:rPr>
              <a:t>SL: Simulink</a:t>
            </a:r>
          </a:p>
          <a:p>
            <a:r>
              <a:rPr lang="en-US" sz="1100" dirty="0">
                <a:latin typeface="Arial Unicode MS" pitchFamily="34" charset="-128"/>
                <a:ea typeface="Arial Unicode MS" pitchFamily="34" charset="-128"/>
                <a:cs typeface="Arial Unicode MS" pitchFamily="34" charset="-128"/>
              </a:rPr>
              <a:t>SLVNV: Simulink Verification and Validation</a:t>
            </a:r>
          </a:p>
          <a:p>
            <a:r>
              <a:rPr lang="en-US" sz="1100" dirty="0">
                <a:latin typeface="Arial Unicode MS" pitchFamily="34" charset="-128"/>
                <a:ea typeface="Arial Unicode MS" pitchFamily="34" charset="-128"/>
                <a:cs typeface="Arial Unicode MS" pitchFamily="34" charset="-128"/>
              </a:rPr>
              <a:t>RMI: Requirements Management Interface</a:t>
            </a:r>
          </a:p>
          <a:p>
            <a:r>
              <a:rPr lang="en-US" sz="1100" dirty="0">
                <a:latin typeface="Arial Unicode MS" pitchFamily="34" charset="-128"/>
                <a:ea typeface="Arial Unicode MS" pitchFamily="34" charset="-128"/>
                <a:cs typeface="Arial Unicode MS" pitchFamily="34" charset="-128"/>
              </a:rPr>
              <a:t>SDD: System Design Description</a:t>
            </a:r>
          </a:p>
          <a:p>
            <a:r>
              <a:rPr lang="en-US" sz="1100" dirty="0">
                <a:latin typeface="Arial Unicode MS" pitchFamily="34" charset="-128"/>
                <a:ea typeface="Arial Unicode MS" pitchFamily="34" charset="-128"/>
                <a:cs typeface="Arial Unicode MS" pitchFamily="34" charset="-128"/>
              </a:rPr>
              <a:t>SLDV: Simulink Design Verifier</a:t>
            </a:r>
          </a:p>
          <a:p>
            <a:r>
              <a:rPr lang="en-US" sz="1100" dirty="0">
                <a:latin typeface="Arial Unicode MS" pitchFamily="34" charset="-128"/>
                <a:ea typeface="Arial Unicode MS" pitchFamily="34" charset="-128"/>
                <a:cs typeface="Arial Unicode MS" pitchFamily="34" charset="-128"/>
              </a:rPr>
              <a:t>SLRG: Simulink Report Generator</a:t>
            </a:r>
          </a:p>
          <a:p>
            <a:r>
              <a:rPr lang="en-US" sz="1100" dirty="0">
                <a:latin typeface="Arial Unicode MS" pitchFamily="34" charset="-128"/>
                <a:ea typeface="Arial Unicode MS" pitchFamily="34" charset="-128"/>
                <a:cs typeface="Arial Unicode MS" pitchFamily="34" charset="-128"/>
              </a:rPr>
              <a:t>PS: Polyspace</a:t>
            </a:r>
          </a:p>
          <a:p>
            <a:r>
              <a:rPr lang="en-US" sz="1100" dirty="0">
                <a:latin typeface="Arial Unicode MS" pitchFamily="34" charset="-128"/>
                <a:ea typeface="Arial Unicode MS" pitchFamily="34" charset="-128"/>
                <a:cs typeface="Arial Unicode MS" pitchFamily="34" charset="-128"/>
              </a:rPr>
              <a:t>RTE: Run-Time Error</a:t>
            </a:r>
          </a:p>
          <a:p>
            <a:r>
              <a:rPr lang="en-US" sz="1100" dirty="0">
                <a:latin typeface="Arial Unicode MS" pitchFamily="34" charset="-128"/>
                <a:ea typeface="Arial Unicode MS" pitchFamily="34" charset="-128"/>
                <a:cs typeface="Arial Unicode MS" pitchFamily="34" charset="-128"/>
              </a:rPr>
              <a:t>EC: Embedded Coder</a:t>
            </a:r>
          </a:p>
          <a:p>
            <a:r>
              <a:rPr lang="en-US" sz="1100" dirty="0">
                <a:latin typeface="Arial Unicode MS" pitchFamily="34" charset="-128"/>
                <a:ea typeface="Arial Unicode MS" pitchFamily="34" charset="-128"/>
                <a:cs typeface="Arial Unicode MS" pitchFamily="34" charset="-128"/>
              </a:rPr>
              <a:t>PIL: Processor-in-the-Loop</a:t>
            </a:r>
          </a:p>
        </p:txBody>
      </p:sp>
      <p:sp>
        <p:nvSpPr>
          <p:cNvPr id="39" name="Rectangle 3"/>
          <p:cNvSpPr>
            <a:spLocks noGrp="1" noChangeArrowheads="1"/>
          </p:cNvSpPr>
          <p:nvPr>
            <p:ph type="title"/>
          </p:nvPr>
        </p:nvSpPr>
        <p:spPr>
          <a:xfrm>
            <a:off x="455613" y="381000"/>
            <a:ext cx="8382000" cy="603250"/>
          </a:xfrm>
        </p:spPr>
        <p:txBody>
          <a:bodyPr/>
          <a:lstStyle/>
          <a:p>
            <a:r>
              <a:rPr lang="en-US" dirty="0" smtClean="0"/>
              <a:t>Workflow Example</a:t>
            </a:r>
          </a:p>
        </p:txBody>
      </p:sp>
      <p:sp>
        <p:nvSpPr>
          <p:cNvPr id="45" name="Text Box 28"/>
          <p:cNvSpPr txBox="1">
            <a:spLocks noChangeArrowheads="1"/>
          </p:cNvSpPr>
          <p:nvPr/>
        </p:nvSpPr>
        <p:spPr bwMode="auto">
          <a:xfrm>
            <a:off x="4136111" y="3875293"/>
            <a:ext cx="1237293" cy="297083"/>
          </a:xfrm>
          <a:prstGeom prst="rect">
            <a:avLst/>
          </a:prstGeom>
          <a:noFill/>
          <a:ln w="9525">
            <a:noFill/>
            <a:miter lim="800000"/>
            <a:headEnd/>
            <a:tailEnd/>
          </a:ln>
        </p:spPr>
        <p:txBody>
          <a:bodyPr wrap="none" lIns="80851" tIns="40425" rIns="80851" bIns="40425">
            <a:spAutoFit/>
          </a:bodyPr>
          <a:lstStyle/>
          <a:p>
            <a:pPr algn="ctr"/>
            <a:r>
              <a:rPr lang="en-US" sz="1400" b="1" u="sng" dirty="0" smtClean="0">
                <a:solidFill>
                  <a:schemeClr val="tx2"/>
                </a:solidFill>
                <a:latin typeface="Arial Unicode MS" pitchFamily="34" charset="-128"/>
                <a:ea typeface="Arial Unicode MS" pitchFamily="34" charset="-128"/>
                <a:cs typeface="Arial Unicode MS" pitchFamily="34" charset="-128"/>
              </a:rPr>
              <a:t>Conformance</a:t>
            </a:r>
            <a:endParaRPr lang="en-US" sz="1400" dirty="0">
              <a:solidFill>
                <a:srgbClr val="00CC66"/>
              </a:solidFill>
              <a:latin typeface="Arial" charset="0"/>
              <a:ea typeface="Arial Unicode MS" pitchFamily="34" charset="-128"/>
              <a:cs typeface="Arial Unicode MS" pitchFamily="34" charset="-128"/>
            </a:endParaRPr>
          </a:p>
        </p:txBody>
      </p:sp>
      <p:sp>
        <p:nvSpPr>
          <p:cNvPr id="49" name="Text Box 3"/>
          <p:cNvSpPr txBox="1">
            <a:spLocks noChangeArrowheads="1"/>
          </p:cNvSpPr>
          <p:nvPr/>
        </p:nvSpPr>
        <p:spPr bwMode="auto">
          <a:xfrm>
            <a:off x="7772400" y="2036449"/>
            <a:ext cx="621740" cy="297083"/>
          </a:xfrm>
          <a:prstGeom prst="rect">
            <a:avLst/>
          </a:prstGeom>
          <a:noFill/>
          <a:ln w="9525">
            <a:noFill/>
            <a:miter lim="800000"/>
            <a:headEnd/>
            <a:tailEnd/>
          </a:ln>
        </p:spPr>
        <p:txBody>
          <a:bodyPr wrap="none" lIns="80851" tIns="40425" rIns="80851" bIns="40425">
            <a:spAutoFit/>
          </a:bodyPr>
          <a:lstStyle/>
          <a:p>
            <a:pPr algn="ctr"/>
            <a:r>
              <a:rPr lang="en-US" sz="1400" b="1" u="sng" dirty="0" smtClean="0">
                <a:solidFill>
                  <a:schemeClr val="accent4"/>
                </a:solidFill>
                <a:latin typeface="Arial Unicode MS" pitchFamily="34" charset="-128"/>
                <a:ea typeface="Arial Unicode MS" pitchFamily="34" charset="-128"/>
                <a:cs typeface="Arial Unicode MS" pitchFamily="34" charset="-128"/>
              </a:rPr>
              <a:t>Verify</a:t>
            </a:r>
            <a:endParaRPr lang="en-US" sz="1400" i="1" dirty="0">
              <a:solidFill>
                <a:srgbClr val="00CC66"/>
              </a:solidFill>
              <a:latin typeface="Arial" charset="0"/>
              <a:ea typeface="Arial Unicode MS" pitchFamily="34" charset="-128"/>
              <a:cs typeface="Arial Unicode MS" pitchFamily="34" charset="-128"/>
            </a:endParaRPr>
          </a:p>
        </p:txBody>
      </p:sp>
      <p:sp>
        <p:nvSpPr>
          <p:cNvPr id="51" name="Text Box 6"/>
          <p:cNvSpPr txBox="1">
            <a:spLocks noChangeArrowheads="1"/>
          </p:cNvSpPr>
          <p:nvPr/>
        </p:nvSpPr>
        <p:spPr bwMode="auto">
          <a:xfrm>
            <a:off x="6629400" y="4460430"/>
            <a:ext cx="630236" cy="301334"/>
          </a:xfrm>
          <a:prstGeom prst="rect">
            <a:avLst/>
          </a:prstGeom>
          <a:noFill/>
          <a:ln w="9525">
            <a:noFill/>
            <a:miter lim="800000"/>
            <a:headEnd/>
            <a:tailEnd/>
          </a:ln>
        </p:spPr>
        <p:txBody>
          <a:bodyPr wrap="none" lIns="85058" tIns="42530" rIns="85058" bIns="42530">
            <a:spAutoFit/>
          </a:bodyPr>
          <a:lstStyle/>
          <a:p>
            <a:pPr algn="ctr"/>
            <a:r>
              <a:rPr lang="en-US" sz="1400" b="1" u="sng" dirty="0" smtClean="0">
                <a:solidFill>
                  <a:schemeClr val="accent4"/>
                </a:solidFill>
                <a:latin typeface="Arial Unicode MS" pitchFamily="34" charset="-128"/>
                <a:ea typeface="Arial Unicode MS" pitchFamily="34" charset="-128"/>
                <a:cs typeface="Arial Unicode MS" pitchFamily="34" charset="-128"/>
              </a:rPr>
              <a:t>Verify</a:t>
            </a:r>
            <a:endParaRPr lang="en-US" sz="1400" dirty="0">
              <a:solidFill>
                <a:srgbClr val="00CC66"/>
              </a:solidFill>
              <a:latin typeface="Arial" charset="0"/>
            </a:endParaRPr>
          </a:p>
        </p:txBody>
      </p:sp>
      <p:cxnSp>
        <p:nvCxnSpPr>
          <p:cNvPr id="61" name="AutoShape 16"/>
          <p:cNvCxnSpPr>
            <a:cxnSpLocks noChangeShapeType="1"/>
          </p:cNvCxnSpPr>
          <p:nvPr/>
        </p:nvCxnSpPr>
        <p:spPr bwMode="auto">
          <a:xfrm flipH="1" flipV="1">
            <a:off x="4376382" y="3157767"/>
            <a:ext cx="254000" cy="1430714"/>
          </a:xfrm>
          <a:prstGeom prst="curvedConnector3">
            <a:avLst>
              <a:gd name="adj1" fmla="val -374000"/>
            </a:avLst>
          </a:prstGeom>
          <a:noFill/>
          <a:ln w="25400">
            <a:solidFill>
              <a:schemeClr val="accent4"/>
            </a:solidFill>
            <a:round/>
            <a:headEnd/>
            <a:tailEnd type="triangle" w="med" len="med"/>
          </a:ln>
        </p:spPr>
      </p:cxnSp>
      <p:sp>
        <p:nvSpPr>
          <p:cNvPr id="31" name="Text Box 5"/>
          <p:cNvSpPr txBox="1">
            <a:spLocks noChangeArrowheads="1"/>
          </p:cNvSpPr>
          <p:nvPr/>
        </p:nvSpPr>
        <p:spPr bwMode="auto">
          <a:xfrm>
            <a:off x="100168" y="1629264"/>
            <a:ext cx="1839621" cy="727970"/>
          </a:xfrm>
          <a:prstGeom prst="rect">
            <a:avLst/>
          </a:prstGeom>
          <a:noFill/>
          <a:ln w="9525">
            <a:noFill/>
            <a:miter lim="800000"/>
            <a:headEnd/>
            <a:tailEnd/>
          </a:ln>
        </p:spPr>
        <p:txBody>
          <a:bodyPr wrap="square" lIns="80851" tIns="40425" rIns="80851" bIns="40425">
            <a:spAutoFit/>
          </a:bodyPr>
          <a:lstStyle/>
          <a:p>
            <a:pPr algn="ctr"/>
            <a:r>
              <a:rPr lang="en-US" sz="1400" b="1" u="sng" dirty="0">
                <a:solidFill>
                  <a:schemeClr val="accent2"/>
                </a:solidFill>
                <a:latin typeface="Arial Unicode MS" pitchFamily="34" charset="-128"/>
                <a:ea typeface="Arial Unicode MS" pitchFamily="34" charset="-128"/>
                <a:cs typeface="Arial Unicode MS" pitchFamily="34" charset="-128"/>
              </a:rPr>
              <a:t>Trace</a:t>
            </a:r>
            <a:endParaRPr lang="en-US" sz="1400" u="sng" dirty="0">
              <a:solidFill>
                <a:schemeClr val="accent2"/>
              </a:solidFill>
              <a:latin typeface="Arial Unicode MS" pitchFamily="34" charset="-128"/>
              <a:ea typeface="Arial Unicode MS" pitchFamily="34" charset="-128"/>
              <a:cs typeface="Arial Unicode MS" pitchFamily="34" charset="-128"/>
            </a:endParaRPr>
          </a:p>
          <a:p>
            <a:pPr algn="ctr"/>
            <a:r>
              <a:rPr lang="en-US" sz="1400" dirty="0">
                <a:solidFill>
                  <a:schemeClr val="accent2"/>
                </a:solidFill>
                <a:latin typeface="Arial Unicode MS" pitchFamily="34" charset="-128"/>
                <a:ea typeface="Arial Unicode MS" pitchFamily="34" charset="-128"/>
                <a:cs typeface="Arial Unicode MS" pitchFamily="34" charset="-128"/>
              </a:rPr>
              <a:t>SLVNV: </a:t>
            </a:r>
            <a:r>
              <a:rPr lang="en-US" sz="1400" i="1" dirty="0">
                <a:solidFill>
                  <a:schemeClr val="accent2"/>
                </a:solidFill>
                <a:latin typeface="Arial Unicode MS" pitchFamily="34" charset="-128"/>
                <a:ea typeface="Arial Unicode MS" pitchFamily="34" charset="-128"/>
                <a:cs typeface="Arial Unicode MS" pitchFamily="34" charset="-128"/>
              </a:rPr>
              <a:t>RMI</a:t>
            </a:r>
          </a:p>
          <a:p>
            <a:pPr algn="ctr"/>
            <a:r>
              <a:rPr lang="en-US" sz="1400" dirty="0">
                <a:solidFill>
                  <a:schemeClr val="accent2"/>
                </a:solidFill>
                <a:latin typeface="Arial Unicode MS" pitchFamily="34" charset="-128"/>
                <a:ea typeface="Arial Unicode MS" pitchFamily="34" charset="-128"/>
                <a:cs typeface="Arial Unicode MS" pitchFamily="34" charset="-128"/>
              </a:rPr>
              <a:t>SLRG: </a:t>
            </a:r>
            <a:r>
              <a:rPr lang="en-US" sz="1400" i="1" dirty="0">
                <a:solidFill>
                  <a:schemeClr val="accent2"/>
                </a:solidFill>
                <a:latin typeface="Arial Unicode MS" pitchFamily="34" charset="-128"/>
                <a:ea typeface="Arial Unicode MS" pitchFamily="34" charset="-128"/>
                <a:cs typeface="Arial Unicode MS" pitchFamily="34" charset="-128"/>
              </a:rPr>
              <a:t>SDD </a:t>
            </a:r>
            <a:r>
              <a:rPr lang="en-US" sz="1400" dirty="0">
                <a:solidFill>
                  <a:schemeClr val="accent2"/>
                </a:solidFill>
                <a:latin typeface="Arial Unicode MS" pitchFamily="34" charset="-128"/>
                <a:ea typeface="Arial Unicode MS" pitchFamily="34" charset="-128"/>
                <a:cs typeface="Arial Unicode MS" pitchFamily="34" charset="-128"/>
              </a:rPr>
              <a:t>*</a:t>
            </a:r>
          </a:p>
        </p:txBody>
      </p:sp>
      <p:cxnSp>
        <p:nvCxnSpPr>
          <p:cNvPr id="33" name="AutoShape 9"/>
          <p:cNvCxnSpPr>
            <a:cxnSpLocks noChangeShapeType="1"/>
          </p:cNvCxnSpPr>
          <p:nvPr/>
        </p:nvCxnSpPr>
        <p:spPr bwMode="auto">
          <a:xfrm flipH="1">
            <a:off x="4048802" y="1954551"/>
            <a:ext cx="10586" cy="1026181"/>
          </a:xfrm>
          <a:prstGeom prst="straightConnector1">
            <a:avLst/>
          </a:prstGeom>
          <a:noFill/>
          <a:ln w="25400">
            <a:solidFill>
              <a:schemeClr val="tx1"/>
            </a:solidFill>
            <a:round/>
            <a:headEnd/>
            <a:tailEnd type="triangle" w="med" len="med"/>
          </a:ln>
        </p:spPr>
      </p:cxnSp>
      <p:sp>
        <p:nvSpPr>
          <p:cNvPr id="35" name="Text Box 20"/>
          <p:cNvSpPr txBox="1">
            <a:spLocks noChangeArrowheads="1"/>
          </p:cNvSpPr>
          <p:nvPr/>
        </p:nvSpPr>
        <p:spPr bwMode="auto">
          <a:xfrm>
            <a:off x="4038600" y="2209800"/>
            <a:ext cx="2285657" cy="727970"/>
          </a:xfrm>
          <a:prstGeom prst="rect">
            <a:avLst/>
          </a:prstGeom>
          <a:noFill/>
          <a:ln w="9525">
            <a:noFill/>
            <a:miter lim="800000"/>
            <a:headEnd/>
            <a:tailEnd/>
          </a:ln>
        </p:spPr>
        <p:txBody>
          <a:bodyPr wrap="none" lIns="80851" tIns="40425" rIns="80851" bIns="40425">
            <a:spAutoFit/>
          </a:bodyPr>
          <a:lstStyle/>
          <a:p>
            <a:pPr algn="ctr"/>
            <a:r>
              <a:rPr lang="en-US" sz="1400" b="1" u="sng" dirty="0">
                <a:solidFill>
                  <a:schemeClr val="tx2"/>
                </a:solidFill>
                <a:latin typeface="Arial Unicode MS" pitchFamily="34" charset="-128"/>
                <a:ea typeface="Arial Unicode MS" pitchFamily="34" charset="-128"/>
                <a:cs typeface="Arial Unicode MS" pitchFamily="34" charset="-128"/>
              </a:rPr>
              <a:t>Conformance</a:t>
            </a:r>
          </a:p>
          <a:p>
            <a:pPr algn="ctr"/>
            <a:r>
              <a:rPr lang="en-US" sz="1400" dirty="0">
                <a:solidFill>
                  <a:schemeClr val="tx2"/>
                </a:solidFill>
                <a:latin typeface="Arial Unicode MS" pitchFamily="34" charset="-128"/>
                <a:ea typeface="Arial Unicode MS" pitchFamily="34" charset="-128"/>
                <a:cs typeface="Arial Unicode MS" pitchFamily="34" charset="-128"/>
              </a:rPr>
              <a:t>SLVNV:</a:t>
            </a:r>
            <a:r>
              <a:rPr lang="en-US" sz="1400" i="1" dirty="0">
                <a:solidFill>
                  <a:schemeClr val="tx2"/>
                </a:solidFill>
                <a:latin typeface="Arial Unicode MS" pitchFamily="34" charset="-128"/>
                <a:ea typeface="Arial Unicode MS" pitchFamily="34" charset="-128"/>
                <a:cs typeface="Arial Unicode MS" pitchFamily="34" charset="-128"/>
              </a:rPr>
              <a:t> </a:t>
            </a:r>
            <a:r>
              <a:rPr lang="en-US" sz="1400" i="1" dirty="0" smtClean="0">
                <a:solidFill>
                  <a:schemeClr val="tx2"/>
                </a:solidFill>
                <a:latin typeface="Arial Unicode MS" pitchFamily="34" charset="-128"/>
                <a:ea typeface="Arial Unicode MS" pitchFamily="34" charset="-128"/>
                <a:cs typeface="Arial Unicode MS" pitchFamily="34" charset="-128"/>
              </a:rPr>
              <a:t>DO-178C/DO-331</a:t>
            </a:r>
            <a:endParaRPr lang="en-US" sz="1400" i="1" dirty="0">
              <a:solidFill>
                <a:schemeClr val="tx2"/>
              </a:solidFill>
              <a:latin typeface="Arial Unicode MS" pitchFamily="34" charset="-128"/>
              <a:ea typeface="Arial Unicode MS" pitchFamily="34" charset="-128"/>
              <a:cs typeface="Arial Unicode MS" pitchFamily="34" charset="-128"/>
            </a:endParaRPr>
          </a:p>
          <a:p>
            <a:pPr algn="ctr"/>
            <a:r>
              <a:rPr lang="en-US" sz="1400" i="1" dirty="0">
                <a:solidFill>
                  <a:schemeClr val="tx2"/>
                </a:solidFill>
                <a:latin typeface="Arial Unicode MS" pitchFamily="34" charset="-128"/>
                <a:ea typeface="Arial Unicode MS" pitchFamily="34" charset="-128"/>
                <a:cs typeface="Arial Unicode MS" pitchFamily="34" charset="-128"/>
              </a:rPr>
              <a:t>Checks </a:t>
            </a:r>
            <a:r>
              <a:rPr lang="en-US" sz="1400" dirty="0">
                <a:solidFill>
                  <a:schemeClr val="tx2"/>
                </a:solidFill>
                <a:latin typeface="Arial Unicode MS" pitchFamily="34" charset="-128"/>
                <a:ea typeface="Arial Unicode MS" pitchFamily="34" charset="-128"/>
                <a:cs typeface="Arial Unicode MS" pitchFamily="34" charset="-128"/>
              </a:rPr>
              <a:t>*</a:t>
            </a:r>
          </a:p>
        </p:txBody>
      </p:sp>
      <p:sp>
        <p:nvSpPr>
          <p:cNvPr id="37" name="Text Box 27"/>
          <p:cNvSpPr txBox="1">
            <a:spLocks noChangeArrowheads="1"/>
          </p:cNvSpPr>
          <p:nvPr/>
        </p:nvSpPr>
        <p:spPr bwMode="auto">
          <a:xfrm>
            <a:off x="5860791" y="2216004"/>
            <a:ext cx="2294153" cy="1163109"/>
          </a:xfrm>
          <a:prstGeom prst="rect">
            <a:avLst/>
          </a:prstGeom>
          <a:noFill/>
          <a:ln w="9525">
            <a:noFill/>
            <a:miter lim="800000"/>
            <a:headEnd/>
            <a:tailEnd/>
          </a:ln>
        </p:spPr>
        <p:txBody>
          <a:bodyPr wrap="none" lIns="85058" tIns="42530" rIns="85058" bIns="42530">
            <a:spAutoFit/>
          </a:bodyPr>
          <a:lstStyle/>
          <a:p>
            <a:pPr algn="ctr"/>
            <a:r>
              <a:rPr lang="en-US" sz="1400" b="1" u="sng" dirty="0">
                <a:solidFill>
                  <a:schemeClr val="accent4"/>
                </a:solidFill>
                <a:latin typeface="Arial Unicode MS" pitchFamily="34" charset="-128"/>
                <a:ea typeface="Arial Unicode MS" pitchFamily="34" charset="-128"/>
                <a:cs typeface="Arial Unicode MS" pitchFamily="34" charset="-128"/>
              </a:rPr>
              <a:t>Verify</a:t>
            </a:r>
          </a:p>
          <a:p>
            <a:pPr algn="ctr"/>
            <a:r>
              <a:rPr lang="en-US" sz="1400" dirty="0">
                <a:solidFill>
                  <a:schemeClr val="accent4"/>
                </a:solidFill>
                <a:latin typeface="Arial Unicode MS" pitchFamily="34" charset="-128"/>
                <a:ea typeface="Arial Unicode MS" pitchFamily="34" charset="-128"/>
                <a:cs typeface="Arial Unicode MS" pitchFamily="34" charset="-128"/>
              </a:rPr>
              <a:t>Simulink Report</a:t>
            </a:r>
          </a:p>
          <a:p>
            <a:pPr algn="ctr"/>
            <a:r>
              <a:rPr lang="en-US" sz="1400" dirty="0">
                <a:solidFill>
                  <a:schemeClr val="accent4"/>
                </a:solidFill>
                <a:latin typeface="Arial Unicode MS" pitchFamily="34" charset="-128"/>
                <a:ea typeface="Arial Unicode MS" pitchFamily="34" charset="-128"/>
                <a:cs typeface="Arial Unicode MS" pitchFamily="34" charset="-128"/>
              </a:rPr>
              <a:t>Generator</a:t>
            </a:r>
          </a:p>
          <a:p>
            <a:pPr algn="ctr"/>
            <a:r>
              <a:rPr lang="en-US" sz="1400" dirty="0">
                <a:solidFill>
                  <a:schemeClr val="accent4"/>
                </a:solidFill>
                <a:latin typeface="Arial Unicode MS" pitchFamily="34" charset="-128"/>
                <a:ea typeface="Arial Unicode MS" pitchFamily="34" charset="-128"/>
                <a:cs typeface="Arial Unicode MS" pitchFamily="34" charset="-128"/>
              </a:rPr>
              <a:t>SLVNV: </a:t>
            </a:r>
            <a:r>
              <a:rPr lang="en-US" sz="1400" i="1" dirty="0">
                <a:solidFill>
                  <a:schemeClr val="accent4"/>
                </a:solidFill>
                <a:latin typeface="Arial Unicode MS" pitchFamily="34" charset="-128"/>
                <a:ea typeface="Arial Unicode MS" pitchFamily="34" charset="-128"/>
                <a:cs typeface="Arial Unicode MS" pitchFamily="34" charset="-128"/>
              </a:rPr>
              <a:t>Model Coverage </a:t>
            </a:r>
            <a:r>
              <a:rPr lang="en-US" sz="1400" dirty="0">
                <a:solidFill>
                  <a:schemeClr val="accent4"/>
                </a:solidFill>
                <a:latin typeface="Arial Unicode MS" pitchFamily="34" charset="-128"/>
                <a:ea typeface="Arial Unicode MS" pitchFamily="34" charset="-128"/>
                <a:cs typeface="Arial Unicode MS" pitchFamily="34" charset="-128"/>
              </a:rPr>
              <a:t>*</a:t>
            </a:r>
          </a:p>
          <a:p>
            <a:pPr algn="ctr"/>
            <a:r>
              <a:rPr lang="en-US" sz="1400" dirty="0" smtClean="0">
                <a:solidFill>
                  <a:srgbClr val="00B050"/>
                </a:solidFill>
                <a:latin typeface="Arial Unicode MS" pitchFamily="34" charset="-128"/>
                <a:ea typeface="Arial Unicode MS" pitchFamily="34" charset="-128"/>
                <a:cs typeface="Arial Unicode MS" pitchFamily="34" charset="-128"/>
              </a:rPr>
              <a:t>Simulink Design Verifier</a:t>
            </a:r>
            <a:endParaRPr lang="en-US" sz="1400" i="1" dirty="0">
              <a:solidFill>
                <a:srgbClr val="00B050"/>
              </a:solidFill>
              <a:latin typeface="Arial Unicode MS" pitchFamily="34" charset="-128"/>
              <a:ea typeface="Arial Unicode MS" pitchFamily="34" charset="-128"/>
              <a:cs typeface="Arial Unicode MS" pitchFamily="34" charset="-128"/>
            </a:endParaRPr>
          </a:p>
        </p:txBody>
      </p:sp>
      <p:sp>
        <p:nvSpPr>
          <p:cNvPr id="34" name="Text Box 21"/>
          <p:cNvSpPr txBox="1">
            <a:spLocks noChangeArrowheads="1"/>
          </p:cNvSpPr>
          <p:nvPr/>
        </p:nvSpPr>
        <p:spPr bwMode="auto">
          <a:xfrm>
            <a:off x="2533021" y="3697607"/>
            <a:ext cx="1565909" cy="297083"/>
          </a:xfrm>
          <a:prstGeom prst="rect">
            <a:avLst/>
          </a:prstGeom>
          <a:noFill/>
          <a:ln w="9525">
            <a:noFill/>
            <a:miter lim="800000"/>
            <a:headEnd/>
            <a:tailEnd/>
          </a:ln>
        </p:spPr>
        <p:txBody>
          <a:bodyPr wrap="none" lIns="80851" tIns="40425" rIns="80851" bIns="40425">
            <a:spAutoFit/>
          </a:bodyPr>
          <a:lstStyle/>
          <a:p>
            <a:pPr algn="ctr"/>
            <a:r>
              <a:rPr lang="en-US" sz="1400" dirty="0">
                <a:latin typeface="Arial Unicode MS" pitchFamily="34" charset="-128"/>
                <a:ea typeface="Arial Unicode MS" pitchFamily="34" charset="-128"/>
                <a:cs typeface="Arial Unicode MS" pitchFamily="34" charset="-128"/>
              </a:rPr>
              <a:t>Embedded Coder</a:t>
            </a:r>
          </a:p>
        </p:txBody>
      </p:sp>
      <p:sp>
        <p:nvSpPr>
          <p:cNvPr id="36" name="Text Box 4"/>
          <p:cNvSpPr txBox="1">
            <a:spLocks noChangeArrowheads="1"/>
          </p:cNvSpPr>
          <p:nvPr/>
        </p:nvSpPr>
        <p:spPr bwMode="auto">
          <a:xfrm>
            <a:off x="-70436" y="2869812"/>
            <a:ext cx="2183546" cy="732221"/>
          </a:xfrm>
          <a:prstGeom prst="rect">
            <a:avLst/>
          </a:prstGeom>
          <a:noFill/>
          <a:ln w="9525">
            <a:noFill/>
            <a:miter lim="800000"/>
            <a:headEnd/>
            <a:tailEnd/>
          </a:ln>
        </p:spPr>
        <p:txBody>
          <a:bodyPr wrap="none" lIns="85058" tIns="42530" rIns="85058" bIns="42530">
            <a:spAutoFit/>
          </a:bodyPr>
          <a:lstStyle/>
          <a:p>
            <a:pPr algn="ctr"/>
            <a:r>
              <a:rPr lang="en-US" sz="1400" b="1" u="sng" dirty="0">
                <a:solidFill>
                  <a:schemeClr val="accent2"/>
                </a:solidFill>
                <a:latin typeface="Arial Unicode MS" pitchFamily="34" charset="-128"/>
                <a:ea typeface="Arial Unicode MS" pitchFamily="34" charset="-128"/>
                <a:cs typeface="Arial Unicode MS" pitchFamily="34" charset="-128"/>
              </a:rPr>
              <a:t>Trace</a:t>
            </a:r>
          </a:p>
          <a:p>
            <a:pPr algn="ctr"/>
            <a:r>
              <a:rPr lang="en-US" sz="1400" dirty="0" smtClean="0">
                <a:solidFill>
                  <a:schemeClr val="accent2"/>
                </a:solidFill>
                <a:latin typeface="Arial Unicode MS" pitchFamily="34" charset="-128"/>
                <a:ea typeface="Arial Unicode MS" pitchFamily="34" charset="-128"/>
                <a:cs typeface="Arial Unicode MS" pitchFamily="34" charset="-128"/>
              </a:rPr>
              <a:t>Embedded Coder</a:t>
            </a:r>
          </a:p>
          <a:p>
            <a:pPr algn="ctr"/>
            <a:r>
              <a:rPr lang="en-US" sz="1400" dirty="0" smtClean="0">
                <a:solidFill>
                  <a:schemeClr val="accent2"/>
                </a:solidFill>
                <a:latin typeface="Arial Unicode MS" pitchFamily="34" charset="-128"/>
                <a:ea typeface="Arial Unicode MS" pitchFamily="34" charset="-128"/>
                <a:cs typeface="Arial Unicode MS" pitchFamily="34" charset="-128"/>
              </a:rPr>
              <a:t>Simulink </a:t>
            </a:r>
            <a:r>
              <a:rPr lang="en-US" sz="1400" dirty="0">
                <a:solidFill>
                  <a:schemeClr val="accent2"/>
                </a:solidFill>
                <a:latin typeface="Arial Unicode MS" pitchFamily="34" charset="-128"/>
                <a:ea typeface="Arial Unicode MS" pitchFamily="34" charset="-128"/>
                <a:cs typeface="Arial Unicode MS" pitchFamily="34" charset="-128"/>
              </a:rPr>
              <a:t>Code </a:t>
            </a:r>
            <a:r>
              <a:rPr lang="en-US" sz="1400" dirty="0" smtClean="0">
                <a:solidFill>
                  <a:schemeClr val="accent2"/>
                </a:solidFill>
                <a:latin typeface="Arial Unicode MS" pitchFamily="34" charset="-128"/>
                <a:ea typeface="Arial Unicode MS" pitchFamily="34" charset="-128"/>
                <a:cs typeface="Arial Unicode MS" pitchFamily="34" charset="-128"/>
              </a:rPr>
              <a:t>Inspector*</a:t>
            </a:r>
            <a:endParaRPr lang="en-US" sz="1400" i="1" dirty="0">
              <a:solidFill>
                <a:schemeClr val="accent2"/>
              </a:solidFill>
              <a:latin typeface="Arial Unicode MS" pitchFamily="34" charset="-128"/>
              <a:ea typeface="Arial Unicode MS" pitchFamily="34" charset="-128"/>
              <a:cs typeface="Arial Unicode MS" pitchFamily="34" charset="-128"/>
            </a:endParaRPr>
          </a:p>
        </p:txBody>
      </p:sp>
      <p:sp>
        <p:nvSpPr>
          <p:cNvPr id="42" name="Text Box 6"/>
          <p:cNvSpPr txBox="1">
            <a:spLocks noChangeArrowheads="1"/>
          </p:cNvSpPr>
          <p:nvPr/>
        </p:nvSpPr>
        <p:spPr bwMode="auto">
          <a:xfrm>
            <a:off x="4800600" y="4412498"/>
            <a:ext cx="1327543" cy="732221"/>
          </a:xfrm>
          <a:prstGeom prst="rect">
            <a:avLst/>
          </a:prstGeom>
          <a:noFill/>
          <a:ln w="9525">
            <a:noFill/>
            <a:miter lim="800000"/>
            <a:headEnd/>
            <a:tailEnd/>
          </a:ln>
        </p:spPr>
        <p:txBody>
          <a:bodyPr wrap="none" lIns="85058" tIns="42530" rIns="85058" bIns="42530">
            <a:spAutoFit/>
          </a:bodyPr>
          <a:lstStyle/>
          <a:p>
            <a:pPr algn="ctr"/>
            <a:r>
              <a:rPr lang="en-US" sz="1400" b="1" u="sng" dirty="0">
                <a:solidFill>
                  <a:schemeClr val="accent4"/>
                </a:solidFill>
                <a:latin typeface="Arial Unicode MS" pitchFamily="34" charset="-128"/>
                <a:ea typeface="Arial Unicode MS" pitchFamily="34" charset="-128"/>
                <a:cs typeface="Arial Unicode MS" pitchFamily="34" charset="-128"/>
              </a:rPr>
              <a:t>Verify</a:t>
            </a:r>
          </a:p>
          <a:p>
            <a:pPr algn="ctr"/>
            <a:r>
              <a:rPr lang="en-US" sz="1400" dirty="0">
                <a:solidFill>
                  <a:schemeClr val="accent4"/>
                </a:solidFill>
                <a:latin typeface="Arial Unicode MS" pitchFamily="34" charset="-128"/>
                <a:ea typeface="Arial Unicode MS" pitchFamily="34" charset="-128"/>
                <a:cs typeface="Arial Unicode MS" pitchFamily="34" charset="-128"/>
              </a:rPr>
              <a:t>Simulink Code</a:t>
            </a:r>
          </a:p>
          <a:p>
            <a:pPr algn="ctr"/>
            <a:r>
              <a:rPr lang="en-US" sz="1400" dirty="0" smtClean="0">
                <a:solidFill>
                  <a:schemeClr val="accent4"/>
                </a:solidFill>
                <a:latin typeface="Arial Unicode MS" pitchFamily="34" charset="-128"/>
                <a:ea typeface="Arial Unicode MS" pitchFamily="34" charset="-128"/>
                <a:cs typeface="Arial Unicode MS" pitchFamily="34" charset="-128"/>
              </a:rPr>
              <a:t>Inspector*</a:t>
            </a:r>
            <a:endParaRPr lang="en-US" sz="1400" dirty="0">
              <a:solidFill>
                <a:schemeClr val="accent4"/>
              </a:solidFill>
              <a:latin typeface="Arial" charset="0"/>
              <a:ea typeface="Arial Unicode MS" pitchFamily="34" charset="-128"/>
              <a:cs typeface="Arial Unicode MS" pitchFamily="34" charset="-128"/>
            </a:endParaRPr>
          </a:p>
        </p:txBody>
      </p:sp>
      <p:sp>
        <p:nvSpPr>
          <p:cNvPr id="43" name="Text Box 6"/>
          <p:cNvSpPr txBox="1">
            <a:spLocks noChangeArrowheads="1"/>
          </p:cNvSpPr>
          <p:nvPr/>
        </p:nvSpPr>
        <p:spPr bwMode="auto">
          <a:xfrm>
            <a:off x="5149253" y="4412498"/>
            <a:ext cx="630236" cy="301334"/>
          </a:xfrm>
          <a:prstGeom prst="rect">
            <a:avLst/>
          </a:prstGeom>
          <a:noFill/>
          <a:ln w="9525">
            <a:noFill/>
            <a:miter lim="800000"/>
            <a:headEnd/>
            <a:tailEnd/>
          </a:ln>
        </p:spPr>
        <p:txBody>
          <a:bodyPr wrap="none" lIns="85058" tIns="42530" rIns="85058" bIns="42530">
            <a:spAutoFit/>
          </a:bodyPr>
          <a:lstStyle/>
          <a:p>
            <a:pPr algn="ctr"/>
            <a:r>
              <a:rPr lang="en-US" sz="1400" b="1" u="sng" dirty="0" smtClean="0">
                <a:solidFill>
                  <a:schemeClr val="accent4"/>
                </a:solidFill>
                <a:latin typeface="Arial Unicode MS" pitchFamily="34" charset="-128"/>
                <a:ea typeface="Arial Unicode MS" pitchFamily="34" charset="-128"/>
                <a:cs typeface="Arial Unicode MS" pitchFamily="34" charset="-128"/>
              </a:rPr>
              <a:t>Verify</a:t>
            </a:r>
            <a:endParaRPr lang="en-US" sz="1400" dirty="0">
              <a:solidFill>
                <a:schemeClr val="accent4"/>
              </a:solidFill>
              <a:latin typeface="Arial" charset="0"/>
              <a:ea typeface="Arial Unicode MS" pitchFamily="34" charset="-128"/>
              <a:cs typeface="Arial Unicode MS" pitchFamily="34" charset="-128"/>
            </a:endParaRPr>
          </a:p>
        </p:txBody>
      </p:sp>
    </p:spTree>
    <p:extLst>
      <p:ext uri="{BB962C8B-B14F-4D97-AF65-F5344CB8AC3E}">
        <p14:creationId xmlns:p14="http://schemas.microsoft.com/office/powerpoint/2010/main" val="2742487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hidden"/>
                                      </p:to>
                                    </p:set>
                                  </p:childTnLst>
                                </p:cTn>
                              </p:par>
                              <p:par>
                                <p:cTn id="7" presetID="1" presetClass="entr" presetSubtype="0" fill="hold" grpId="0" nodeType="withEffect">
                                  <p:stCondLst>
                                    <p:cond delay="0"/>
                                  </p:stCondLst>
                                  <p:childTnLst>
                                    <p:set>
                                      <p:cBhvr>
                                        <p:cTn id="8"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43"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0" latinLnBrk="0" hangingPunct="0"/>
            <a:r>
              <a:rPr lang="en-US" dirty="0" smtClean="0"/>
              <a:t>Simulink Code Inspector</a:t>
            </a:r>
            <a:br>
              <a:rPr lang="en-US" dirty="0" smtClean="0"/>
            </a:br>
            <a:r>
              <a:rPr lang="en-US" sz="2400" dirty="0" smtClean="0">
                <a:solidFill>
                  <a:srgbClr val="C00000"/>
                </a:solidFill>
              </a:rPr>
              <a:t>Automate DO-178B Code Reviews</a:t>
            </a:r>
            <a:endParaRPr lang="en-US" sz="2400" dirty="0">
              <a:solidFill>
                <a:srgbClr val="C00000"/>
              </a:solidFill>
            </a:endParaRPr>
          </a:p>
        </p:txBody>
      </p:sp>
      <p:sp>
        <p:nvSpPr>
          <p:cNvPr id="3" name="Content Placeholder 2"/>
          <p:cNvSpPr>
            <a:spLocks noGrp="1"/>
          </p:cNvSpPr>
          <p:nvPr>
            <p:ph sz="half" idx="1"/>
          </p:nvPr>
        </p:nvSpPr>
        <p:spPr>
          <a:xfrm>
            <a:off x="457200" y="1951037"/>
            <a:ext cx="3886200" cy="4297363"/>
          </a:xfrm>
        </p:spPr>
        <p:txBody>
          <a:bodyPr/>
          <a:lstStyle/>
          <a:p>
            <a:pPr marL="0" indent="0" eaLnBrk="0" latinLnBrk="0" hangingPunct="0">
              <a:spcBef>
                <a:spcPts val="0"/>
              </a:spcBef>
              <a:spcAft>
                <a:spcPts val="600"/>
              </a:spcAft>
              <a:buClr>
                <a:srgbClr val="125687"/>
              </a:buClr>
              <a:buSzTx/>
              <a:buNone/>
            </a:pPr>
            <a:r>
              <a:rPr lang="en-US" sz="2000" b="1" dirty="0" smtClean="0"/>
              <a:t>Independently </a:t>
            </a:r>
            <a:r>
              <a:rPr lang="de-DE" sz="2000" b="1" dirty="0" err="1" smtClean="0"/>
              <a:t>verify</a:t>
            </a:r>
            <a:r>
              <a:rPr lang="de-DE" sz="2000" b="1" dirty="0" smtClean="0"/>
              <a:t> </a:t>
            </a:r>
            <a:r>
              <a:rPr lang="de-DE" sz="2000" b="1" dirty="0" err="1" smtClean="0"/>
              <a:t>that</a:t>
            </a:r>
            <a:r>
              <a:rPr lang="de-DE" sz="2000" b="1" dirty="0" smtClean="0"/>
              <a:t> Embedded </a:t>
            </a:r>
            <a:r>
              <a:rPr lang="de-DE" sz="2000" b="1" dirty="0" err="1" smtClean="0"/>
              <a:t>Coder</a:t>
            </a:r>
            <a:r>
              <a:rPr lang="de-DE" sz="2000" b="1" dirty="0" smtClean="0"/>
              <a:t> </a:t>
            </a:r>
            <a:r>
              <a:rPr lang="de-DE" sz="2000" b="1" dirty="0" err="1" smtClean="0"/>
              <a:t>generated</a:t>
            </a:r>
            <a:r>
              <a:rPr lang="de-DE" sz="2000" b="1" dirty="0" smtClean="0"/>
              <a:t> </a:t>
            </a:r>
            <a:r>
              <a:rPr lang="en-US" sz="2000" b="1" dirty="0" smtClean="0"/>
              <a:t>code traces to and complies with low-level requirements</a:t>
            </a:r>
            <a:br>
              <a:rPr lang="en-US" sz="2000" b="1" dirty="0" smtClean="0"/>
            </a:br>
            <a:endParaRPr lang="en-US" sz="1000" b="1" dirty="0" smtClean="0">
              <a:solidFill>
                <a:prstClr val="black"/>
              </a:solidFill>
            </a:endParaRPr>
          </a:p>
          <a:p>
            <a:pPr eaLnBrk="0" latinLnBrk="0" hangingPunct="0">
              <a:spcBef>
                <a:spcPts val="0"/>
              </a:spcBef>
              <a:spcAft>
                <a:spcPts val="1200"/>
              </a:spcAft>
            </a:pPr>
            <a:r>
              <a:rPr lang="en-US" sz="1800" dirty="0" smtClean="0"/>
              <a:t>Demonstrate that model and source code match structurally and functionally</a:t>
            </a:r>
          </a:p>
          <a:p>
            <a:pPr eaLnBrk="0" latinLnBrk="0" hangingPunct="0">
              <a:spcBef>
                <a:spcPts val="0"/>
              </a:spcBef>
              <a:spcAft>
                <a:spcPts val="1200"/>
              </a:spcAft>
            </a:pPr>
            <a:r>
              <a:rPr lang="de-DE" sz="1800" dirty="0" err="1" smtClean="0"/>
              <a:t>Provide</a:t>
            </a:r>
            <a:r>
              <a:rPr lang="de-DE" sz="1800" dirty="0" smtClean="0"/>
              <a:t> model</a:t>
            </a:r>
            <a:r>
              <a:rPr lang="de-DE" sz="1800" dirty="0" smtClean="0">
                <a:sym typeface="Wingdings" pitchFamily="2" charset="2"/>
              </a:rPr>
              <a:t></a:t>
            </a:r>
            <a:r>
              <a:rPr lang="de-DE" sz="1800" dirty="0" err="1" smtClean="0"/>
              <a:t>code</a:t>
            </a:r>
            <a:r>
              <a:rPr lang="de-DE" sz="1800" dirty="0" smtClean="0"/>
              <a:t> </a:t>
            </a:r>
            <a:r>
              <a:rPr lang="de-DE" sz="1800" dirty="0" err="1" smtClean="0"/>
              <a:t>traceability</a:t>
            </a:r>
            <a:r>
              <a:rPr lang="de-DE" sz="1800" dirty="0" smtClean="0"/>
              <a:t> </a:t>
            </a:r>
            <a:r>
              <a:rPr lang="de-DE" sz="1800" dirty="0" err="1" smtClean="0"/>
              <a:t>data</a:t>
            </a:r>
            <a:endParaRPr lang="de-DE" sz="1800" dirty="0" smtClean="0"/>
          </a:p>
          <a:p>
            <a:pPr eaLnBrk="0" latinLnBrk="0" hangingPunct="0">
              <a:spcBef>
                <a:spcPts val="0"/>
              </a:spcBef>
              <a:spcAft>
                <a:spcPts val="1200"/>
              </a:spcAft>
            </a:pPr>
            <a:r>
              <a:rPr lang="de-DE" sz="1800" dirty="0" err="1" smtClean="0"/>
              <a:t>Eliminate</a:t>
            </a:r>
            <a:r>
              <a:rPr lang="de-DE" sz="1800" dirty="0" smtClean="0"/>
              <a:t> / reduce manual code reviews for DO-178B software</a:t>
            </a:r>
          </a:p>
          <a:p>
            <a:pPr eaLnBrk="0" latinLnBrk="0" hangingPunct="0">
              <a:spcBef>
                <a:spcPts val="0"/>
              </a:spcBef>
              <a:spcAft>
                <a:spcPts val="1200"/>
              </a:spcAft>
            </a:pPr>
            <a:r>
              <a:rPr lang="en-US" sz="1800" dirty="0" smtClean="0"/>
              <a:t>Same certification credits as qualified code generator</a:t>
            </a:r>
            <a:endParaRPr lang="en-US" sz="1800" dirty="0" smtClean="0">
              <a:sym typeface="Wingdings" pitchFamily="2" charset="2"/>
            </a:endParaRPr>
          </a:p>
          <a:p>
            <a:pPr eaLnBrk="0" latinLnBrk="0" hangingPunct="0"/>
            <a:endParaRPr lang="en-US" sz="1800" dirty="0" smtClean="0">
              <a:solidFill>
                <a:prstClr val="black"/>
              </a:solidFill>
            </a:endParaRPr>
          </a:p>
        </p:txBody>
      </p:sp>
      <p:pic>
        <p:nvPicPr>
          <p:cNvPr id="26" name="Picture 2"/>
          <p:cNvPicPr>
            <a:picLocks noChangeAspect="1" noChangeArrowheads="1"/>
          </p:cNvPicPr>
          <p:nvPr/>
        </p:nvPicPr>
        <p:blipFill>
          <a:blip r:embed="rId3" cstate="print"/>
          <a:srcRect r="47788" b="30207"/>
          <a:stretch>
            <a:fillRect/>
          </a:stretch>
        </p:blipFill>
        <p:spPr bwMode="auto">
          <a:xfrm>
            <a:off x="4316506" y="2003778"/>
            <a:ext cx="4800600" cy="4374234"/>
          </a:xfrm>
          <a:prstGeom prst="rect">
            <a:avLst/>
          </a:prstGeom>
          <a:noFill/>
          <a:ln w="9525">
            <a:solidFill>
              <a:schemeClr val="tx1"/>
            </a:solidFill>
            <a:miter lim="800000"/>
            <a:headEnd/>
            <a:tailEnd/>
          </a:ln>
        </p:spPr>
      </p:pic>
      <p:grpSp>
        <p:nvGrpSpPr>
          <p:cNvPr id="4" name="Group 26"/>
          <p:cNvGrpSpPr/>
          <p:nvPr/>
        </p:nvGrpSpPr>
        <p:grpSpPr>
          <a:xfrm>
            <a:off x="5813612" y="685800"/>
            <a:ext cx="3177988" cy="2310887"/>
            <a:chOff x="1349188" y="3095299"/>
            <a:chExt cx="4038600" cy="2772103"/>
          </a:xfrm>
        </p:grpSpPr>
        <p:sp>
          <p:nvSpPr>
            <p:cNvPr id="28" name="Rectangle 8"/>
            <p:cNvSpPr>
              <a:spLocks noChangeArrowheads="1"/>
            </p:cNvSpPr>
            <p:nvPr/>
          </p:nvSpPr>
          <p:spPr bwMode="auto">
            <a:xfrm rot="16200000">
              <a:off x="1996886" y="2476500"/>
              <a:ext cx="2743204" cy="4038600"/>
            </a:xfrm>
            <a:prstGeom prst="rect">
              <a:avLst/>
            </a:prstGeom>
            <a:solidFill>
              <a:schemeClr val="bg1"/>
            </a:solidFill>
            <a:ln w="9525">
              <a:solidFill>
                <a:schemeClr val="tx1"/>
              </a:solidFill>
              <a:miter lim="800000"/>
              <a:headEnd/>
              <a:tailEnd/>
            </a:ln>
          </p:spPr>
          <p:txBody>
            <a:bodyPr wrap="none" anchor="ctr"/>
            <a:lstStyle/>
            <a:p>
              <a:pPr eaLnBrk="0" hangingPunct="0"/>
              <a:endParaRPr lang="en-US" sz="1600"/>
            </a:p>
          </p:txBody>
        </p:sp>
        <p:cxnSp>
          <p:nvCxnSpPr>
            <p:cNvPr id="29" name="AutoShape 9"/>
            <p:cNvCxnSpPr>
              <a:cxnSpLocks noChangeShapeType="1"/>
              <a:stCxn id="32" idx="1"/>
              <a:endCxn id="31" idx="1"/>
            </p:cNvCxnSpPr>
            <p:nvPr/>
          </p:nvCxnSpPr>
          <p:spPr bwMode="auto">
            <a:xfrm rot="5400000">
              <a:off x="3338375" y="3833674"/>
              <a:ext cx="1588" cy="1933852"/>
            </a:xfrm>
            <a:prstGeom prst="curvedConnector3">
              <a:avLst>
                <a:gd name="adj1" fmla="val 40504987"/>
              </a:avLst>
            </a:prstGeom>
            <a:noFill/>
            <a:ln w="76200">
              <a:solidFill>
                <a:srgbClr val="FFFF00"/>
              </a:solidFill>
              <a:round/>
              <a:headEnd/>
              <a:tailEnd/>
            </a:ln>
          </p:spPr>
        </p:cxnSp>
        <p:cxnSp>
          <p:nvCxnSpPr>
            <p:cNvPr id="30" name="AutoShape 10"/>
            <p:cNvCxnSpPr>
              <a:cxnSpLocks noChangeShapeType="1"/>
              <a:stCxn id="32" idx="3"/>
              <a:endCxn id="31" idx="3"/>
            </p:cNvCxnSpPr>
            <p:nvPr/>
          </p:nvCxnSpPr>
          <p:spPr bwMode="auto">
            <a:xfrm rot="16200000" flipH="1" flipV="1">
              <a:off x="3338374" y="3224074"/>
              <a:ext cx="1" cy="1933852"/>
            </a:xfrm>
            <a:prstGeom prst="curvedConnector3">
              <a:avLst>
                <a:gd name="adj1" fmla="val -49530100000"/>
              </a:avLst>
            </a:prstGeom>
            <a:noFill/>
            <a:ln w="76200">
              <a:solidFill>
                <a:srgbClr val="FFFF00"/>
              </a:solidFill>
              <a:round/>
              <a:headEnd/>
              <a:tailEnd/>
            </a:ln>
          </p:spPr>
        </p:cxnSp>
        <p:sp>
          <p:nvSpPr>
            <p:cNvPr id="31" name="Text Box 11"/>
            <p:cNvSpPr txBox="1">
              <a:spLocks noChangeArrowheads="1"/>
            </p:cNvSpPr>
            <p:nvPr/>
          </p:nvSpPr>
          <p:spPr bwMode="auto">
            <a:xfrm rot="16200000">
              <a:off x="2066649" y="3958202"/>
              <a:ext cx="609599" cy="1075196"/>
            </a:xfrm>
            <a:prstGeom prst="rect">
              <a:avLst/>
            </a:prstGeom>
            <a:solidFill>
              <a:srgbClr val="8DB0FF"/>
            </a:solidFill>
            <a:ln w="9525">
              <a:solidFill>
                <a:schemeClr val="tx1"/>
              </a:solidFill>
              <a:miter lim="800000"/>
              <a:headEnd/>
              <a:tailEnd/>
            </a:ln>
          </p:spPr>
          <p:txBody>
            <a:bodyPr wrap="square">
              <a:noAutofit/>
            </a:bodyPr>
            <a:lstStyle/>
            <a:p>
              <a:pPr algn="l" eaLnBrk="0" hangingPunct="0"/>
              <a:endParaRPr lang="en-US" sz="1100" dirty="0">
                <a:latin typeface="Arial" charset="0"/>
              </a:endParaRPr>
            </a:p>
          </p:txBody>
        </p:sp>
        <p:sp>
          <p:nvSpPr>
            <p:cNvPr id="32" name="Text Box 12"/>
            <p:cNvSpPr txBox="1">
              <a:spLocks noChangeArrowheads="1"/>
            </p:cNvSpPr>
            <p:nvPr/>
          </p:nvSpPr>
          <p:spPr bwMode="auto">
            <a:xfrm rot="16200000">
              <a:off x="4000501" y="3924299"/>
              <a:ext cx="609600" cy="1143002"/>
            </a:xfrm>
            <a:prstGeom prst="rect">
              <a:avLst/>
            </a:prstGeom>
            <a:solidFill>
              <a:srgbClr val="8DB0FF"/>
            </a:solidFill>
            <a:ln w="9525">
              <a:solidFill>
                <a:schemeClr val="tx1"/>
              </a:solidFill>
              <a:miter lim="800000"/>
              <a:headEnd/>
              <a:tailEnd/>
            </a:ln>
          </p:spPr>
          <p:txBody>
            <a:bodyPr wrap="square">
              <a:noAutofit/>
            </a:bodyPr>
            <a:lstStyle/>
            <a:p>
              <a:pPr algn="l" eaLnBrk="0" hangingPunct="0"/>
              <a:endParaRPr lang="en-US" sz="1100" dirty="0">
                <a:latin typeface="Arial" charset="0"/>
              </a:endParaRPr>
            </a:p>
          </p:txBody>
        </p:sp>
        <p:cxnSp>
          <p:nvCxnSpPr>
            <p:cNvPr id="33" name="AutoShape 13"/>
            <p:cNvCxnSpPr>
              <a:cxnSpLocks noChangeShapeType="1"/>
              <a:stCxn id="31" idx="2"/>
              <a:endCxn id="32" idx="0"/>
            </p:cNvCxnSpPr>
            <p:nvPr/>
          </p:nvCxnSpPr>
          <p:spPr bwMode="auto">
            <a:xfrm>
              <a:off x="2909047" y="4495800"/>
              <a:ext cx="824753" cy="1588"/>
            </a:xfrm>
            <a:prstGeom prst="straightConnector1">
              <a:avLst/>
            </a:prstGeom>
            <a:noFill/>
            <a:ln w="9525">
              <a:solidFill>
                <a:schemeClr val="tx1"/>
              </a:solidFill>
              <a:round/>
              <a:headEnd/>
              <a:tailEnd type="triangle" w="med" len="med"/>
            </a:ln>
          </p:spPr>
        </p:cxnSp>
        <p:sp>
          <p:nvSpPr>
            <p:cNvPr id="34" name="Text Box 14"/>
            <p:cNvSpPr txBox="1">
              <a:spLocks noChangeArrowheads="1"/>
            </p:cNvSpPr>
            <p:nvPr/>
          </p:nvSpPr>
          <p:spPr bwMode="auto">
            <a:xfrm>
              <a:off x="2814781" y="4524862"/>
              <a:ext cx="1061738" cy="479966"/>
            </a:xfrm>
            <a:prstGeom prst="rect">
              <a:avLst/>
            </a:prstGeom>
            <a:noFill/>
            <a:ln w="9525">
              <a:noFill/>
              <a:miter lim="800000"/>
              <a:headEnd/>
              <a:tailEnd/>
            </a:ln>
          </p:spPr>
          <p:txBody>
            <a:bodyPr wrap="none">
              <a:spAutoFit/>
            </a:bodyPr>
            <a:lstStyle/>
            <a:p>
              <a:pPr algn="ctr" eaLnBrk="0" hangingPunct="0"/>
              <a:r>
                <a:rPr lang="en-US" sz="1000" dirty="0" smtClean="0">
                  <a:latin typeface="Arial" charset="0"/>
                </a:rPr>
                <a:t>Embedded </a:t>
              </a:r>
              <a:br>
                <a:rPr lang="en-US" sz="1000" dirty="0" smtClean="0">
                  <a:latin typeface="Arial" charset="0"/>
                </a:rPr>
              </a:br>
              <a:r>
                <a:rPr lang="en-US" sz="1000" dirty="0" smtClean="0">
                  <a:latin typeface="Arial" charset="0"/>
                </a:rPr>
                <a:t>Coder</a:t>
              </a:r>
              <a:endParaRPr lang="en-US" sz="1000" dirty="0">
                <a:latin typeface="Arial" charset="0"/>
              </a:endParaRPr>
            </a:p>
          </p:txBody>
        </p:sp>
        <p:cxnSp>
          <p:nvCxnSpPr>
            <p:cNvPr id="35" name="AutoShape 15"/>
            <p:cNvCxnSpPr>
              <a:cxnSpLocks noChangeShapeType="1"/>
              <a:stCxn id="41" idx="0"/>
              <a:endCxn id="41" idx="1"/>
            </p:cNvCxnSpPr>
            <p:nvPr/>
          </p:nvCxnSpPr>
          <p:spPr bwMode="auto">
            <a:xfrm rot="16200000" flipH="1" flipV="1">
              <a:off x="3779745" y="4189880"/>
              <a:ext cx="114300" cy="152400"/>
            </a:xfrm>
            <a:prstGeom prst="curvedConnector4">
              <a:avLst>
                <a:gd name="adj1" fmla="val -200000"/>
                <a:gd name="adj2" fmla="val 250000"/>
              </a:avLst>
            </a:prstGeom>
            <a:noFill/>
            <a:ln w="9525">
              <a:solidFill>
                <a:schemeClr val="tx1"/>
              </a:solidFill>
              <a:prstDash val="sysDot"/>
              <a:round/>
              <a:headEnd/>
              <a:tailEnd type="triangle" w="med" len="med"/>
            </a:ln>
          </p:spPr>
        </p:cxnSp>
        <p:cxnSp>
          <p:nvCxnSpPr>
            <p:cNvPr id="36" name="AutoShape 16"/>
            <p:cNvCxnSpPr>
              <a:cxnSpLocks noChangeShapeType="1"/>
              <a:stCxn id="32" idx="1"/>
              <a:endCxn id="31" idx="1"/>
            </p:cNvCxnSpPr>
            <p:nvPr/>
          </p:nvCxnSpPr>
          <p:spPr bwMode="auto">
            <a:xfrm rot="5400000">
              <a:off x="3338375" y="3833674"/>
              <a:ext cx="1588" cy="1933852"/>
            </a:xfrm>
            <a:prstGeom prst="curvedConnector3">
              <a:avLst>
                <a:gd name="adj1" fmla="val 41351776"/>
              </a:avLst>
            </a:prstGeom>
            <a:noFill/>
            <a:ln w="9525">
              <a:solidFill>
                <a:schemeClr val="tx1"/>
              </a:solidFill>
              <a:prstDash val="dash"/>
              <a:round/>
              <a:headEnd type="triangle" w="med" len="med"/>
              <a:tailEnd type="triangle" w="med" len="med"/>
            </a:ln>
          </p:spPr>
        </p:cxnSp>
        <p:cxnSp>
          <p:nvCxnSpPr>
            <p:cNvPr id="37" name="AutoShape 17"/>
            <p:cNvCxnSpPr>
              <a:cxnSpLocks noChangeShapeType="1"/>
              <a:stCxn id="32" idx="3"/>
              <a:endCxn id="31" idx="3"/>
            </p:cNvCxnSpPr>
            <p:nvPr/>
          </p:nvCxnSpPr>
          <p:spPr bwMode="auto">
            <a:xfrm rot="16200000" flipH="1" flipV="1">
              <a:off x="3338374" y="3224074"/>
              <a:ext cx="1" cy="1933852"/>
            </a:xfrm>
            <a:prstGeom prst="curvedConnector3">
              <a:avLst>
                <a:gd name="adj1" fmla="val -49530100000"/>
              </a:avLst>
            </a:prstGeom>
            <a:noFill/>
            <a:ln w="9525">
              <a:solidFill>
                <a:schemeClr val="tx1"/>
              </a:solidFill>
              <a:prstDash val="dashDot"/>
              <a:round/>
              <a:headEnd/>
              <a:tailEnd type="triangle" w="med" len="med"/>
            </a:ln>
          </p:spPr>
        </p:cxnSp>
        <p:sp>
          <p:nvSpPr>
            <p:cNvPr id="38" name="Text Box 18"/>
            <p:cNvSpPr txBox="1">
              <a:spLocks noChangeArrowheads="1"/>
            </p:cNvSpPr>
            <p:nvPr/>
          </p:nvSpPr>
          <p:spPr bwMode="auto">
            <a:xfrm>
              <a:off x="2783049" y="3095299"/>
              <a:ext cx="1165631" cy="553806"/>
            </a:xfrm>
            <a:prstGeom prst="rect">
              <a:avLst/>
            </a:prstGeom>
            <a:noFill/>
            <a:ln w="9525">
              <a:noFill/>
              <a:miter lim="800000"/>
              <a:headEnd/>
              <a:tailEnd/>
            </a:ln>
          </p:spPr>
          <p:txBody>
            <a:bodyPr wrap="none">
              <a:spAutoFit/>
            </a:bodyPr>
            <a:lstStyle/>
            <a:p>
              <a:pPr algn="ctr" eaLnBrk="0" hangingPunct="0"/>
              <a:r>
                <a:rPr lang="en-US" sz="1200" dirty="0" smtClean="0">
                  <a:latin typeface="Arial" charset="0"/>
                </a:rPr>
                <a:t>Code</a:t>
              </a:r>
            </a:p>
            <a:p>
              <a:pPr algn="ctr" eaLnBrk="0" hangingPunct="0"/>
              <a:r>
                <a:rPr lang="en-US" sz="1200" dirty="0" smtClean="0">
                  <a:latin typeface="Arial" charset="0"/>
                </a:rPr>
                <a:t>verification</a:t>
              </a:r>
              <a:endParaRPr lang="en-US" sz="1200" dirty="0">
                <a:latin typeface="Arial" charset="0"/>
              </a:endParaRPr>
            </a:p>
          </p:txBody>
        </p:sp>
        <p:sp>
          <p:nvSpPr>
            <p:cNvPr id="39" name="Line 20"/>
            <p:cNvSpPr>
              <a:spLocks noChangeShapeType="1"/>
            </p:cNvSpPr>
            <p:nvPr/>
          </p:nvSpPr>
          <p:spPr bwMode="auto">
            <a:xfrm rot="16200000">
              <a:off x="1689100" y="4330700"/>
              <a:ext cx="0" cy="330200"/>
            </a:xfrm>
            <a:prstGeom prst="line">
              <a:avLst/>
            </a:prstGeom>
            <a:noFill/>
            <a:ln w="9525">
              <a:solidFill>
                <a:schemeClr val="tx1"/>
              </a:solidFill>
              <a:round/>
              <a:headEnd/>
              <a:tailEnd type="triangle" w="med" len="med"/>
            </a:ln>
          </p:spPr>
          <p:txBody>
            <a:bodyPr/>
            <a:lstStyle/>
            <a:p>
              <a:pPr eaLnBrk="0" hangingPunct="0"/>
              <a:endParaRPr lang="en-US" sz="1600"/>
            </a:p>
          </p:txBody>
        </p:sp>
        <p:sp>
          <p:nvSpPr>
            <p:cNvPr id="40" name="Line 21"/>
            <p:cNvSpPr>
              <a:spLocks noChangeShapeType="1"/>
            </p:cNvSpPr>
            <p:nvPr/>
          </p:nvSpPr>
          <p:spPr bwMode="auto">
            <a:xfrm rot="16200000" flipH="1">
              <a:off x="5027613" y="4344988"/>
              <a:ext cx="0" cy="301625"/>
            </a:xfrm>
            <a:prstGeom prst="line">
              <a:avLst/>
            </a:prstGeom>
            <a:noFill/>
            <a:ln w="9525">
              <a:solidFill>
                <a:schemeClr val="tx1"/>
              </a:solidFill>
              <a:round/>
              <a:headEnd/>
              <a:tailEnd type="triangle" w="med" len="med"/>
            </a:ln>
          </p:spPr>
          <p:txBody>
            <a:bodyPr/>
            <a:lstStyle/>
            <a:p>
              <a:pPr eaLnBrk="0" hangingPunct="0"/>
              <a:endParaRPr lang="en-US" sz="1600"/>
            </a:p>
          </p:txBody>
        </p:sp>
        <p:sp>
          <p:nvSpPr>
            <p:cNvPr id="41" name="Rectangle 40"/>
            <p:cNvSpPr/>
            <p:nvPr/>
          </p:nvSpPr>
          <p:spPr>
            <a:xfrm>
              <a:off x="3760695" y="4208930"/>
              <a:ext cx="304800" cy="228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endParaRPr lang="en-US" sz="1600" b="1" dirty="0" smtClean="0">
                <a:latin typeface="Arial" pitchFamily="34" charset="0"/>
                <a:cs typeface="Arial" pitchFamily="34" charset="0"/>
              </a:endParaRPr>
            </a:p>
          </p:txBody>
        </p:sp>
        <p:sp>
          <p:nvSpPr>
            <p:cNvPr id="42" name="Text Box 18"/>
            <p:cNvSpPr txBox="1">
              <a:spLocks noChangeArrowheads="1"/>
            </p:cNvSpPr>
            <p:nvPr/>
          </p:nvSpPr>
          <p:spPr bwMode="auto">
            <a:xfrm>
              <a:off x="2487456" y="5514201"/>
              <a:ext cx="1685091" cy="332284"/>
            </a:xfrm>
            <a:prstGeom prst="rect">
              <a:avLst/>
            </a:prstGeom>
            <a:noFill/>
            <a:ln w="9525">
              <a:noFill/>
              <a:miter lim="800000"/>
              <a:headEnd/>
              <a:tailEnd/>
            </a:ln>
          </p:spPr>
          <p:txBody>
            <a:bodyPr wrap="none">
              <a:spAutoFit/>
            </a:bodyPr>
            <a:lstStyle/>
            <a:p>
              <a:pPr algn="ctr" eaLnBrk="0" hangingPunct="0"/>
              <a:r>
                <a:rPr lang="en-US" sz="1200" dirty="0" smtClean="0">
                  <a:latin typeface="Arial" charset="0"/>
                </a:rPr>
                <a:t>Code traceability</a:t>
              </a:r>
              <a:endParaRPr lang="en-US" sz="1200" dirty="0">
                <a:latin typeface="Arial" charset="0"/>
              </a:endParaRPr>
            </a:p>
          </p:txBody>
        </p:sp>
        <p:sp>
          <p:nvSpPr>
            <p:cNvPr id="43" name="Text Box 18"/>
            <p:cNvSpPr txBox="1">
              <a:spLocks noChangeArrowheads="1"/>
            </p:cNvSpPr>
            <p:nvPr/>
          </p:nvSpPr>
          <p:spPr bwMode="auto">
            <a:xfrm>
              <a:off x="3641548" y="4343400"/>
              <a:ext cx="1328599" cy="332284"/>
            </a:xfrm>
            <a:prstGeom prst="rect">
              <a:avLst/>
            </a:prstGeom>
            <a:noFill/>
            <a:ln w="9525">
              <a:noFill/>
              <a:miter lim="800000"/>
              <a:headEnd/>
              <a:tailEnd/>
            </a:ln>
          </p:spPr>
          <p:txBody>
            <a:bodyPr wrap="none">
              <a:spAutoFit/>
            </a:bodyPr>
            <a:lstStyle/>
            <a:p>
              <a:pPr algn="ctr" eaLnBrk="0" hangingPunct="0"/>
              <a:r>
                <a:rPr lang="en-US" sz="1200" dirty="0" smtClean="0">
                  <a:latin typeface="Arial" charset="0"/>
                </a:rPr>
                <a:t>Source code</a:t>
              </a:r>
              <a:endParaRPr lang="en-US" sz="1200" dirty="0">
                <a:latin typeface="Arial" charset="0"/>
              </a:endParaRPr>
            </a:p>
          </p:txBody>
        </p:sp>
        <p:sp>
          <p:nvSpPr>
            <p:cNvPr id="44" name="Text Box 18"/>
            <p:cNvSpPr txBox="1">
              <a:spLocks noChangeArrowheads="1"/>
            </p:cNvSpPr>
            <p:nvPr/>
          </p:nvSpPr>
          <p:spPr bwMode="auto">
            <a:xfrm>
              <a:off x="1978760" y="4343400"/>
              <a:ext cx="764323" cy="332284"/>
            </a:xfrm>
            <a:prstGeom prst="rect">
              <a:avLst/>
            </a:prstGeom>
            <a:noFill/>
            <a:ln w="9525">
              <a:noFill/>
              <a:miter lim="800000"/>
              <a:headEnd/>
              <a:tailEnd/>
            </a:ln>
          </p:spPr>
          <p:txBody>
            <a:bodyPr wrap="none">
              <a:spAutoFit/>
            </a:bodyPr>
            <a:lstStyle/>
            <a:p>
              <a:pPr algn="ctr" eaLnBrk="0" hangingPunct="0"/>
              <a:r>
                <a:rPr lang="en-US" sz="1200" dirty="0" smtClean="0">
                  <a:latin typeface="Arial" charset="0"/>
                </a:rPr>
                <a:t>Model</a:t>
              </a:r>
              <a:endParaRPr lang="en-US" sz="1200" dirty="0">
                <a:latin typeface="Arial" charset="0"/>
              </a:endParaRPr>
            </a:p>
          </p:txBody>
        </p:sp>
      </p:grpSp>
    </p:spTree>
    <p:extLst>
      <p:ext uri="{BB962C8B-B14F-4D97-AF65-F5344CB8AC3E}">
        <p14:creationId xmlns:p14="http://schemas.microsoft.com/office/powerpoint/2010/main" val="1178786275"/>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0" latinLnBrk="0" hangingPunct="0"/>
            <a:r>
              <a:rPr lang="de-DE" dirty="0" smtClean="0"/>
              <a:t>Simulink Code Inspector </a:t>
            </a:r>
            <a:br>
              <a:rPr lang="de-DE" dirty="0" smtClean="0"/>
            </a:br>
            <a:r>
              <a:rPr lang="de-DE" sz="2400" dirty="0" smtClean="0">
                <a:solidFill>
                  <a:srgbClr val="993200"/>
                </a:solidFill>
              </a:rPr>
              <a:t>Overview</a:t>
            </a:r>
            <a:endParaRPr lang="en-US" dirty="0">
              <a:solidFill>
                <a:srgbClr val="993200"/>
              </a:solidFill>
            </a:endParaRPr>
          </a:p>
        </p:txBody>
      </p:sp>
      <p:sp>
        <p:nvSpPr>
          <p:cNvPr id="5" name="Text Box 75"/>
          <p:cNvSpPr txBox="1">
            <a:spLocks noChangeArrowheads="1"/>
          </p:cNvSpPr>
          <p:nvPr/>
        </p:nvSpPr>
        <p:spPr bwMode="auto">
          <a:xfrm>
            <a:off x="381000" y="2524222"/>
            <a:ext cx="3377848" cy="646331"/>
          </a:xfrm>
          <a:prstGeom prst="rect">
            <a:avLst/>
          </a:prstGeom>
          <a:noFill/>
          <a:ln w="9525">
            <a:noFill/>
            <a:miter lim="800000"/>
            <a:headEnd/>
            <a:tailEnd/>
          </a:ln>
        </p:spPr>
        <p:txBody>
          <a:bodyPr wrap="none">
            <a:spAutoFit/>
          </a:bodyPr>
          <a:lstStyle/>
          <a:p>
            <a:pPr algn="l" eaLnBrk="0" hangingPunct="0"/>
            <a:r>
              <a:rPr lang="en-US" b="1" dirty="0">
                <a:latin typeface="Arial" pitchFamily="34" charset="0"/>
              </a:rPr>
              <a:t>Independent </a:t>
            </a:r>
            <a:r>
              <a:rPr lang="en-US" b="1" dirty="0" smtClean="0">
                <a:latin typeface="Arial" pitchFamily="34" charset="0"/>
              </a:rPr>
              <a:t>code inspection</a:t>
            </a:r>
            <a:endParaRPr lang="en-US" b="1" dirty="0">
              <a:latin typeface="Arial" pitchFamily="34" charset="0"/>
            </a:endParaRPr>
          </a:p>
          <a:p>
            <a:pPr algn="l" eaLnBrk="0" hangingPunct="0"/>
            <a:endParaRPr lang="en-US" b="1" dirty="0">
              <a:latin typeface="Arial" pitchFamily="34" charset="0"/>
            </a:endParaRPr>
          </a:p>
        </p:txBody>
      </p:sp>
      <p:grpSp>
        <p:nvGrpSpPr>
          <p:cNvPr id="3" name="Group 108"/>
          <p:cNvGrpSpPr/>
          <p:nvPr/>
        </p:nvGrpSpPr>
        <p:grpSpPr>
          <a:xfrm>
            <a:off x="4419600" y="6019800"/>
            <a:ext cx="1097280" cy="640080"/>
            <a:chOff x="7210452" y="3667347"/>
            <a:chExt cx="1342521" cy="533400"/>
          </a:xfrm>
        </p:grpSpPr>
        <p:sp>
          <p:nvSpPr>
            <p:cNvPr id="7" name="AutoShape 73"/>
            <p:cNvSpPr>
              <a:spLocks noChangeArrowheads="1"/>
            </p:cNvSpPr>
            <p:nvPr/>
          </p:nvSpPr>
          <p:spPr bwMode="auto">
            <a:xfrm>
              <a:off x="7210452" y="3667347"/>
              <a:ext cx="1342521" cy="533400"/>
            </a:xfrm>
            <a:prstGeom prst="foldedCorner">
              <a:avLst>
                <a:gd name="adj" fmla="val 12500"/>
              </a:avLst>
            </a:prstGeom>
            <a:solidFill>
              <a:srgbClr val="8DB0FF"/>
            </a:solidFill>
            <a:ln w="9525">
              <a:solidFill>
                <a:schemeClr val="tx1"/>
              </a:solidFill>
              <a:miter lim="800000"/>
              <a:headEnd/>
              <a:tailEnd/>
            </a:ln>
          </p:spPr>
          <p:txBody>
            <a:bodyPr wrap="square" lIns="0" tIns="0" rIns="0" bIns="0" anchor="ctr" anchorCtr="1">
              <a:noAutofit/>
            </a:bodyPr>
            <a:lstStyle/>
            <a:p>
              <a:pPr algn="ctr" eaLnBrk="0" hangingPunct="0"/>
              <a:endParaRPr lang="en-US" sz="1000">
                <a:solidFill>
                  <a:schemeClr val="dk1"/>
                </a:solidFill>
                <a:latin typeface="Arial" pitchFamily="34" charset="0"/>
                <a:cs typeface="Arial" pitchFamily="34" charset="0"/>
              </a:endParaRPr>
            </a:p>
          </p:txBody>
        </p:sp>
        <p:sp>
          <p:nvSpPr>
            <p:cNvPr id="8" name="Rectangle 74"/>
            <p:cNvSpPr>
              <a:spLocks noChangeArrowheads="1"/>
            </p:cNvSpPr>
            <p:nvPr/>
          </p:nvSpPr>
          <p:spPr bwMode="auto">
            <a:xfrm>
              <a:off x="7362852" y="3677243"/>
              <a:ext cx="1011197" cy="491875"/>
            </a:xfrm>
            <a:prstGeom prst="rect">
              <a:avLst/>
            </a:prstGeom>
            <a:noFill/>
            <a:ln w="9525">
              <a:noFill/>
              <a:miter lim="800000"/>
              <a:headEnd/>
              <a:tailEnd/>
            </a:ln>
          </p:spPr>
          <p:txBody>
            <a:bodyPr wrap="none" anchor="ctr"/>
            <a:lstStyle/>
            <a:p>
              <a:pPr algn="ctr" eaLnBrk="0" hangingPunct="0"/>
              <a:r>
                <a:rPr lang="en-US" sz="1200" dirty="0" smtClean="0">
                  <a:latin typeface="Arial" pitchFamily="34" charset="0"/>
                </a:rPr>
                <a:t>Code </a:t>
              </a:r>
              <a:br>
                <a:rPr lang="en-US" sz="1200" dirty="0" smtClean="0">
                  <a:latin typeface="Arial" pitchFamily="34" charset="0"/>
                </a:rPr>
              </a:br>
              <a:r>
                <a:rPr lang="en-US" sz="1200" dirty="0" smtClean="0">
                  <a:latin typeface="Arial" pitchFamily="34" charset="0"/>
                </a:rPr>
                <a:t>inspection </a:t>
              </a:r>
              <a:br>
                <a:rPr lang="en-US" sz="1200" dirty="0" smtClean="0">
                  <a:latin typeface="Arial" pitchFamily="34" charset="0"/>
                </a:rPr>
              </a:br>
              <a:r>
                <a:rPr lang="en-US" sz="1200" dirty="0" smtClean="0">
                  <a:latin typeface="Arial" pitchFamily="34" charset="0"/>
                </a:rPr>
                <a:t>report</a:t>
              </a:r>
              <a:endParaRPr lang="en-US" sz="1200" dirty="0">
                <a:latin typeface="Arial" pitchFamily="34" charset="0"/>
              </a:endParaRPr>
            </a:p>
          </p:txBody>
        </p:sp>
      </p:grpSp>
      <p:sp>
        <p:nvSpPr>
          <p:cNvPr id="9" name="Rectangle 77"/>
          <p:cNvSpPr>
            <a:spLocks noChangeArrowheads="1"/>
          </p:cNvSpPr>
          <p:nvPr/>
        </p:nvSpPr>
        <p:spPr bwMode="auto">
          <a:xfrm>
            <a:off x="5516880" y="6001195"/>
            <a:ext cx="401072" cy="695575"/>
          </a:xfrm>
          <a:prstGeom prst="rect">
            <a:avLst/>
          </a:prstGeom>
          <a:noFill/>
          <a:ln w="9525" algn="ctr">
            <a:noFill/>
            <a:miter lim="800000"/>
            <a:headEnd/>
            <a:tailEnd/>
          </a:ln>
        </p:spPr>
        <p:txBody>
          <a:bodyPr wrap="square">
            <a:spAutoFit/>
          </a:bodyPr>
          <a:lstStyle/>
          <a:p>
            <a:pPr eaLnBrk="0" hangingPunct="0">
              <a:lnSpc>
                <a:spcPct val="70000"/>
              </a:lnSpc>
            </a:pPr>
            <a:r>
              <a:rPr lang="en-US" dirty="0" smtClean="0">
                <a:solidFill>
                  <a:schemeClr val="accent2"/>
                </a:solidFill>
                <a:sym typeface="Wingdings" pitchFamily="2" charset="2"/>
              </a:rPr>
              <a:t></a:t>
            </a:r>
          </a:p>
          <a:p>
            <a:pPr eaLnBrk="0" hangingPunct="0">
              <a:lnSpc>
                <a:spcPct val="70000"/>
              </a:lnSpc>
            </a:pPr>
            <a:r>
              <a:rPr lang="en-US" sz="2000" dirty="0" smtClean="0">
                <a:solidFill>
                  <a:srgbClr val="FFC000"/>
                </a:solidFill>
                <a:sym typeface="Wingdings" pitchFamily="2" charset="2"/>
              </a:rPr>
              <a:t>?</a:t>
            </a:r>
            <a:endParaRPr lang="en-US" dirty="0">
              <a:solidFill>
                <a:srgbClr val="FFC000"/>
              </a:solidFill>
              <a:sym typeface="Wingdings" pitchFamily="2" charset="2"/>
            </a:endParaRPr>
          </a:p>
          <a:p>
            <a:pPr eaLnBrk="0" hangingPunct="0">
              <a:lnSpc>
                <a:spcPct val="70000"/>
              </a:lnSpc>
            </a:pPr>
            <a:r>
              <a:rPr lang="en-US" dirty="0">
                <a:solidFill>
                  <a:srgbClr val="33CC33"/>
                </a:solidFill>
                <a:sym typeface="Wingdings" pitchFamily="2" charset="2"/>
              </a:rPr>
              <a:t></a:t>
            </a:r>
          </a:p>
        </p:txBody>
      </p:sp>
      <p:sp>
        <p:nvSpPr>
          <p:cNvPr id="10" name="Line 78"/>
          <p:cNvSpPr>
            <a:spLocks noChangeShapeType="1"/>
          </p:cNvSpPr>
          <p:nvPr/>
        </p:nvSpPr>
        <p:spPr bwMode="auto">
          <a:xfrm rot="5400000">
            <a:off x="4272756" y="-1500028"/>
            <a:ext cx="0" cy="7631112"/>
          </a:xfrm>
          <a:prstGeom prst="line">
            <a:avLst/>
          </a:prstGeom>
          <a:noFill/>
          <a:ln w="9525">
            <a:solidFill>
              <a:schemeClr val="tx1"/>
            </a:solidFill>
            <a:prstDash val="dashDot"/>
            <a:round/>
            <a:headEnd/>
            <a:tailEnd/>
          </a:ln>
        </p:spPr>
        <p:txBody>
          <a:bodyPr wrap="none" anchor="ctr"/>
          <a:lstStyle/>
          <a:p>
            <a:pPr eaLnBrk="0" hangingPunct="0"/>
            <a:endParaRPr lang="en-US"/>
          </a:p>
        </p:txBody>
      </p:sp>
      <p:sp>
        <p:nvSpPr>
          <p:cNvPr id="11" name="Text Box 75"/>
          <p:cNvSpPr txBox="1">
            <a:spLocks noChangeArrowheads="1"/>
          </p:cNvSpPr>
          <p:nvPr/>
        </p:nvSpPr>
        <p:spPr bwMode="auto">
          <a:xfrm>
            <a:off x="381000" y="1570353"/>
            <a:ext cx="3480440" cy="615553"/>
          </a:xfrm>
          <a:prstGeom prst="rect">
            <a:avLst/>
          </a:prstGeom>
          <a:noFill/>
          <a:ln w="9525">
            <a:noFill/>
            <a:miter lim="800000"/>
            <a:headEnd/>
            <a:tailEnd/>
          </a:ln>
        </p:spPr>
        <p:txBody>
          <a:bodyPr wrap="none">
            <a:spAutoFit/>
          </a:bodyPr>
          <a:lstStyle/>
          <a:p>
            <a:pPr algn="ctr" eaLnBrk="0" hangingPunct="0"/>
            <a:r>
              <a:rPr lang="en-US" b="1" dirty="0" smtClean="0">
                <a:latin typeface="Arial" pitchFamily="34" charset="0"/>
              </a:rPr>
              <a:t>Model and code development </a:t>
            </a:r>
            <a:endParaRPr lang="en-US" b="1" dirty="0">
              <a:latin typeface="Arial" pitchFamily="34" charset="0"/>
            </a:endParaRPr>
          </a:p>
          <a:p>
            <a:pPr algn="ctr" eaLnBrk="0" hangingPunct="0"/>
            <a:endParaRPr lang="en-US" sz="1600" b="1" i="1" dirty="0">
              <a:latin typeface="Arial" pitchFamily="34" charset="0"/>
            </a:endParaRPr>
          </a:p>
        </p:txBody>
      </p:sp>
      <p:sp>
        <p:nvSpPr>
          <p:cNvPr id="12" name="AutoShape 12"/>
          <p:cNvSpPr>
            <a:spLocks noChangeArrowheads="1"/>
          </p:cNvSpPr>
          <p:nvPr/>
        </p:nvSpPr>
        <p:spPr bwMode="auto">
          <a:xfrm>
            <a:off x="4876800" y="3522853"/>
            <a:ext cx="365760" cy="274320"/>
          </a:xfrm>
          <a:prstGeom prst="downArrow">
            <a:avLst>
              <a:gd name="adj1" fmla="val 50000"/>
              <a:gd name="adj2" fmla="val 25000"/>
            </a:avLst>
          </a:prstGeom>
          <a:noFill/>
          <a:ln w="12700">
            <a:solidFill>
              <a:schemeClr val="tx1"/>
            </a:solidFill>
            <a:miter lim="800000"/>
            <a:headEnd/>
            <a:tailEnd/>
          </a:ln>
        </p:spPr>
        <p:txBody>
          <a:bodyPr wrap="none" anchor="ctr"/>
          <a:lstStyle/>
          <a:p>
            <a:pPr eaLnBrk="0" hangingPunct="0"/>
            <a:endParaRPr lang="en-US"/>
          </a:p>
        </p:txBody>
      </p:sp>
      <p:sp>
        <p:nvSpPr>
          <p:cNvPr id="13" name="Oval 25"/>
          <p:cNvSpPr>
            <a:spLocks noChangeArrowheads="1"/>
          </p:cNvSpPr>
          <p:nvPr/>
        </p:nvSpPr>
        <p:spPr bwMode="auto">
          <a:xfrm>
            <a:off x="5104784" y="4504917"/>
            <a:ext cx="140071" cy="104734"/>
          </a:xfrm>
          <a:prstGeom prst="ellipse">
            <a:avLst/>
          </a:prstGeom>
          <a:solidFill>
            <a:srgbClr val="8DB0FF"/>
          </a:solidFill>
          <a:ln w="9525">
            <a:solidFill>
              <a:schemeClr val="tx1"/>
            </a:solidFill>
            <a:round/>
            <a:headEnd/>
            <a:tailEnd/>
          </a:ln>
        </p:spPr>
        <p:txBody>
          <a:bodyPr wrap="none" anchor="ctr"/>
          <a:lstStyle/>
          <a:p>
            <a:pPr eaLnBrk="0" hangingPunct="0"/>
            <a:endParaRPr lang="en-US"/>
          </a:p>
        </p:txBody>
      </p:sp>
      <p:sp>
        <p:nvSpPr>
          <p:cNvPr id="14" name="Oval 26"/>
          <p:cNvSpPr>
            <a:spLocks noChangeArrowheads="1"/>
          </p:cNvSpPr>
          <p:nvPr/>
        </p:nvSpPr>
        <p:spPr bwMode="auto">
          <a:xfrm>
            <a:off x="4932094" y="4787324"/>
            <a:ext cx="140071" cy="104734"/>
          </a:xfrm>
          <a:prstGeom prst="ellipse">
            <a:avLst/>
          </a:prstGeom>
          <a:solidFill>
            <a:srgbClr val="8DB0FF"/>
          </a:solidFill>
          <a:ln w="9525">
            <a:solidFill>
              <a:schemeClr val="tx1"/>
            </a:solidFill>
            <a:round/>
            <a:headEnd/>
            <a:tailEnd/>
          </a:ln>
        </p:spPr>
        <p:txBody>
          <a:bodyPr wrap="none" anchor="ctr"/>
          <a:lstStyle/>
          <a:p>
            <a:pPr eaLnBrk="0" hangingPunct="0"/>
            <a:endParaRPr lang="en-US"/>
          </a:p>
        </p:txBody>
      </p:sp>
      <p:sp>
        <p:nvSpPr>
          <p:cNvPr id="15" name="Oval 27"/>
          <p:cNvSpPr>
            <a:spLocks noChangeArrowheads="1"/>
          </p:cNvSpPr>
          <p:nvPr/>
        </p:nvSpPr>
        <p:spPr bwMode="auto">
          <a:xfrm>
            <a:off x="5290906" y="4787324"/>
            <a:ext cx="140071" cy="104734"/>
          </a:xfrm>
          <a:prstGeom prst="ellipse">
            <a:avLst/>
          </a:prstGeom>
          <a:solidFill>
            <a:srgbClr val="8DB0FF"/>
          </a:solidFill>
          <a:ln w="9525">
            <a:solidFill>
              <a:schemeClr val="tx1"/>
            </a:solidFill>
            <a:round/>
            <a:headEnd/>
            <a:tailEnd/>
          </a:ln>
        </p:spPr>
        <p:txBody>
          <a:bodyPr wrap="none" anchor="ctr"/>
          <a:lstStyle/>
          <a:p>
            <a:pPr eaLnBrk="0" hangingPunct="0"/>
            <a:endParaRPr lang="en-US"/>
          </a:p>
        </p:txBody>
      </p:sp>
      <p:sp>
        <p:nvSpPr>
          <p:cNvPr id="16" name="Oval 28"/>
          <p:cNvSpPr>
            <a:spLocks noChangeArrowheads="1"/>
          </p:cNvSpPr>
          <p:nvPr/>
        </p:nvSpPr>
        <p:spPr bwMode="auto">
          <a:xfrm>
            <a:off x="5198805" y="5060381"/>
            <a:ext cx="140071" cy="104734"/>
          </a:xfrm>
          <a:prstGeom prst="ellipse">
            <a:avLst/>
          </a:prstGeom>
          <a:solidFill>
            <a:srgbClr val="8DB0FF"/>
          </a:solidFill>
          <a:ln w="9525">
            <a:solidFill>
              <a:schemeClr val="tx1"/>
            </a:solidFill>
            <a:round/>
            <a:headEnd/>
            <a:tailEnd/>
          </a:ln>
        </p:spPr>
        <p:txBody>
          <a:bodyPr wrap="none" anchor="ctr"/>
          <a:lstStyle/>
          <a:p>
            <a:pPr eaLnBrk="0" hangingPunct="0"/>
            <a:endParaRPr lang="en-US"/>
          </a:p>
        </p:txBody>
      </p:sp>
      <p:sp>
        <p:nvSpPr>
          <p:cNvPr id="17" name="Oval 29"/>
          <p:cNvSpPr>
            <a:spLocks noChangeArrowheads="1"/>
          </p:cNvSpPr>
          <p:nvPr/>
        </p:nvSpPr>
        <p:spPr bwMode="auto">
          <a:xfrm>
            <a:off x="5407952" y="5060381"/>
            <a:ext cx="140071" cy="104734"/>
          </a:xfrm>
          <a:prstGeom prst="ellipse">
            <a:avLst/>
          </a:prstGeom>
          <a:solidFill>
            <a:srgbClr val="8DB0FF"/>
          </a:solidFill>
          <a:ln w="9525">
            <a:solidFill>
              <a:schemeClr val="tx1"/>
            </a:solidFill>
            <a:round/>
            <a:headEnd/>
            <a:tailEnd/>
          </a:ln>
        </p:spPr>
        <p:txBody>
          <a:bodyPr wrap="none" anchor="ctr"/>
          <a:lstStyle/>
          <a:p>
            <a:pPr eaLnBrk="0" hangingPunct="0"/>
            <a:endParaRPr lang="en-US"/>
          </a:p>
        </p:txBody>
      </p:sp>
      <p:cxnSp>
        <p:nvCxnSpPr>
          <p:cNvPr id="18" name="AutoShape 30"/>
          <p:cNvCxnSpPr>
            <a:cxnSpLocks noChangeShapeType="1"/>
            <a:stCxn id="13" idx="4"/>
            <a:endCxn id="14" idx="0"/>
          </p:cNvCxnSpPr>
          <p:nvPr/>
        </p:nvCxnSpPr>
        <p:spPr bwMode="auto">
          <a:xfrm flipH="1">
            <a:off x="5003089" y="4609651"/>
            <a:ext cx="172690" cy="177674"/>
          </a:xfrm>
          <a:prstGeom prst="straightConnector1">
            <a:avLst/>
          </a:prstGeom>
          <a:noFill/>
          <a:ln w="9525">
            <a:solidFill>
              <a:schemeClr val="tx1"/>
            </a:solidFill>
            <a:round/>
            <a:headEnd/>
            <a:tailEnd/>
          </a:ln>
        </p:spPr>
      </p:cxnSp>
      <p:cxnSp>
        <p:nvCxnSpPr>
          <p:cNvPr id="19" name="AutoShape 31"/>
          <p:cNvCxnSpPr>
            <a:cxnSpLocks noChangeShapeType="1"/>
            <a:stCxn id="13" idx="4"/>
            <a:endCxn id="15" idx="0"/>
          </p:cNvCxnSpPr>
          <p:nvPr/>
        </p:nvCxnSpPr>
        <p:spPr bwMode="auto">
          <a:xfrm>
            <a:off x="5175779" y="4609651"/>
            <a:ext cx="186122" cy="177674"/>
          </a:xfrm>
          <a:prstGeom prst="straightConnector1">
            <a:avLst/>
          </a:prstGeom>
          <a:noFill/>
          <a:ln w="9525">
            <a:solidFill>
              <a:schemeClr val="tx1"/>
            </a:solidFill>
            <a:round/>
            <a:headEnd/>
            <a:tailEnd/>
          </a:ln>
        </p:spPr>
      </p:cxnSp>
      <p:cxnSp>
        <p:nvCxnSpPr>
          <p:cNvPr id="20" name="AutoShape 32"/>
          <p:cNvCxnSpPr>
            <a:cxnSpLocks noChangeShapeType="1"/>
            <a:stCxn id="15" idx="4"/>
            <a:endCxn id="16" idx="0"/>
          </p:cNvCxnSpPr>
          <p:nvPr/>
        </p:nvCxnSpPr>
        <p:spPr bwMode="auto">
          <a:xfrm flipH="1">
            <a:off x="5269800" y="4892058"/>
            <a:ext cx="92102" cy="168322"/>
          </a:xfrm>
          <a:prstGeom prst="straightConnector1">
            <a:avLst/>
          </a:prstGeom>
          <a:noFill/>
          <a:ln w="9525">
            <a:solidFill>
              <a:schemeClr val="tx1"/>
            </a:solidFill>
            <a:round/>
            <a:headEnd/>
            <a:tailEnd/>
          </a:ln>
        </p:spPr>
      </p:cxnSp>
      <p:cxnSp>
        <p:nvCxnSpPr>
          <p:cNvPr id="21" name="AutoShape 33"/>
          <p:cNvCxnSpPr>
            <a:cxnSpLocks noChangeShapeType="1"/>
            <a:stCxn id="15" idx="4"/>
            <a:endCxn id="17" idx="0"/>
          </p:cNvCxnSpPr>
          <p:nvPr/>
        </p:nvCxnSpPr>
        <p:spPr bwMode="auto">
          <a:xfrm>
            <a:off x="5361901" y="4892058"/>
            <a:ext cx="117046" cy="168322"/>
          </a:xfrm>
          <a:prstGeom prst="straightConnector1">
            <a:avLst/>
          </a:prstGeom>
          <a:noFill/>
          <a:ln w="9525">
            <a:solidFill>
              <a:schemeClr val="tx1"/>
            </a:solidFill>
            <a:round/>
            <a:headEnd/>
            <a:tailEnd/>
          </a:ln>
        </p:spPr>
      </p:cxnSp>
      <p:sp>
        <p:nvSpPr>
          <p:cNvPr id="22" name="Oval 34"/>
          <p:cNvSpPr>
            <a:spLocks noChangeArrowheads="1"/>
          </p:cNvSpPr>
          <p:nvPr/>
        </p:nvSpPr>
        <p:spPr bwMode="auto">
          <a:xfrm>
            <a:off x="6795761" y="4506160"/>
            <a:ext cx="140071" cy="104734"/>
          </a:xfrm>
          <a:prstGeom prst="ellipse">
            <a:avLst/>
          </a:prstGeom>
          <a:solidFill>
            <a:srgbClr val="8DB0FF"/>
          </a:solidFill>
          <a:ln w="9525">
            <a:solidFill>
              <a:schemeClr val="tx1"/>
            </a:solidFill>
            <a:round/>
            <a:headEnd/>
            <a:tailEnd/>
          </a:ln>
        </p:spPr>
        <p:txBody>
          <a:bodyPr wrap="none" anchor="ctr"/>
          <a:lstStyle/>
          <a:p>
            <a:pPr eaLnBrk="0" hangingPunct="0"/>
            <a:endParaRPr lang="en-US"/>
          </a:p>
        </p:txBody>
      </p:sp>
      <p:sp>
        <p:nvSpPr>
          <p:cNvPr id="23" name="Oval 35"/>
          <p:cNvSpPr>
            <a:spLocks noChangeArrowheads="1"/>
          </p:cNvSpPr>
          <p:nvPr/>
        </p:nvSpPr>
        <p:spPr bwMode="auto">
          <a:xfrm>
            <a:off x="6623071" y="4788568"/>
            <a:ext cx="140071" cy="104734"/>
          </a:xfrm>
          <a:prstGeom prst="ellipse">
            <a:avLst/>
          </a:prstGeom>
          <a:solidFill>
            <a:srgbClr val="8DB0FF"/>
          </a:solidFill>
          <a:ln w="9525">
            <a:solidFill>
              <a:schemeClr val="tx1"/>
            </a:solidFill>
            <a:round/>
            <a:headEnd/>
            <a:tailEnd/>
          </a:ln>
        </p:spPr>
        <p:txBody>
          <a:bodyPr wrap="none" anchor="ctr"/>
          <a:lstStyle/>
          <a:p>
            <a:pPr eaLnBrk="0" hangingPunct="0"/>
            <a:endParaRPr lang="en-US"/>
          </a:p>
        </p:txBody>
      </p:sp>
      <p:sp>
        <p:nvSpPr>
          <p:cNvPr id="24" name="Oval 36"/>
          <p:cNvSpPr>
            <a:spLocks noChangeArrowheads="1"/>
          </p:cNvSpPr>
          <p:nvPr/>
        </p:nvSpPr>
        <p:spPr bwMode="auto">
          <a:xfrm>
            <a:off x="6981883" y="4788568"/>
            <a:ext cx="140071" cy="104734"/>
          </a:xfrm>
          <a:prstGeom prst="ellipse">
            <a:avLst/>
          </a:prstGeom>
          <a:solidFill>
            <a:srgbClr val="8DB0FF"/>
          </a:solidFill>
          <a:ln w="9525">
            <a:solidFill>
              <a:schemeClr val="tx1"/>
            </a:solidFill>
            <a:round/>
            <a:headEnd/>
            <a:tailEnd/>
          </a:ln>
        </p:spPr>
        <p:txBody>
          <a:bodyPr wrap="none" anchor="ctr"/>
          <a:lstStyle/>
          <a:p>
            <a:pPr eaLnBrk="0" hangingPunct="0"/>
            <a:endParaRPr lang="en-US"/>
          </a:p>
        </p:txBody>
      </p:sp>
      <p:sp>
        <p:nvSpPr>
          <p:cNvPr id="25" name="Oval 37"/>
          <p:cNvSpPr>
            <a:spLocks noChangeArrowheads="1"/>
          </p:cNvSpPr>
          <p:nvPr/>
        </p:nvSpPr>
        <p:spPr bwMode="auto">
          <a:xfrm>
            <a:off x="6889782" y="5061624"/>
            <a:ext cx="140071" cy="104734"/>
          </a:xfrm>
          <a:prstGeom prst="ellipse">
            <a:avLst/>
          </a:prstGeom>
          <a:solidFill>
            <a:srgbClr val="8DB0FF"/>
          </a:solidFill>
          <a:ln w="9525">
            <a:solidFill>
              <a:schemeClr val="tx1"/>
            </a:solidFill>
            <a:round/>
            <a:headEnd/>
            <a:tailEnd/>
          </a:ln>
        </p:spPr>
        <p:txBody>
          <a:bodyPr wrap="none" anchor="ctr"/>
          <a:lstStyle/>
          <a:p>
            <a:pPr eaLnBrk="0" hangingPunct="0"/>
            <a:endParaRPr lang="en-US"/>
          </a:p>
        </p:txBody>
      </p:sp>
      <p:sp>
        <p:nvSpPr>
          <p:cNvPr id="26" name="Oval 38"/>
          <p:cNvSpPr>
            <a:spLocks noChangeArrowheads="1"/>
          </p:cNvSpPr>
          <p:nvPr/>
        </p:nvSpPr>
        <p:spPr bwMode="auto">
          <a:xfrm>
            <a:off x="7098929" y="5061624"/>
            <a:ext cx="140071" cy="104734"/>
          </a:xfrm>
          <a:prstGeom prst="ellipse">
            <a:avLst/>
          </a:prstGeom>
          <a:solidFill>
            <a:srgbClr val="8DB0FF"/>
          </a:solidFill>
          <a:ln w="9525">
            <a:solidFill>
              <a:schemeClr val="tx1"/>
            </a:solidFill>
            <a:round/>
            <a:headEnd/>
            <a:tailEnd/>
          </a:ln>
        </p:spPr>
        <p:txBody>
          <a:bodyPr wrap="none" anchor="ctr"/>
          <a:lstStyle/>
          <a:p>
            <a:pPr eaLnBrk="0" hangingPunct="0"/>
            <a:endParaRPr lang="en-US"/>
          </a:p>
        </p:txBody>
      </p:sp>
      <p:cxnSp>
        <p:nvCxnSpPr>
          <p:cNvPr id="27" name="AutoShape 39"/>
          <p:cNvCxnSpPr>
            <a:cxnSpLocks noChangeShapeType="1"/>
            <a:stCxn id="22" idx="4"/>
            <a:endCxn id="23" idx="0"/>
          </p:cNvCxnSpPr>
          <p:nvPr/>
        </p:nvCxnSpPr>
        <p:spPr bwMode="auto">
          <a:xfrm flipH="1">
            <a:off x="6694066" y="4610894"/>
            <a:ext cx="172690" cy="177674"/>
          </a:xfrm>
          <a:prstGeom prst="straightConnector1">
            <a:avLst/>
          </a:prstGeom>
          <a:noFill/>
          <a:ln w="9525">
            <a:solidFill>
              <a:schemeClr val="tx1"/>
            </a:solidFill>
            <a:round/>
            <a:headEnd/>
            <a:tailEnd/>
          </a:ln>
        </p:spPr>
      </p:cxnSp>
      <p:cxnSp>
        <p:nvCxnSpPr>
          <p:cNvPr id="28" name="AutoShape 40"/>
          <p:cNvCxnSpPr>
            <a:cxnSpLocks noChangeShapeType="1"/>
            <a:stCxn id="22" idx="4"/>
            <a:endCxn id="24" idx="0"/>
          </p:cNvCxnSpPr>
          <p:nvPr/>
        </p:nvCxnSpPr>
        <p:spPr bwMode="auto">
          <a:xfrm>
            <a:off x="6866756" y="4610894"/>
            <a:ext cx="186122" cy="177674"/>
          </a:xfrm>
          <a:prstGeom prst="straightConnector1">
            <a:avLst/>
          </a:prstGeom>
          <a:noFill/>
          <a:ln w="9525">
            <a:solidFill>
              <a:schemeClr val="tx1"/>
            </a:solidFill>
            <a:round/>
            <a:headEnd/>
            <a:tailEnd/>
          </a:ln>
        </p:spPr>
      </p:cxnSp>
      <p:cxnSp>
        <p:nvCxnSpPr>
          <p:cNvPr id="29" name="AutoShape 41"/>
          <p:cNvCxnSpPr>
            <a:cxnSpLocks noChangeShapeType="1"/>
            <a:stCxn id="24" idx="4"/>
            <a:endCxn id="25" idx="0"/>
          </p:cNvCxnSpPr>
          <p:nvPr/>
        </p:nvCxnSpPr>
        <p:spPr bwMode="auto">
          <a:xfrm flipH="1">
            <a:off x="6960777" y="4893302"/>
            <a:ext cx="92102" cy="168322"/>
          </a:xfrm>
          <a:prstGeom prst="straightConnector1">
            <a:avLst/>
          </a:prstGeom>
          <a:noFill/>
          <a:ln w="9525">
            <a:solidFill>
              <a:schemeClr val="tx1"/>
            </a:solidFill>
            <a:round/>
            <a:headEnd/>
            <a:tailEnd/>
          </a:ln>
        </p:spPr>
      </p:cxnSp>
      <p:cxnSp>
        <p:nvCxnSpPr>
          <p:cNvPr id="30" name="AutoShape 42"/>
          <p:cNvCxnSpPr>
            <a:cxnSpLocks noChangeShapeType="1"/>
            <a:stCxn id="24" idx="4"/>
            <a:endCxn id="26" idx="0"/>
          </p:cNvCxnSpPr>
          <p:nvPr/>
        </p:nvCxnSpPr>
        <p:spPr bwMode="auto">
          <a:xfrm>
            <a:off x="7052878" y="4893302"/>
            <a:ext cx="117046" cy="168322"/>
          </a:xfrm>
          <a:prstGeom prst="straightConnector1">
            <a:avLst/>
          </a:prstGeom>
          <a:noFill/>
          <a:ln w="9525">
            <a:solidFill>
              <a:schemeClr val="tx1"/>
            </a:solidFill>
            <a:round/>
            <a:headEnd/>
            <a:tailEnd/>
          </a:ln>
        </p:spPr>
      </p:cxnSp>
      <p:cxnSp>
        <p:nvCxnSpPr>
          <p:cNvPr id="31" name="AutoShape 43"/>
          <p:cNvCxnSpPr>
            <a:cxnSpLocks noChangeShapeType="1"/>
            <a:stCxn id="13" idx="7"/>
            <a:endCxn id="22" idx="1"/>
          </p:cNvCxnSpPr>
          <p:nvPr/>
        </p:nvCxnSpPr>
        <p:spPr bwMode="auto">
          <a:xfrm rot="16200000" flipH="1">
            <a:off x="6019686" y="3724910"/>
            <a:ext cx="1243" cy="1591932"/>
          </a:xfrm>
          <a:prstGeom prst="curvedConnector3">
            <a:avLst>
              <a:gd name="adj1" fmla="val -19624940"/>
            </a:avLst>
          </a:prstGeom>
          <a:noFill/>
          <a:ln w="9525">
            <a:solidFill>
              <a:schemeClr val="tx1"/>
            </a:solidFill>
            <a:prstDash val="dash"/>
            <a:round/>
            <a:headEnd/>
            <a:tailEnd/>
          </a:ln>
        </p:spPr>
      </p:cxnSp>
      <p:cxnSp>
        <p:nvCxnSpPr>
          <p:cNvPr id="32" name="AutoShape 44"/>
          <p:cNvCxnSpPr>
            <a:cxnSpLocks noChangeShapeType="1"/>
            <a:stCxn id="17" idx="4"/>
            <a:endCxn id="26" idx="3"/>
          </p:cNvCxnSpPr>
          <p:nvPr/>
        </p:nvCxnSpPr>
        <p:spPr bwMode="auto">
          <a:xfrm rot="5400000" flipH="1" flipV="1">
            <a:off x="6291667" y="4337341"/>
            <a:ext cx="14095" cy="1641454"/>
          </a:xfrm>
          <a:prstGeom prst="curvedConnector3">
            <a:avLst>
              <a:gd name="adj1" fmla="val -1630670"/>
            </a:avLst>
          </a:prstGeom>
          <a:noFill/>
          <a:ln w="9525">
            <a:solidFill>
              <a:schemeClr val="tx1"/>
            </a:solidFill>
            <a:prstDash val="dash"/>
            <a:round/>
            <a:headEnd/>
            <a:tailEnd/>
          </a:ln>
        </p:spPr>
      </p:cxnSp>
      <p:cxnSp>
        <p:nvCxnSpPr>
          <p:cNvPr id="33" name="AutoShape 45"/>
          <p:cNvCxnSpPr>
            <a:cxnSpLocks noChangeShapeType="1"/>
            <a:stCxn id="14" idx="0"/>
            <a:endCxn id="23" idx="0"/>
          </p:cNvCxnSpPr>
          <p:nvPr/>
        </p:nvCxnSpPr>
        <p:spPr bwMode="auto">
          <a:xfrm rot="16200000" flipH="1">
            <a:off x="5846996" y="3942458"/>
            <a:ext cx="1244" cy="1690977"/>
          </a:xfrm>
          <a:prstGeom prst="curvedConnector3">
            <a:avLst>
              <a:gd name="adj1" fmla="val -25058448"/>
            </a:avLst>
          </a:prstGeom>
          <a:noFill/>
          <a:ln w="9525">
            <a:solidFill>
              <a:schemeClr val="tx1"/>
            </a:solidFill>
            <a:prstDash val="dash"/>
            <a:round/>
            <a:headEnd/>
            <a:tailEnd/>
          </a:ln>
        </p:spPr>
      </p:cxnSp>
      <p:cxnSp>
        <p:nvCxnSpPr>
          <p:cNvPr id="34" name="AutoShape 46"/>
          <p:cNvCxnSpPr>
            <a:cxnSpLocks noChangeShapeType="1"/>
            <a:stCxn id="16" idx="4"/>
            <a:endCxn id="25" idx="4"/>
          </p:cNvCxnSpPr>
          <p:nvPr/>
        </p:nvCxnSpPr>
        <p:spPr bwMode="auto">
          <a:xfrm rot="16200000" flipH="1">
            <a:off x="6113708" y="4320247"/>
            <a:ext cx="1243" cy="1690977"/>
          </a:xfrm>
          <a:prstGeom prst="curvedConnector3">
            <a:avLst>
              <a:gd name="adj1" fmla="val 25178688"/>
            </a:avLst>
          </a:prstGeom>
          <a:noFill/>
          <a:ln w="9525">
            <a:solidFill>
              <a:schemeClr val="tx1"/>
            </a:solidFill>
            <a:prstDash val="dash"/>
            <a:round/>
            <a:headEnd/>
            <a:tailEnd/>
          </a:ln>
        </p:spPr>
      </p:cxnSp>
      <p:cxnSp>
        <p:nvCxnSpPr>
          <p:cNvPr id="35" name="AutoShape 47"/>
          <p:cNvCxnSpPr>
            <a:cxnSpLocks noChangeShapeType="1"/>
            <a:stCxn id="15" idx="0"/>
            <a:endCxn id="24" idx="0"/>
          </p:cNvCxnSpPr>
          <p:nvPr/>
        </p:nvCxnSpPr>
        <p:spPr bwMode="auto">
          <a:xfrm rot="16200000" flipH="1">
            <a:off x="6205808" y="3942458"/>
            <a:ext cx="1244" cy="1690977"/>
          </a:xfrm>
          <a:prstGeom prst="curvedConnector3">
            <a:avLst>
              <a:gd name="adj1" fmla="val -18376206"/>
            </a:avLst>
          </a:prstGeom>
          <a:noFill/>
          <a:ln w="9525">
            <a:solidFill>
              <a:schemeClr val="tx1"/>
            </a:solidFill>
            <a:prstDash val="dash"/>
            <a:round/>
            <a:headEnd/>
            <a:tailEnd/>
          </a:ln>
        </p:spPr>
      </p:cxnSp>
      <p:sp>
        <p:nvSpPr>
          <p:cNvPr id="36" name="Rectangle 61"/>
          <p:cNvSpPr>
            <a:spLocks noChangeArrowheads="1"/>
          </p:cNvSpPr>
          <p:nvPr/>
        </p:nvSpPr>
        <p:spPr bwMode="auto">
          <a:xfrm>
            <a:off x="4443350" y="3915728"/>
            <a:ext cx="1295400" cy="366568"/>
          </a:xfrm>
          <a:prstGeom prst="rect">
            <a:avLst/>
          </a:prstGeom>
          <a:noFill/>
          <a:ln w="9525">
            <a:noFill/>
            <a:miter lim="800000"/>
            <a:headEnd/>
            <a:tailEnd/>
          </a:ln>
        </p:spPr>
        <p:txBody>
          <a:bodyPr wrap="none" anchor="ctr"/>
          <a:lstStyle/>
          <a:p>
            <a:pPr algn="ctr" eaLnBrk="0" hangingPunct="0"/>
            <a:r>
              <a:rPr lang="en-US" sz="1200" dirty="0" smtClean="0">
                <a:latin typeface="Arial" pitchFamily="34" charset="0"/>
              </a:rPr>
              <a:t>Normalized </a:t>
            </a:r>
            <a:br>
              <a:rPr lang="en-US" sz="1200" dirty="0" smtClean="0">
                <a:latin typeface="Arial" pitchFamily="34" charset="0"/>
              </a:rPr>
            </a:br>
            <a:r>
              <a:rPr lang="en-US" sz="1200" dirty="0" smtClean="0">
                <a:latin typeface="Arial" pitchFamily="34" charset="0"/>
              </a:rPr>
              <a:t>Model IR</a:t>
            </a:r>
            <a:endParaRPr lang="en-US" sz="1200" dirty="0">
              <a:latin typeface="Arial" pitchFamily="34" charset="0"/>
            </a:endParaRPr>
          </a:p>
        </p:txBody>
      </p:sp>
      <p:sp>
        <p:nvSpPr>
          <p:cNvPr id="37" name="Rectangle 62"/>
          <p:cNvSpPr>
            <a:spLocks noChangeArrowheads="1"/>
          </p:cNvSpPr>
          <p:nvPr/>
        </p:nvSpPr>
        <p:spPr bwMode="auto">
          <a:xfrm>
            <a:off x="6480265" y="3918938"/>
            <a:ext cx="606335" cy="377790"/>
          </a:xfrm>
          <a:prstGeom prst="rect">
            <a:avLst/>
          </a:prstGeom>
          <a:noFill/>
          <a:ln w="9525">
            <a:noFill/>
            <a:miter lim="800000"/>
            <a:headEnd/>
            <a:tailEnd/>
          </a:ln>
        </p:spPr>
        <p:txBody>
          <a:bodyPr wrap="none" anchor="ctr"/>
          <a:lstStyle/>
          <a:p>
            <a:pPr algn="ctr" eaLnBrk="0" hangingPunct="0"/>
            <a:r>
              <a:rPr lang="en-US" sz="1200" dirty="0" smtClean="0">
                <a:latin typeface="Arial" pitchFamily="34" charset="0"/>
              </a:rPr>
              <a:t>Normalized </a:t>
            </a:r>
            <a:br>
              <a:rPr lang="en-US" sz="1200" dirty="0" smtClean="0">
                <a:latin typeface="Arial" pitchFamily="34" charset="0"/>
              </a:rPr>
            </a:br>
            <a:r>
              <a:rPr lang="en-US" sz="1200" dirty="0" smtClean="0">
                <a:latin typeface="Arial" pitchFamily="34" charset="0"/>
              </a:rPr>
              <a:t>Code IR</a:t>
            </a:r>
            <a:endParaRPr lang="en-US" sz="1200" dirty="0">
              <a:latin typeface="Arial" pitchFamily="34" charset="0"/>
            </a:endParaRPr>
          </a:p>
        </p:txBody>
      </p:sp>
      <p:sp>
        <p:nvSpPr>
          <p:cNvPr id="38" name="Rectangle 70"/>
          <p:cNvSpPr>
            <a:spLocks noChangeArrowheads="1"/>
          </p:cNvSpPr>
          <p:nvPr/>
        </p:nvSpPr>
        <p:spPr bwMode="auto">
          <a:xfrm>
            <a:off x="4472743" y="3891978"/>
            <a:ext cx="2994857" cy="1676400"/>
          </a:xfrm>
          <a:prstGeom prst="rect">
            <a:avLst/>
          </a:prstGeom>
          <a:noFill/>
          <a:ln w="9525" algn="ctr">
            <a:solidFill>
              <a:schemeClr val="tx1"/>
            </a:solidFill>
            <a:miter lim="800000"/>
            <a:headEnd/>
            <a:tailEnd/>
          </a:ln>
        </p:spPr>
        <p:txBody>
          <a:bodyPr wrap="none" anchor="ctr"/>
          <a:lstStyle/>
          <a:p>
            <a:pPr eaLnBrk="0" hangingPunct="0"/>
            <a:endParaRPr lang="en-US"/>
          </a:p>
        </p:txBody>
      </p:sp>
      <p:sp>
        <p:nvSpPr>
          <p:cNvPr id="39" name="Oval 15"/>
          <p:cNvSpPr>
            <a:spLocks noChangeArrowheads="1"/>
          </p:cNvSpPr>
          <p:nvPr/>
        </p:nvSpPr>
        <p:spPr bwMode="auto">
          <a:xfrm>
            <a:off x="5109362" y="4497136"/>
            <a:ext cx="140071" cy="104734"/>
          </a:xfrm>
          <a:prstGeom prst="ellipse">
            <a:avLst/>
          </a:prstGeom>
          <a:solidFill>
            <a:srgbClr val="8DB0FF"/>
          </a:solidFill>
          <a:ln w="9525">
            <a:solidFill>
              <a:schemeClr val="tx1"/>
            </a:solidFill>
            <a:round/>
            <a:headEnd/>
            <a:tailEnd/>
          </a:ln>
        </p:spPr>
        <p:txBody>
          <a:bodyPr wrap="none" anchor="ctr"/>
          <a:lstStyle/>
          <a:p>
            <a:pPr eaLnBrk="0" hangingPunct="0"/>
            <a:endParaRPr lang="en-US"/>
          </a:p>
        </p:txBody>
      </p:sp>
      <p:sp>
        <p:nvSpPr>
          <p:cNvPr id="40" name="Oval 16"/>
          <p:cNvSpPr>
            <a:spLocks noChangeArrowheads="1"/>
          </p:cNvSpPr>
          <p:nvPr/>
        </p:nvSpPr>
        <p:spPr bwMode="auto">
          <a:xfrm>
            <a:off x="4936671" y="4779543"/>
            <a:ext cx="140071" cy="104734"/>
          </a:xfrm>
          <a:prstGeom prst="ellipse">
            <a:avLst/>
          </a:prstGeom>
          <a:solidFill>
            <a:srgbClr val="8DB0FF"/>
          </a:solidFill>
          <a:ln w="9525">
            <a:solidFill>
              <a:schemeClr val="tx1"/>
            </a:solidFill>
            <a:round/>
            <a:headEnd/>
            <a:tailEnd/>
          </a:ln>
        </p:spPr>
        <p:txBody>
          <a:bodyPr wrap="none" anchor="ctr"/>
          <a:lstStyle/>
          <a:p>
            <a:pPr eaLnBrk="0" hangingPunct="0"/>
            <a:endParaRPr lang="en-US"/>
          </a:p>
        </p:txBody>
      </p:sp>
      <p:sp>
        <p:nvSpPr>
          <p:cNvPr id="41" name="Oval 17"/>
          <p:cNvSpPr>
            <a:spLocks noChangeArrowheads="1"/>
          </p:cNvSpPr>
          <p:nvPr/>
        </p:nvSpPr>
        <p:spPr bwMode="auto">
          <a:xfrm>
            <a:off x="5295484" y="4779543"/>
            <a:ext cx="140071" cy="104734"/>
          </a:xfrm>
          <a:prstGeom prst="ellipse">
            <a:avLst/>
          </a:prstGeom>
          <a:solidFill>
            <a:srgbClr val="8DB0FF"/>
          </a:solidFill>
          <a:ln w="9525">
            <a:solidFill>
              <a:schemeClr val="tx1"/>
            </a:solidFill>
            <a:round/>
            <a:headEnd/>
            <a:tailEnd/>
          </a:ln>
        </p:spPr>
        <p:txBody>
          <a:bodyPr wrap="none" anchor="ctr"/>
          <a:lstStyle/>
          <a:p>
            <a:pPr eaLnBrk="0" hangingPunct="0"/>
            <a:endParaRPr lang="en-US"/>
          </a:p>
        </p:txBody>
      </p:sp>
      <p:sp>
        <p:nvSpPr>
          <p:cNvPr id="42" name="Oval 18"/>
          <p:cNvSpPr>
            <a:spLocks noChangeArrowheads="1"/>
          </p:cNvSpPr>
          <p:nvPr/>
        </p:nvSpPr>
        <p:spPr bwMode="auto">
          <a:xfrm>
            <a:off x="5203382" y="5052599"/>
            <a:ext cx="140071" cy="104734"/>
          </a:xfrm>
          <a:prstGeom prst="ellipse">
            <a:avLst/>
          </a:prstGeom>
          <a:solidFill>
            <a:srgbClr val="8DB0FF"/>
          </a:solidFill>
          <a:ln w="9525">
            <a:solidFill>
              <a:schemeClr val="tx1"/>
            </a:solidFill>
            <a:round/>
            <a:headEnd/>
            <a:tailEnd/>
          </a:ln>
        </p:spPr>
        <p:txBody>
          <a:bodyPr wrap="none" anchor="ctr"/>
          <a:lstStyle/>
          <a:p>
            <a:pPr eaLnBrk="0" hangingPunct="0"/>
            <a:endParaRPr lang="en-US"/>
          </a:p>
        </p:txBody>
      </p:sp>
      <p:sp>
        <p:nvSpPr>
          <p:cNvPr id="43" name="Oval 19"/>
          <p:cNvSpPr>
            <a:spLocks noChangeArrowheads="1"/>
          </p:cNvSpPr>
          <p:nvPr/>
        </p:nvSpPr>
        <p:spPr bwMode="auto">
          <a:xfrm>
            <a:off x="5412530" y="5052599"/>
            <a:ext cx="140071" cy="104734"/>
          </a:xfrm>
          <a:prstGeom prst="ellipse">
            <a:avLst/>
          </a:prstGeom>
          <a:solidFill>
            <a:srgbClr val="8DB0FF"/>
          </a:solidFill>
          <a:ln w="9525">
            <a:solidFill>
              <a:schemeClr val="tx1"/>
            </a:solidFill>
            <a:round/>
            <a:headEnd/>
            <a:tailEnd/>
          </a:ln>
        </p:spPr>
        <p:txBody>
          <a:bodyPr wrap="none" anchor="ctr"/>
          <a:lstStyle/>
          <a:p>
            <a:pPr eaLnBrk="0" hangingPunct="0"/>
            <a:endParaRPr lang="en-US"/>
          </a:p>
        </p:txBody>
      </p:sp>
      <p:cxnSp>
        <p:nvCxnSpPr>
          <p:cNvPr id="44" name="AutoShape 20"/>
          <p:cNvCxnSpPr>
            <a:cxnSpLocks noChangeShapeType="1"/>
            <a:stCxn id="39" idx="4"/>
            <a:endCxn id="40" idx="0"/>
          </p:cNvCxnSpPr>
          <p:nvPr/>
        </p:nvCxnSpPr>
        <p:spPr bwMode="auto">
          <a:xfrm flipH="1">
            <a:off x="5007666" y="4601870"/>
            <a:ext cx="172691" cy="177673"/>
          </a:xfrm>
          <a:prstGeom prst="straightConnector1">
            <a:avLst/>
          </a:prstGeom>
          <a:noFill/>
          <a:ln w="9525">
            <a:solidFill>
              <a:schemeClr val="tx1"/>
            </a:solidFill>
            <a:round/>
            <a:headEnd/>
            <a:tailEnd/>
          </a:ln>
        </p:spPr>
      </p:cxnSp>
      <p:cxnSp>
        <p:nvCxnSpPr>
          <p:cNvPr id="45" name="AutoShape 21"/>
          <p:cNvCxnSpPr>
            <a:cxnSpLocks noChangeShapeType="1"/>
            <a:stCxn id="39" idx="4"/>
            <a:endCxn id="41" idx="0"/>
          </p:cNvCxnSpPr>
          <p:nvPr/>
        </p:nvCxnSpPr>
        <p:spPr bwMode="auto">
          <a:xfrm>
            <a:off x="5180357" y="4601870"/>
            <a:ext cx="186122" cy="177673"/>
          </a:xfrm>
          <a:prstGeom prst="straightConnector1">
            <a:avLst/>
          </a:prstGeom>
          <a:noFill/>
          <a:ln w="9525">
            <a:solidFill>
              <a:schemeClr val="tx1"/>
            </a:solidFill>
            <a:round/>
            <a:headEnd/>
            <a:tailEnd/>
          </a:ln>
        </p:spPr>
      </p:cxnSp>
      <p:cxnSp>
        <p:nvCxnSpPr>
          <p:cNvPr id="46" name="AutoShape 22"/>
          <p:cNvCxnSpPr>
            <a:cxnSpLocks noChangeShapeType="1"/>
            <a:stCxn id="41" idx="4"/>
            <a:endCxn id="42" idx="0"/>
          </p:cNvCxnSpPr>
          <p:nvPr/>
        </p:nvCxnSpPr>
        <p:spPr bwMode="auto">
          <a:xfrm flipH="1">
            <a:off x="5274377" y="4884277"/>
            <a:ext cx="92102" cy="168322"/>
          </a:xfrm>
          <a:prstGeom prst="straightConnector1">
            <a:avLst/>
          </a:prstGeom>
          <a:noFill/>
          <a:ln w="9525">
            <a:solidFill>
              <a:schemeClr val="tx1"/>
            </a:solidFill>
            <a:round/>
            <a:headEnd/>
            <a:tailEnd/>
          </a:ln>
        </p:spPr>
      </p:cxnSp>
      <p:cxnSp>
        <p:nvCxnSpPr>
          <p:cNvPr id="47" name="AutoShape 23"/>
          <p:cNvCxnSpPr>
            <a:cxnSpLocks noChangeShapeType="1"/>
            <a:stCxn id="41" idx="4"/>
            <a:endCxn id="43" idx="0"/>
          </p:cNvCxnSpPr>
          <p:nvPr/>
        </p:nvCxnSpPr>
        <p:spPr bwMode="auto">
          <a:xfrm>
            <a:off x="5366479" y="4884277"/>
            <a:ext cx="117046" cy="168322"/>
          </a:xfrm>
          <a:prstGeom prst="straightConnector1">
            <a:avLst/>
          </a:prstGeom>
          <a:noFill/>
          <a:ln w="9525">
            <a:solidFill>
              <a:schemeClr val="tx1"/>
            </a:solidFill>
            <a:round/>
            <a:headEnd/>
            <a:tailEnd/>
          </a:ln>
        </p:spPr>
      </p:cxnSp>
      <p:sp>
        <p:nvSpPr>
          <p:cNvPr id="48" name="Rectangle 47"/>
          <p:cNvSpPr/>
          <p:nvPr/>
        </p:nvSpPr>
        <p:spPr>
          <a:xfrm>
            <a:off x="5103596" y="4480558"/>
            <a:ext cx="152400" cy="152400"/>
          </a:xfrm>
          <a:prstGeom prst="rect">
            <a:avLst/>
          </a:prstGeom>
          <a:solidFill>
            <a:srgbClr val="8DB0FF"/>
          </a:solidFill>
          <a:ln w="9525">
            <a:solidFill>
              <a:schemeClr val="tx1"/>
            </a:solidFill>
            <a:round/>
            <a:headEnd/>
            <a:tailEnd/>
          </a:ln>
        </p:spPr>
        <p:txBody>
          <a:bodyPr wrap="none" anchor="ctr"/>
          <a:lstStyle/>
          <a:p>
            <a:pPr eaLnBrk="0" hangingPunct="0"/>
            <a:endParaRPr lang="en-US" dirty="0" smtClean="0">
              <a:solidFill>
                <a:schemeClr val="tx1"/>
              </a:solidFill>
            </a:endParaRPr>
          </a:p>
        </p:txBody>
      </p:sp>
      <p:sp>
        <p:nvSpPr>
          <p:cNvPr id="49" name="Rectangle 48"/>
          <p:cNvSpPr/>
          <p:nvPr/>
        </p:nvSpPr>
        <p:spPr>
          <a:xfrm>
            <a:off x="5298036" y="4751198"/>
            <a:ext cx="152400" cy="152400"/>
          </a:xfrm>
          <a:prstGeom prst="rect">
            <a:avLst/>
          </a:prstGeom>
          <a:solidFill>
            <a:srgbClr val="8DB0FF"/>
          </a:solidFill>
          <a:ln w="9525">
            <a:solidFill>
              <a:schemeClr val="tx1"/>
            </a:solidFill>
            <a:round/>
            <a:headEnd/>
            <a:tailEnd/>
          </a:ln>
        </p:spPr>
        <p:txBody>
          <a:bodyPr wrap="none" anchor="ctr"/>
          <a:lstStyle/>
          <a:p>
            <a:pPr eaLnBrk="0" hangingPunct="0"/>
            <a:endParaRPr lang="en-US" dirty="0" smtClean="0">
              <a:solidFill>
                <a:schemeClr val="tx1"/>
              </a:solidFill>
            </a:endParaRPr>
          </a:p>
        </p:txBody>
      </p:sp>
      <p:sp>
        <p:nvSpPr>
          <p:cNvPr id="50" name="Rectangle 49"/>
          <p:cNvSpPr/>
          <p:nvPr/>
        </p:nvSpPr>
        <p:spPr>
          <a:xfrm>
            <a:off x="5200816" y="5034978"/>
            <a:ext cx="152400" cy="152400"/>
          </a:xfrm>
          <a:prstGeom prst="rect">
            <a:avLst/>
          </a:prstGeom>
          <a:solidFill>
            <a:srgbClr val="8DB0FF"/>
          </a:solidFill>
          <a:ln w="9525">
            <a:solidFill>
              <a:schemeClr val="tx1"/>
            </a:solidFill>
            <a:round/>
            <a:headEnd/>
            <a:tailEnd/>
          </a:ln>
        </p:spPr>
        <p:txBody>
          <a:bodyPr wrap="none" anchor="ctr"/>
          <a:lstStyle/>
          <a:p>
            <a:pPr eaLnBrk="0" hangingPunct="0"/>
            <a:endParaRPr lang="en-US" dirty="0" smtClean="0">
              <a:solidFill>
                <a:schemeClr val="tx1"/>
              </a:solidFill>
            </a:endParaRPr>
          </a:p>
        </p:txBody>
      </p:sp>
      <p:sp>
        <p:nvSpPr>
          <p:cNvPr id="51" name="Rectangle 50"/>
          <p:cNvSpPr/>
          <p:nvPr/>
        </p:nvSpPr>
        <p:spPr>
          <a:xfrm>
            <a:off x="5408396" y="5034978"/>
            <a:ext cx="152400" cy="152400"/>
          </a:xfrm>
          <a:prstGeom prst="rect">
            <a:avLst/>
          </a:prstGeom>
          <a:solidFill>
            <a:srgbClr val="8DB0FF"/>
          </a:solidFill>
          <a:ln w="9525">
            <a:solidFill>
              <a:schemeClr val="tx1"/>
            </a:solidFill>
            <a:round/>
            <a:headEnd/>
            <a:tailEnd/>
          </a:ln>
        </p:spPr>
        <p:txBody>
          <a:bodyPr wrap="none" anchor="ctr"/>
          <a:lstStyle/>
          <a:p>
            <a:pPr eaLnBrk="0" hangingPunct="0"/>
            <a:endParaRPr lang="en-US" dirty="0" smtClean="0">
              <a:solidFill>
                <a:schemeClr val="tx1"/>
              </a:solidFill>
            </a:endParaRPr>
          </a:p>
        </p:txBody>
      </p:sp>
      <p:sp>
        <p:nvSpPr>
          <p:cNvPr id="52" name="Rectangle 51"/>
          <p:cNvSpPr/>
          <p:nvPr/>
        </p:nvSpPr>
        <p:spPr>
          <a:xfrm>
            <a:off x="4930176" y="4753828"/>
            <a:ext cx="152400" cy="152400"/>
          </a:xfrm>
          <a:prstGeom prst="rect">
            <a:avLst/>
          </a:prstGeom>
          <a:solidFill>
            <a:srgbClr val="8DB0FF"/>
          </a:solidFill>
          <a:ln w="9525">
            <a:solidFill>
              <a:schemeClr val="tx1"/>
            </a:solidFill>
            <a:round/>
            <a:headEnd/>
            <a:tailEnd/>
          </a:ln>
        </p:spPr>
        <p:txBody>
          <a:bodyPr wrap="none" anchor="ctr"/>
          <a:lstStyle/>
          <a:p>
            <a:pPr eaLnBrk="0" hangingPunct="0"/>
            <a:endParaRPr lang="en-US" dirty="0" smtClean="0">
              <a:solidFill>
                <a:schemeClr val="tx1"/>
              </a:solidFill>
            </a:endParaRPr>
          </a:p>
        </p:txBody>
      </p:sp>
      <p:sp>
        <p:nvSpPr>
          <p:cNvPr id="53" name="Rectangle 8"/>
          <p:cNvSpPr>
            <a:spLocks noChangeArrowheads="1"/>
          </p:cNvSpPr>
          <p:nvPr/>
        </p:nvSpPr>
        <p:spPr bwMode="auto">
          <a:xfrm>
            <a:off x="4462069" y="3150585"/>
            <a:ext cx="686924" cy="366568"/>
          </a:xfrm>
          <a:prstGeom prst="rect">
            <a:avLst/>
          </a:prstGeom>
          <a:noFill/>
          <a:ln w="9525">
            <a:noFill/>
            <a:miter lim="800000"/>
            <a:headEnd/>
            <a:tailEnd/>
          </a:ln>
        </p:spPr>
        <p:txBody>
          <a:bodyPr wrap="none" anchor="ctr"/>
          <a:lstStyle/>
          <a:p>
            <a:pPr algn="l" eaLnBrk="0" hangingPunct="0"/>
            <a:r>
              <a:rPr lang="en-US" sz="1200" dirty="0" smtClean="0">
                <a:latin typeface="Arial" pitchFamily="34" charset="0"/>
              </a:rPr>
              <a:t>Model IR</a:t>
            </a:r>
            <a:endParaRPr lang="en-US" sz="1200" dirty="0">
              <a:latin typeface="Arial" pitchFamily="34" charset="0"/>
            </a:endParaRPr>
          </a:p>
        </p:txBody>
      </p:sp>
      <p:grpSp>
        <p:nvGrpSpPr>
          <p:cNvPr id="4" name="Group 48"/>
          <p:cNvGrpSpPr>
            <a:grpSpLocks/>
          </p:cNvGrpSpPr>
          <p:nvPr/>
        </p:nvGrpSpPr>
        <p:grpSpPr bwMode="auto">
          <a:xfrm>
            <a:off x="6615451" y="2678117"/>
            <a:ext cx="498884" cy="660196"/>
            <a:chOff x="2564" y="1710"/>
            <a:chExt cx="260" cy="353"/>
          </a:xfrm>
        </p:grpSpPr>
        <p:sp>
          <p:nvSpPr>
            <p:cNvPr id="55" name="Oval 49"/>
            <p:cNvSpPr>
              <a:spLocks noChangeArrowheads="1"/>
            </p:cNvSpPr>
            <p:nvPr/>
          </p:nvSpPr>
          <p:spPr bwMode="auto">
            <a:xfrm>
              <a:off x="2654" y="1710"/>
              <a:ext cx="73" cy="56"/>
            </a:xfrm>
            <a:prstGeom prst="ellipse">
              <a:avLst/>
            </a:prstGeom>
            <a:solidFill>
              <a:srgbClr val="8DB0FF"/>
            </a:solidFill>
            <a:ln w="9525">
              <a:solidFill>
                <a:schemeClr val="tx1"/>
              </a:solidFill>
              <a:round/>
              <a:headEnd/>
              <a:tailEnd/>
            </a:ln>
          </p:spPr>
          <p:txBody>
            <a:bodyPr wrap="none" anchor="ctr"/>
            <a:lstStyle/>
            <a:p>
              <a:pPr eaLnBrk="0" hangingPunct="0"/>
              <a:endParaRPr lang="en-US"/>
            </a:p>
          </p:txBody>
        </p:sp>
        <p:sp>
          <p:nvSpPr>
            <p:cNvPr id="56" name="Oval 50"/>
            <p:cNvSpPr>
              <a:spLocks noChangeArrowheads="1"/>
            </p:cNvSpPr>
            <p:nvPr/>
          </p:nvSpPr>
          <p:spPr bwMode="auto">
            <a:xfrm>
              <a:off x="2564" y="1861"/>
              <a:ext cx="73" cy="56"/>
            </a:xfrm>
            <a:prstGeom prst="ellipse">
              <a:avLst/>
            </a:prstGeom>
            <a:solidFill>
              <a:srgbClr val="8DB0FF"/>
            </a:solidFill>
            <a:ln w="9525">
              <a:solidFill>
                <a:schemeClr val="tx1"/>
              </a:solidFill>
              <a:round/>
              <a:headEnd/>
              <a:tailEnd/>
            </a:ln>
          </p:spPr>
          <p:txBody>
            <a:bodyPr wrap="none" anchor="ctr"/>
            <a:lstStyle/>
            <a:p>
              <a:pPr eaLnBrk="0" hangingPunct="0"/>
              <a:endParaRPr lang="en-US"/>
            </a:p>
          </p:txBody>
        </p:sp>
        <p:sp>
          <p:nvSpPr>
            <p:cNvPr id="57" name="Oval 51"/>
            <p:cNvSpPr>
              <a:spLocks noChangeArrowheads="1"/>
            </p:cNvSpPr>
            <p:nvPr/>
          </p:nvSpPr>
          <p:spPr bwMode="auto">
            <a:xfrm>
              <a:off x="2751" y="1861"/>
              <a:ext cx="73" cy="56"/>
            </a:xfrm>
            <a:prstGeom prst="ellipse">
              <a:avLst/>
            </a:prstGeom>
            <a:solidFill>
              <a:srgbClr val="8DB0FF"/>
            </a:solidFill>
            <a:ln w="9525">
              <a:solidFill>
                <a:schemeClr val="tx1"/>
              </a:solidFill>
              <a:round/>
              <a:headEnd/>
              <a:tailEnd/>
            </a:ln>
          </p:spPr>
          <p:txBody>
            <a:bodyPr wrap="none" anchor="ctr"/>
            <a:lstStyle/>
            <a:p>
              <a:pPr eaLnBrk="0" hangingPunct="0"/>
              <a:endParaRPr lang="en-US"/>
            </a:p>
          </p:txBody>
        </p:sp>
        <p:sp>
          <p:nvSpPr>
            <p:cNvPr id="58" name="Oval 52"/>
            <p:cNvSpPr>
              <a:spLocks noChangeArrowheads="1"/>
            </p:cNvSpPr>
            <p:nvPr/>
          </p:nvSpPr>
          <p:spPr bwMode="auto">
            <a:xfrm>
              <a:off x="2703" y="2007"/>
              <a:ext cx="73" cy="56"/>
            </a:xfrm>
            <a:prstGeom prst="ellipse">
              <a:avLst/>
            </a:prstGeom>
            <a:solidFill>
              <a:srgbClr val="8DB0FF"/>
            </a:solidFill>
            <a:ln w="9525">
              <a:solidFill>
                <a:schemeClr val="tx1"/>
              </a:solidFill>
              <a:round/>
              <a:headEnd/>
              <a:tailEnd/>
            </a:ln>
          </p:spPr>
          <p:txBody>
            <a:bodyPr wrap="none" anchor="ctr"/>
            <a:lstStyle/>
            <a:p>
              <a:pPr eaLnBrk="0" hangingPunct="0"/>
              <a:endParaRPr lang="en-US"/>
            </a:p>
          </p:txBody>
        </p:sp>
        <p:cxnSp>
          <p:nvCxnSpPr>
            <p:cNvPr id="59" name="AutoShape 54"/>
            <p:cNvCxnSpPr>
              <a:cxnSpLocks noChangeShapeType="1"/>
              <a:stCxn id="55" idx="4"/>
              <a:endCxn id="56" idx="0"/>
            </p:cNvCxnSpPr>
            <p:nvPr/>
          </p:nvCxnSpPr>
          <p:spPr bwMode="auto">
            <a:xfrm flipH="1">
              <a:off x="2601" y="1766"/>
              <a:ext cx="90" cy="95"/>
            </a:xfrm>
            <a:prstGeom prst="straightConnector1">
              <a:avLst/>
            </a:prstGeom>
            <a:noFill/>
            <a:ln w="9525">
              <a:solidFill>
                <a:schemeClr val="tx1"/>
              </a:solidFill>
              <a:round/>
              <a:headEnd/>
              <a:tailEnd/>
            </a:ln>
          </p:spPr>
        </p:cxnSp>
        <p:cxnSp>
          <p:nvCxnSpPr>
            <p:cNvPr id="60" name="AutoShape 55"/>
            <p:cNvCxnSpPr>
              <a:cxnSpLocks noChangeShapeType="1"/>
              <a:stCxn id="55" idx="4"/>
              <a:endCxn id="57" idx="0"/>
            </p:cNvCxnSpPr>
            <p:nvPr/>
          </p:nvCxnSpPr>
          <p:spPr bwMode="auto">
            <a:xfrm>
              <a:off x="2691" y="1766"/>
              <a:ext cx="97" cy="95"/>
            </a:xfrm>
            <a:prstGeom prst="straightConnector1">
              <a:avLst/>
            </a:prstGeom>
            <a:noFill/>
            <a:ln w="9525">
              <a:solidFill>
                <a:schemeClr val="tx1"/>
              </a:solidFill>
              <a:round/>
              <a:headEnd/>
              <a:tailEnd/>
            </a:ln>
          </p:spPr>
        </p:cxnSp>
        <p:cxnSp>
          <p:nvCxnSpPr>
            <p:cNvPr id="61" name="AutoShape 56"/>
            <p:cNvCxnSpPr>
              <a:cxnSpLocks noChangeShapeType="1"/>
              <a:stCxn id="57" idx="4"/>
              <a:endCxn id="58" idx="0"/>
            </p:cNvCxnSpPr>
            <p:nvPr/>
          </p:nvCxnSpPr>
          <p:spPr bwMode="auto">
            <a:xfrm flipH="1">
              <a:off x="2740" y="1917"/>
              <a:ext cx="48" cy="90"/>
            </a:xfrm>
            <a:prstGeom prst="straightConnector1">
              <a:avLst/>
            </a:prstGeom>
            <a:noFill/>
            <a:ln w="9525">
              <a:solidFill>
                <a:schemeClr val="tx1"/>
              </a:solidFill>
              <a:round/>
              <a:headEnd/>
              <a:tailEnd/>
            </a:ln>
          </p:spPr>
        </p:cxnSp>
      </p:grpSp>
      <p:sp>
        <p:nvSpPr>
          <p:cNvPr id="62" name="Rectangle 60"/>
          <p:cNvSpPr>
            <a:spLocks noChangeArrowheads="1"/>
          </p:cNvSpPr>
          <p:nvPr/>
        </p:nvSpPr>
        <p:spPr bwMode="auto">
          <a:xfrm>
            <a:off x="6199094" y="3092152"/>
            <a:ext cx="606335" cy="377790"/>
          </a:xfrm>
          <a:prstGeom prst="rect">
            <a:avLst/>
          </a:prstGeom>
          <a:noFill/>
          <a:ln w="9525">
            <a:noFill/>
            <a:miter lim="800000"/>
            <a:headEnd/>
            <a:tailEnd/>
          </a:ln>
        </p:spPr>
        <p:txBody>
          <a:bodyPr wrap="none" anchor="ctr"/>
          <a:lstStyle/>
          <a:p>
            <a:pPr algn="l" eaLnBrk="0" hangingPunct="0"/>
            <a:r>
              <a:rPr lang="en-US" sz="1200" dirty="0" smtClean="0">
                <a:latin typeface="Arial" pitchFamily="34" charset="0"/>
              </a:rPr>
              <a:t>Code IR</a:t>
            </a:r>
            <a:endParaRPr lang="en-US" sz="1200" dirty="0">
              <a:latin typeface="Arial" pitchFamily="34" charset="0"/>
            </a:endParaRPr>
          </a:p>
        </p:txBody>
      </p:sp>
      <p:grpSp>
        <p:nvGrpSpPr>
          <p:cNvPr id="6" name="Group 87"/>
          <p:cNvGrpSpPr/>
          <p:nvPr/>
        </p:nvGrpSpPr>
        <p:grpSpPr>
          <a:xfrm>
            <a:off x="4934685" y="2654058"/>
            <a:ext cx="630620" cy="706820"/>
            <a:chOff x="2798380" y="2569780"/>
            <a:chExt cx="630620" cy="706820"/>
          </a:xfrm>
        </p:grpSpPr>
        <p:grpSp>
          <p:nvGrpSpPr>
            <p:cNvPr id="54" name="Group 85"/>
            <p:cNvGrpSpPr/>
            <p:nvPr/>
          </p:nvGrpSpPr>
          <p:grpSpPr>
            <a:xfrm>
              <a:off x="2804875" y="2586358"/>
              <a:ext cx="615930" cy="660197"/>
              <a:chOff x="2804875" y="2586358"/>
              <a:chExt cx="615930" cy="660197"/>
            </a:xfrm>
          </p:grpSpPr>
          <p:sp>
            <p:nvSpPr>
              <p:cNvPr id="70" name="Oval 15"/>
              <p:cNvSpPr>
                <a:spLocks noChangeArrowheads="1"/>
              </p:cNvSpPr>
              <p:nvPr/>
            </p:nvSpPr>
            <p:spPr bwMode="auto">
              <a:xfrm>
                <a:off x="2977566" y="2586358"/>
                <a:ext cx="140071" cy="104734"/>
              </a:xfrm>
              <a:prstGeom prst="ellipse">
                <a:avLst/>
              </a:prstGeom>
              <a:solidFill>
                <a:srgbClr val="8DB0FF"/>
              </a:solidFill>
              <a:ln w="9525">
                <a:solidFill>
                  <a:schemeClr val="tx1"/>
                </a:solidFill>
                <a:round/>
                <a:headEnd/>
                <a:tailEnd/>
              </a:ln>
            </p:spPr>
            <p:txBody>
              <a:bodyPr wrap="none" anchor="ctr"/>
              <a:lstStyle/>
              <a:p>
                <a:pPr eaLnBrk="0" hangingPunct="0"/>
                <a:endParaRPr lang="en-US"/>
              </a:p>
            </p:txBody>
          </p:sp>
          <p:sp>
            <p:nvSpPr>
              <p:cNvPr id="71" name="Oval 16"/>
              <p:cNvSpPr>
                <a:spLocks noChangeArrowheads="1"/>
              </p:cNvSpPr>
              <p:nvPr/>
            </p:nvSpPr>
            <p:spPr bwMode="auto">
              <a:xfrm>
                <a:off x="2804875" y="2868765"/>
                <a:ext cx="140071" cy="104734"/>
              </a:xfrm>
              <a:prstGeom prst="ellipse">
                <a:avLst/>
              </a:prstGeom>
              <a:solidFill>
                <a:srgbClr val="8DB0FF"/>
              </a:solidFill>
              <a:ln w="9525">
                <a:solidFill>
                  <a:schemeClr val="tx1"/>
                </a:solidFill>
                <a:round/>
                <a:headEnd/>
                <a:tailEnd/>
              </a:ln>
            </p:spPr>
            <p:txBody>
              <a:bodyPr wrap="none" anchor="ctr"/>
              <a:lstStyle/>
              <a:p>
                <a:pPr eaLnBrk="0" hangingPunct="0"/>
                <a:endParaRPr lang="en-US"/>
              </a:p>
            </p:txBody>
          </p:sp>
          <p:sp>
            <p:nvSpPr>
              <p:cNvPr id="72" name="Oval 17"/>
              <p:cNvSpPr>
                <a:spLocks noChangeArrowheads="1"/>
              </p:cNvSpPr>
              <p:nvPr/>
            </p:nvSpPr>
            <p:spPr bwMode="auto">
              <a:xfrm>
                <a:off x="3163688" y="2868765"/>
                <a:ext cx="140071" cy="104734"/>
              </a:xfrm>
              <a:prstGeom prst="ellipse">
                <a:avLst/>
              </a:prstGeom>
              <a:solidFill>
                <a:srgbClr val="8DB0FF"/>
              </a:solidFill>
              <a:ln w="9525">
                <a:solidFill>
                  <a:schemeClr val="tx1"/>
                </a:solidFill>
                <a:round/>
                <a:headEnd/>
                <a:tailEnd/>
              </a:ln>
            </p:spPr>
            <p:txBody>
              <a:bodyPr wrap="none" anchor="ctr"/>
              <a:lstStyle/>
              <a:p>
                <a:pPr eaLnBrk="0" hangingPunct="0"/>
                <a:endParaRPr lang="en-US"/>
              </a:p>
            </p:txBody>
          </p:sp>
          <p:sp>
            <p:nvSpPr>
              <p:cNvPr id="73" name="Oval 18"/>
              <p:cNvSpPr>
                <a:spLocks noChangeArrowheads="1"/>
              </p:cNvSpPr>
              <p:nvPr/>
            </p:nvSpPr>
            <p:spPr bwMode="auto">
              <a:xfrm>
                <a:off x="3071586" y="3141821"/>
                <a:ext cx="140071" cy="104734"/>
              </a:xfrm>
              <a:prstGeom prst="ellipse">
                <a:avLst/>
              </a:prstGeom>
              <a:solidFill>
                <a:srgbClr val="8DB0FF"/>
              </a:solidFill>
              <a:ln w="9525">
                <a:solidFill>
                  <a:schemeClr val="tx1"/>
                </a:solidFill>
                <a:round/>
                <a:headEnd/>
                <a:tailEnd/>
              </a:ln>
            </p:spPr>
            <p:txBody>
              <a:bodyPr wrap="none" anchor="ctr"/>
              <a:lstStyle/>
              <a:p>
                <a:pPr eaLnBrk="0" hangingPunct="0"/>
                <a:endParaRPr lang="en-US"/>
              </a:p>
            </p:txBody>
          </p:sp>
          <p:sp>
            <p:nvSpPr>
              <p:cNvPr id="74" name="Oval 19"/>
              <p:cNvSpPr>
                <a:spLocks noChangeArrowheads="1"/>
              </p:cNvSpPr>
              <p:nvPr/>
            </p:nvSpPr>
            <p:spPr bwMode="auto">
              <a:xfrm>
                <a:off x="3280734" y="3141821"/>
                <a:ext cx="140071" cy="104734"/>
              </a:xfrm>
              <a:prstGeom prst="ellipse">
                <a:avLst/>
              </a:prstGeom>
              <a:solidFill>
                <a:srgbClr val="8DB0FF"/>
              </a:solidFill>
              <a:ln w="9525">
                <a:solidFill>
                  <a:schemeClr val="tx1"/>
                </a:solidFill>
                <a:round/>
                <a:headEnd/>
                <a:tailEnd/>
              </a:ln>
            </p:spPr>
            <p:txBody>
              <a:bodyPr wrap="none" anchor="ctr"/>
              <a:lstStyle/>
              <a:p>
                <a:pPr eaLnBrk="0" hangingPunct="0"/>
                <a:endParaRPr lang="en-US"/>
              </a:p>
            </p:txBody>
          </p:sp>
          <p:cxnSp>
            <p:nvCxnSpPr>
              <p:cNvPr id="75" name="AutoShape 20"/>
              <p:cNvCxnSpPr>
                <a:cxnSpLocks noChangeShapeType="1"/>
                <a:stCxn id="70" idx="4"/>
                <a:endCxn id="71" idx="0"/>
              </p:cNvCxnSpPr>
              <p:nvPr/>
            </p:nvCxnSpPr>
            <p:spPr bwMode="auto">
              <a:xfrm flipH="1">
                <a:off x="2875870" y="2691092"/>
                <a:ext cx="172691" cy="177673"/>
              </a:xfrm>
              <a:prstGeom prst="straightConnector1">
                <a:avLst/>
              </a:prstGeom>
              <a:noFill/>
              <a:ln w="9525">
                <a:solidFill>
                  <a:schemeClr val="tx1"/>
                </a:solidFill>
                <a:round/>
                <a:headEnd/>
                <a:tailEnd/>
              </a:ln>
            </p:spPr>
          </p:cxnSp>
          <p:cxnSp>
            <p:nvCxnSpPr>
              <p:cNvPr id="76" name="AutoShape 21"/>
              <p:cNvCxnSpPr>
                <a:cxnSpLocks noChangeShapeType="1"/>
                <a:stCxn id="70" idx="4"/>
                <a:endCxn id="72" idx="0"/>
              </p:cNvCxnSpPr>
              <p:nvPr/>
            </p:nvCxnSpPr>
            <p:spPr bwMode="auto">
              <a:xfrm>
                <a:off x="3048561" y="2691092"/>
                <a:ext cx="186122" cy="177673"/>
              </a:xfrm>
              <a:prstGeom prst="straightConnector1">
                <a:avLst/>
              </a:prstGeom>
              <a:noFill/>
              <a:ln w="9525">
                <a:solidFill>
                  <a:schemeClr val="tx1"/>
                </a:solidFill>
                <a:round/>
                <a:headEnd/>
                <a:tailEnd/>
              </a:ln>
            </p:spPr>
          </p:cxnSp>
          <p:cxnSp>
            <p:nvCxnSpPr>
              <p:cNvPr id="77" name="AutoShape 22"/>
              <p:cNvCxnSpPr>
                <a:cxnSpLocks noChangeShapeType="1"/>
                <a:stCxn id="72" idx="4"/>
                <a:endCxn id="73" idx="0"/>
              </p:cNvCxnSpPr>
              <p:nvPr/>
            </p:nvCxnSpPr>
            <p:spPr bwMode="auto">
              <a:xfrm flipH="1">
                <a:off x="3142581" y="2973499"/>
                <a:ext cx="92102" cy="168322"/>
              </a:xfrm>
              <a:prstGeom prst="straightConnector1">
                <a:avLst/>
              </a:prstGeom>
              <a:noFill/>
              <a:ln w="9525">
                <a:solidFill>
                  <a:schemeClr val="tx1"/>
                </a:solidFill>
                <a:round/>
                <a:headEnd/>
                <a:tailEnd/>
              </a:ln>
            </p:spPr>
          </p:cxnSp>
          <p:cxnSp>
            <p:nvCxnSpPr>
              <p:cNvPr id="78" name="AutoShape 23"/>
              <p:cNvCxnSpPr>
                <a:cxnSpLocks noChangeShapeType="1"/>
                <a:stCxn id="72" idx="4"/>
                <a:endCxn id="74" idx="0"/>
              </p:cNvCxnSpPr>
              <p:nvPr/>
            </p:nvCxnSpPr>
            <p:spPr bwMode="auto">
              <a:xfrm>
                <a:off x="3234683" y="2973499"/>
                <a:ext cx="117046" cy="168322"/>
              </a:xfrm>
              <a:prstGeom prst="straightConnector1">
                <a:avLst/>
              </a:prstGeom>
              <a:noFill/>
              <a:ln w="9525">
                <a:solidFill>
                  <a:schemeClr val="tx1"/>
                </a:solidFill>
                <a:round/>
                <a:headEnd/>
                <a:tailEnd/>
              </a:ln>
            </p:spPr>
          </p:cxnSp>
        </p:grpSp>
        <p:sp>
          <p:nvSpPr>
            <p:cNvPr id="65" name="Rectangle 64"/>
            <p:cNvSpPr/>
            <p:nvPr/>
          </p:nvSpPr>
          <p:spPr>
            <a:xfrm>
              <a:off x="2971800" y="2569780"/>
              <a:ext cx="152400" cy="152400"/>
            </a:xfrm>
            <a:prstGeom prst="rect">
              <a:avLst/>
            </a:prstGeom>
            <a:solidFill>
              <a:srgbClr val="8DB0FF"/>
            </a:solidFill>
            <a:ln w="9525">
              <a:solidFill>
                <a:schemeClr val="tx1"/>
              </a:solidFill>
              <a:round/>
              <a:headEnd/>
              <a:tailEnd/>
            </a:ln>
          </p:spPr>
          <p:txBody>
            <a:bodyPr wrap="none" anchor="ctr"/>
            <a:lstStyle/>
            <a:p>
              <a:pPr eaLnBrk="0" hangingPunct="0"/>
              <a:endParaRPr lang="en-US" dirty="0" smtClean="0">
                <a:solidFill>
                  <a:schemeClr val="tx1"/>
                </a:solidFill>
              </a:endParaRPr>
            </a:p>
          </p:txBody>
        </p:sp>
        <p:sp>
          <p:nvSpPr>
            <p:cNvPr id="66" name="Rectangle 65"/>
            <p:cNvSpPr/>
            <p:nvPr/>
          </p:nvSpPr>
          <p:spPr>
            <a:xfrm>
              <a:off x="3166240" y="2840420"/>
              <a:ext cx="152400" cy="152400"/>
            </a:xfrm>
            <a:prstGeom prst="rect">
              <a:avLst/>
            </a:prstGeom>
            <a:solidFill>
              <a:srgbClr val="8DB0FF"/>
            </a:solidFill>
            <a:ln w="9525">
              <a:solidFill>
                <a:schemeClr val="tx1"/>
              </a:solidFill>
              <a:round/>
              <a:headEnd/>
              <a:tailEnd/>
            </a:ln>
          </p:spPr>
          <p:txBody>
            <a:bodyPr wrap="none" anchor="ctr"/>
            <a:lstStyle/>
            <a:p>
              <a:pPr eaLnBrk="0" hangingPunct="0"/>
              <a:endParaRPr lang="en-US" dirty="0" smtClean="0">
                <a:solidFill>
                  <a:schemeClr val="tx1"/>
                </a:solidFill>
              </a:endParaRPr>
            </a:p>
          </p:txBody>
        </p:sp>
        <p:sp>
          <p:nvSpPr>
            <p:cNvPr id="67" name="Rectangle 66"/>
            <p:cNvSpPr/>
            <p:nvPr/>
          </p:nvSpPr>
          <p:spPr>
            <a:xfrm>
              <a:off x="3069020" y="3124200"/>
              <a:ext cx="152400" cy="152400"/>
            </a:xfrm>
            <a:prstGeom prst="rect">
              <a:avLst/>
            </a:prstGeom>
            <a:solidFill>
              <a:srgbClr val="8DB0FF"/>
            </a:solidFill>
            <a:ln w="9525">
              <a:solidFill>
                <a:schemeClr val="tx1"/>
              </a:solidFill>
              <a:round/>
              <a:headEnd/>
              <a:tailEnd/>
            </a:ln>
          </p:spPr>
          <p:txBody>
            <a:bodyPr wrap="none" anchor="ctr"/>
            <a:lstStyle/>
            <a:p>
              <a:pPr eaLnBrk="0" hangingPunct="0"/>
              <a:endParaRPr lang="en-US" dirty="0" smtClean="0">
                <a:solidFill>
                  <a:schemeClr val="tx1"/>
                </a:solidFill>
              </a:endParaRPr>
            </a:p>
          </p:txBody>
        </p:sp>
        <p:sp>
          <p:nvSpPr>
            <p:cNvPr id="68" name="Rectangle 67"/>
            <p:cNvSpPr/>
            <p:nvPr/>
          </p:nvSpPr>
          <p:spPr>
            <a:xfrm>
              <a:off x="3276600" y="3124200"/>
              <a:ext cx="152400" cy="152400"/>
            </a:xfrm>
            <a:prstGeom prst="rect">
              <a:avLst/>
            </a:prstGeom>
            <a:solidFill>
              <a:srgbClr val="8DB0FF"/>
            </a:solidFill>
            <a:ln w="9525">
              <a:solidFill>
                <a:schemeClr val="tx1"/>
              </a:solidFill>
              <a:round/>
              <a:headEnd/>
              <a:tailEnd/>
            </a:ln>
          </p:spPr>
          <p:txBody>
            <a:bodyPr wrap="none" anchor="ctr"/>
            <a:lstStyle/>
            <a:p>
              <a:pPr eaLnBrk="0" hangingPunct="0"/>
              <a:endParaRPr lang="en-US" dirty="0" smtClean="0">
                <a:solidFill>
                  <a:schemeClr val="tx1"/>
                </a:solidFill>
              </a:endParaRPr>
            </a:p>
          </p:txBody>
        </p:sp>
        <p:sp>
          <p:nvSpPr>
            <p:cNvPr id="69" name="Rectangle 68"/>
            <p:cNvSpPr/>
            <p:nvPr/>
          </p:nvSpPr>
          <p:spPr>
            <a:xfrm>
              <a:off x="2798380" y="2843050"/>
              <a:ext cx="152400" cy="152400"/>
            </a:xfrm>
            <a:prstGeom prst="rect">
              <a:avLst/>
            </a:prstGeom>
            <a:solidFill>
              <a:srgbClr val="8DB0FF"/>
            </a:solidFill>
            <a:ln w="9525">
              <a:solidFill>
                <a:schemeClr val="tx1"/>
              </a:solidFill>
              <a:round/>
              <a:headEnd/>
              <a:tailEnd/>
            </a:ln>
          </p:spPr>
          <p:txBody>
            <a:bodyPr wrap="none" anchor="ctr"/>
            <a:lstStyle/>
            <a:p>
              <a:pPr eaLnBrk="0" hangingPunct="0"/>
              <a:endParaRPr lang="en-US" dirty="0" smtClean="0">
                <a:solidFill>
                  <a:schemeClr val="tx1"/>
                </a:solidFill>
              </a:endParaRPr>
            </a:p>
          </p:txBody>
        </p:sp>
      </p:grpSp>
      <p:sp>
        <p:nvSpPr>
          <p:cNvPr id="79" name="Rectangle 71"/>
          <p:cNvSpPr>
            <a:spLocks noChangeArrowheads="1"/>
          </p:cNvSpPr>
          <p:nvPr/>
        </p:nvSpPr>
        <p:spPr bwMode="auto">
          <a:xfrm>
            <a:off x="6212541" y="2565903"/>
            <a:ext cx="1252931" cy="849092"/>
          </a:xfrm>
          <a:prstGeom prst="rect">
            <a:avLst/>
          </a:prstGeom>
          <a:noFill/>
          <a:ln w="9525" algn="ctr">
            <a:solidFill>
              <a:schemeClr val="tx1"/>
            </a:solidFill>
            <a:miter lim="800000"/>
            <a:headEnd/>
            <a:tailEnd/>
          </a:ln>
        </p:spPr>
        <p:txBody>
          <a:bodyPr wrap="none" anchor="ctr"/>
          <a:lstStyle/>
          <a:p>
            <a:pPr eaLnBrk="0" hangingPunct="0"/>
            <a:endParaRPr lang="en-US"/>
          </a:p>
        </p:txBody>
      </p:sp>
      <p:sp>
        <p:nvSpPr>
          <p:cNvPr id="80" name="Rectangle 72"/>
          <p:cNvSpPr>
            <a:spLocks noChangeArrowheads="1"/>
          </p:cNvSpPr>
          <p:nvPr/>
        </p:nvSpPr>
        <p:spPr bwMode="auto">
          <a:xfrm>
            <a:off x="4462069" y="2565903"/>
            <a:ext cx="1329131" cy="877146"/>
          </a:xfrm>
          <a:prstGeom prst="rect">
            <a:avLst/>
          </a:prstGeom>
          <a:noFill/>
          <a:ln w="9525" algn="ctr">
            <a:solidFill>
              <a:schemeClr val="tx1"/>
            </a:solidFill>
            <a:miter lim="800000"/>
            <a:headEnd/>
            <a:tailEnd/>
          </a:ln>
        </p:spPr>
        <p:txBody>
          <a:bodyPr wrap="none" anchor="ctr"/>
          <a:lstStyle/>
          <a:p>
            <a:pPr eaLnBrk="0" hangingPunct="0"/>
            <a:endParaRPr lang="en-US"/>
          </a:p>
        </p:txBody>
      </p:sp>
      <p:sp>
        <p:nvSpPr>
          <p:cNvPr id="81" name="Rectangle 80"/>
          <p:cNvSpPr/>
          <p:nvPr/>
        </p:nvSpPr>
        <p:spPr>
          <a:xfrm>
            <a:off x="5184744" y="3499103"/>
            <a:ext cx="1529521" cy="276999"/>
          </a:xfrm>
          <a:prstGeom prst="rect">
            <a:avLst/>
          </a:prstGeom>
        </p:spPr>
        <p:txBody>
          <a:bodyPr wrap="square">
            <a:spAutoFit/>
          </a:bodyPr>
          <a:lstStyle/>
          <a:p>
            <a:pPr eaLnBrk="0" hangingPunct="0"/>
            <a:r>
              <a:rPr lang="en-US" sz="1200" dirty="0" smtClean="0">
                <a:latin typeface="Arial" pitchFamily="34" charset="0"/>
              </a:rPr>
              <a:t>IR transformations</a:t>
            </a:r>
            <a:endParaRPr lang="en-US" sz="1200" dirty="0">
              <a:latin typeface="Arial" pitchFamily="34" charset="0"/>
            </a:endParaRPr>
          </a:p>
        </p:txBody>
      </p:sp>
      <p:sp>
        <p:nvSpPr>
          <p:cNvPr id="82" name="AutoShape 12"/>
          <p:cNvSpPr>
            <a:spLocks noChangeArrowheads="1"/>
          </p:cNvSpPr>
          <p:nvPr/>
        </p:nvSpPr>
        <p:spPr bwMode="auto">
          <a:xfrm>
            <a:off x="6553200" y="3522853"/>
            <a:ext cx="365760" cy="274320"/>
          </a:xfrm>
          <a:prstGeom prst="downArrow">
            <a:avLst>
              <a:gd name="adj1" fmla="val 50000"/>
              <a:gd name="adj2" fmla="val 25000"/>
            </a:avLst>
          </a:prstGeom>
          <a:noFill/>
          <a:ln w="12700">
            <a:solidFill>
              <a:schemeClr val="tx1"/>
            </a:solidFill>
            <a:miter lim="800000"/>
            <a:headEnd/>
            <a:tailEnd/>
          </a:ln>
        </p:spPr>
        <p:txBody>
          <a:bodyPr wrap="none" anchor="ctr"/>
          <a:lstStyle/>
          <a:p>
            <a:pPr eaLnBrk="0" hangingPunct="0"/>
            <a:endParaRPr lang="en-US"/>
          </a:p>
        </p:txBody>
      </p:sp>
      <p:sp>
        <p:nvSpPr>
          <p:cNvPr id="83" name="Rectangle 82"/>
          <p:cNvSpPr/>
          <p:nvPr/>
        </p:nvSpPr>
        <p:spPr>
          <a:xfrm>
            <a:off x="5715000" y="4882578"/>
            <a:ext cx="838200" cy="276999"/>
          </a:xfrm>
          <a:prstGeom prst="rect">
            <a:avLst/>
          </a:prstGeom>
        </p:spPr>
        <p:txBody>
          <a:bodyPr wrap="square">
            <a:spAutoFit/>
          </a:bodyPr>
          <a:lstStyle/>
          <a:p>
            <a:pPr eaLnBrk="0" hangingPunct="0"/>
            <a:r>
              <a:rPr lang="en-US" sz="1200" dirty="0" smtClean="0">
                <a:latin typeface="Arial" pitchFamily="34" charset="0"/>
              </a:rPr>
              <a:t>Matching</a:t>
            </a:r>
            <a:endParaRPr lang="en-US" sz="1200" dirty="0">
              <a:latin typeface="Arial" pitchFamily="34" charset="0"/>
            </a:endParaRPr>
          </a:p>
        </p:txBody>
      </p:sp>
      <p:grpSp>
        <p:nvGrpSpPr>
          <p:cNvPr id="63" name="Group 120"/>
          <p:cNvGrpSpPr/>
          <p:nvPr/>
        </p:nvGrpSpPr>
        <p:grpSpPr>
          <a:xfrm>
            <a:off x="4117975" y="1494153"/>
            <a:ext cx="3654425" cy="749134"/>
            <a:chOff x="1524000" y="4191000"/>
            <a:chExt cx="3654425" cy="749134"/>
          </a:xfrm>
        </p:grpSpPr>
        <p:sp>
          <p:nvSpPr>
            <p:cNvPr id="85" name="Text Box 11"/>
            <p:cNvSpPr txBox="1">
              <a:spLocks noChangeArrowheads="1"/>
            </p:cNvSpPr>
            <p:nvPr/>
          </p:nvSpPr>
          <p:spPr bwMode="auto">
            <a:xfrm rot="16200000">
              <a:off x="2066649" y="3958202"/>
              <a:ext cx="609599" cy="1075196"/>
            </a:xfrm>
            <a:prstGeom prst="rect">
              <a:avLst/>
            </a:prstGeom>
            <a:solidFill>
              <a:srgbClr val="8DB0FF"/>
            </a:solidFill>
            <a:ln w="9525">
              <a:solidFill>
                <a:schemeClr val="tx1"/>
              </a:solidFill>
              <a:miter lim="800000"/>
              <a:headEnd/>
              <a:tailEnd/>
            </a:ln>
          </p:spPr>
          <p:txBody>
            <a:bodyPr wrap="square">
              <a:noAutofit/>
            </a:bodyPr>
            <a:lstStyle/>
            <a:p>
              <a:pPr algn="l" eaLnBrk="0" hangingPunct="0"/>
              <a:endParaRPr lang="en-US" sz="1200" dirty="0">
                <a:latin typeface="Arial" charset="0"/>
              </a:endParaRPr>
            </a:p>
          </p:txBody>
        </p:sp>
        <p:sp>
          <p:nvSpPr>
            <p:cNvPr id="86" name="Text Box 12"/>
            <p:cNvSpPr txBox="1">
              <a:spLocks noChangeArrowheads="1"/>
            </p:cNvSpPr>
            <p:nvPr/>
          </p:nvSpPr>
          <p:spPr bwMode="auto">
            <a:xfrm rot="16200000">
              <a:off x="4000501" y="3924299"/>
              <a:ext cx="609600" cy="1143002"/>
            </a:xfrm>
            <a:prstGeom prst="rect">
              <a:avLst/>
            </a:prstGeom>
            <a:solidFill>
              <a:srgbClr val="8DB0FF"/>
            </a:solidFill>
            <a:ln w="9525">
              <a:solidFill>
                <a:schemeClr val="tx1"/>
              </a:solidFill>
              <a:miter lim="800000"/>
              <a:headEnd/>
              <a:tailEnd/>
            </a:ln>
          </p:spPr>
          <p:txBody>
            <a:bodyPr wrap="square">
              <a:noAutofit/>
            </a:bodyPr>
            <a:lstStyle/>
            <a:p>
              <a:pPr algn="l" eaLnBrk="0" hangingPunct="0"/>
              <a:endParaRPr lang="en-US" sz="1200" dirty="0">
                <a:latin typeface="Arial" charset="0"/>
              </a:endParaRPr>
            </a:p>
          </p:txBody>
        </p:sp>
        <p:cxnSp>
          <p:nvCxnSpPr>
            <p:cNvPr id="87" name="AutoShape 13"/>
            <p:cNvCxnSpPr>
              <a:cxnSpLocks noChangeShapeType="1"/>
              <a:stCxn id="85" idx="2"/>
              <a:endCxn id="86" idx="0"/>
            </p:cNvCxnSpPr>
            <p:nvPr/>
          </p:nvCxnSpPr>
          <p:spPr bwMode="auto">
            <a:xfrm>
              <a:off x="2909047" y="4495800"/>
              <a:ext cx="824753" cy="1588"/>
            </a:xfrm>
            <a:prstGeom prst="straightConnector1">
              <a:avLst/>
            </a:prstGeom>
            <a:noFill/>
            <a:ln w="9525">
              <a:solidFill>
                <a:schemeClr val="tx1"/>
              </a:solidFill>
              <a:round/>
              <a:headEnd/>
              <a:tailEnd type="triangle" w="med" len="med"/>
            </a:ln>
          </p:spPr>
        </p:cxnSp>
        <p:sp>
          <p:nvSpPr>
            <p:cNvPr id="88" name="Text Box 14"/>
            <p:cNvSpPr txBox="1">
              <a:spLocks noChangeArrowheads="1"/>
            </p:cNvSpPr>
            <p:nvPr/>
          </p:nvSpPr>
          <p:spPr bwMode="auto">
            <a:xfrm>
              <a:off x="2884833" y="4509247"/>
              <a:ext cx="906017" cy="430887"/>
            </a:xfrm>
            <a:prstGeom prst="rect">
              <a:avLst/>
            </a:prstGeom>
            <a:noFill/>
            <a:ln w="9525">
              <a:noFill/>
              <a:miter lim="800000"/>
              <a:headEnd/>
              <a:tailEnd/>
            </a:ln>
          </p:spPr>
          <p:txBody>
            <a:bodyPr wrap="none">
              <a:spAutoFit/>
            </a:bodyPr>
            <a:lstStyle/>
            <a:p>
              <a:pPr algn="ctr" eaLnBrk="0" hangingPunct="0"/>
              <a:r>
                <a:rPr lang="en-US" sz="1100" dirty="0" smtClean="0">
                  <a:latin typeface="Arial" charset="0"/>
                </a:rPr>
                <a:t>Embedded </a:t>
              </a:r>
              <a:br>
                <a:rPr lang="en-US" sz="1100" dirty="0" smtClean="0">
                  <a:latin typeface="Arial" charset="0"/>
                </a:rPr>
              </a:br>
              <a:r>
                <a:rPr lang="en-US" sz="1100" dirty="0" smtClean="0">
                  <a:latin typeface="Arial" charset="0"/>
                </a:rPr>
                <a:t>Coder</a:t>
              </a:r>
              <a:endParaRPr lang="en-US" sz="1100" dirty="0">
                <a:latin typeface="Arial" charset="0"/>
              </a:endParaRPr>
            </a:p>
          </p:txBody>
        </p:sp>
        <p:sp>
          <p:nvSpPr>
            <p:cNvPr id="89" name="Line 20"/>
            <p:cNvSpPr>
              <a:spLocks noChangeShapeType="1"/>
            </p:cNvSpPr>
            <p:nvPr/>
          </p:nvSpPr>
          <p:spPr bwMode="auto">
            <a:xfrm rot="16200000">
              <a:off x="1689100" y="4330700"/>
              <a:ext cx="0" cy="330200"/>
            </a:xfrm>
            <a:prstGeom prst="line">
              <a:avLst/>
            </a:prstGeom>
            <a:noFill/>
            <a:ln w="9525">
              <a:solidFill>
                <a:schemeClr val="tx1"/>
              </a:solidFill>
              <a:round/>
              <a:headEnd/>
              <a:tailEnd type="triangle" w="med" len="med"/>
            </a:ln>
          </p:spPr>
          <p:txBody>
            <a:bodyPr/>
            <a:lstStyle/>
            <a:p>
              <a:pPr eaLnBrk="0" hangingPunct="0"/>
              <a:endParaRPr lang="en-US"/>
            </a:p>
          </p:txBody>
        </p:sp>
        <p:sp>
          <p:nvSpPr>
            <p:cNvPr id="90" name="Line 21"/>
            <p:cNvSpPr>
              <a:spLocks noChangeShapeType="1"/>
            </p:cNvSpPr>
            <p:nvPr/>
          </p:nvSpPr>
          <p:spPr bwMode="auto">
            <a:xfrm rot="16200000" flipH="1">
              <a:off x="5027613" y="4344988"/>
              <a:ext cx="0" cy="301625"/>
            </a:xfrm>
            <a:prstGeom prst="line">
              <a:avLst/>
            </a:prstGeom>
            <a:noFill/>
            <a:ln w="9525">
              <a:solidFill>
                <a:schemeClr val="tx1"/>
              </a:solidFill>
              <a:round/>
              <a:headEnd/>
              <a:tailEnd type="triangle" w="med" len="med"/>
            </a:ln>
          </p:spPr>
          <p:txBody>
            <a:bodyPr/>
            <a:lstStyle/>
            <a:p>
              <a:pPr eaLnBrk="0" hangingPunct="0"/>
              <a:endParaRPr lang="en-US"/>
            </a:p>
          </p:txBody>
        </p:sp>
        <p:sp>
          <p:nvSpPr>
            <p:cNvPr id="91" name="Rectangle 90"/>
            <p:cNvSpPr/>
            <p:nvPr/>
          </p:nvSpPr>
          <p:spPr>
            <a:xfrm>
              <a:off x="3760695" y="4208930"/>
              <a:ext cx="304800" cy="228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endParaRPr lang="en-US" b="1" dirty="0" smtClean="0">
                <a:latin typeface="Arial" pitchFamily="34" charset="0"/>
                <a:cs typeface="Arial" pitchFamily="34" charset="0"/>
              </a:endParaRPr>
            </a:p>
          </p:txBody>
        </p:sp>
        <p:sp>
          <p:nvSpPr>
            <p:cNvPr id="92" name="Text Box 18"/>
            <p:cNvSpPr txBox="1">
              <a:spLocks noChangeArrowheads="1"/>
            </p:cNvSpPr>
            <p:nvPr/>
          </p:nvSpPr>
          <p:spPr bwMode="auto">
            <a:xfrm>
              <a:off x="3830395" y="4267198"/>
              <a:ext cx="950901" cy="523220"/>
            </a:xfrm>
            <a:prstGeom prst="rect">
              <a:avLst/>
            </a:prstGeom>
            <a:noFill/>
            <a:ln w="9525">
              <a:noFill/>
              <a:miter lim="800000"/>
              <a:headEnd/>
              <a:tailEnd/>
            </a:ln>
          </p:spPr>
          <p:txBody>
            <a:bodyPr wrap="none">
              <a:spAutoFit/>
            </a:bodyPr>
            <a:lstStyle/>
            <a:p>
              <a:pPr algn="ctr" eaLnBrk="0" hangingPunct="0"/>
              <a:r>
                <a:rPr lang="en-US" sz="1400" dirty="0" smtClean="0">
                  <a:latin typeface="Arial" charset="0"/>
                </a:rPr>
                <a:t>C source </a:t>
              </a:r>
              <a:br>
                <a:rPr lang="en-US" sz="1400" dirty="0" smtClean="0">
                  <a:latin typeface="Arial" charset="0"/>
                </a:rPr>
              </a:br>
              <a:r>
                <a:rPr lang="en-US" sz="1400" dirty="0" smtClean="0">
                  <a:latin typeface="Arial" charset="0"/>
                </a:rPr>
                <a:t>code</a:t>
              </a:r>
              <a:endParaRPr lang="en-US" sz="1400" dirty="0">
                <a:latin typeface="Arial" charset="0"/>
              </a:endParaRPr>
            </a:p>
          </p:txBody>
        </p:sp>
        <p:sp>
          <p:nvSpPr>
            <p:cNvPr id="93" name="Text Box 18"/>
            <p:cNvSpPr txBox="1">
              <a:spLocks noChangeArrowheads="1"/>
            </p:cNvSpPr>
            <p:nvPr/>
          </p:nvSpPr>
          <p:spPr bwMode="auto">
            <a:xfrm>
              <a:off x="1958788" y="4267198"/>
              <a:ext cx="912429" cy="523220"/>
            </a:xfrm>
            <a:prstGeom prst="rect">
              <a:avLst/>
            </a:prstGeom>
            <a:noFill/>
            <a:ln w="9525">
              <a:noFill/>
              <a:miter lim="800000"/>
              <a:headEnd/>
              <a:tailEnd/>
            </a:ln>
          </p:spPr>
          <p:txBody>
            <a:bodyPr wrap="none">
              <a:spAutoFit/>
            </a:bodyPr>
            <a:lstStyle/>
            <a:p>
              <a:pPr algn="ctr" eaLnBrk="0" hangingPunct="0"/>
              <a:r>
                <a:rPr lang="en-US" sz="1400" dirty="0" smtClean="0">
                  <a:latin typeface="Arial" charset="0"/>
                </a:rPr>
                <a:t>Simulink </a:t>
              </a:r>
              <a:br>
                <a:rPr lang="en-US" sz="1400" dirty="0" smtClean="0">
                  <a:latin typeface="Arial" charset="0"/>
                </a:rPr>
              </a:br>
              <a:r>
                <a:rPr lang="en-US" sz="1400" dirty="0" smtClean="0">
                  <a:latin typeface="Arial" charset="0"/>
                </a:rPr>
                <a:t>Model</a:t>
              </a:r>
              <a:endParaRPr lang="en-US" sz="1400" dirty="0">
                <a:latin typeface="Arial" charset="0"/>
              </a:endParaRPr>
            </a:p>
          </p:txBody>
        </p:sp>
      </p:grpSp>
      <p:sp>
        <p:nvSpPr>
          <p:cNvPr id="94" name="AutoShape 12"/>
          <p:cNvSpPr>
            <a:spLocks noChangeArrowheads="1"/>
          </p:cNvSpPr>
          <p:nvPr/>
        </p:nvSpPr>
        <p:spPr bwMode="auto">
          <a:xfrm>
            <a:off x="4876800" y="2179953"/>
            <a:ext cx="365760" cy="274320"/>
          </a:xfrm>
          <a:prstGeom prst="downArrow">
            <a:avLst>
              <a:gd name="adj1" fmla="val 50000"/>
              <a:gd name="adj2" fmla="val 25000"/>
            </a:avLst>
          </a:prstGeom>
          <a:noFill/>
          <a:ln w="12700">
            <a:solidFill>
              <a:schemeClr val="tx1"/>
            </a:solidFill>
            <a:miter lim="800000"/>
            <a:headEnd/>
            <a:tailEnd/>
          </a:ln>
        </p:spPr>
        <p:txBody>
          <a:bodyPr wrap="none" anchor="ctr"/>
          <a:lstStyle/>
          <a:p>
            <a:pPr eaLnBrk="0" hangingPunct="0"/>
            <a:endParaRPr lang="en-US"/>
          </a:p>
        </p:txBody>
      </p:sp>
      <p:sp>
        <p:nvSpPr>
          <p:cNvPr id="95" name="AutoShape 12"/>
          <p:cNvSpPr>
            <a:spLocks noChangeArrowheads="1"/>
          </p:cNvSpPr>
          <p:nvPr/>
        </p:nvSpPr>
        <p:spPr bwMode="auto">
          <a:xfrm>
            <a:off x="6553200" y="2179953"/>
            <a:ext cx="365760" cy="274320"/>
          </a:xfrm>
          <a:prstGeom prst="downArrow">
            <a:avLst>
              <a:gd name="adj1" fmla="val 50000"/>
              <a:gd name="adj2" fmla="val 25000"/>
            </a:avLst>
          </a:prstGeom>
          <a:noFill/>
          <a:ln w="12700">
            <a:solidFill>
              <a:schemeClr val="tx1"/>
            </a:solidFill>
            <a:miter lim="800000"/>
            <a:headEnd/>
            <a:tailEnd/>
          </a:ln>
        </p:spPr>
        <p:txBody>
          <a:bodyPr wrap="none" anchor="ctr"/>
          <a:lstStyle/>
          <a:p>
            <a:pPr eaLnBrk="0" hangingPunct="0"/>
            <a:endParaRPr lang="en-US"/>
          </a:p>
        </p:txBody>
      </p:sp>
      <p:sp>
        <p:nvSpPr>
          <p:cNvPr id="96" name="AutoShape 12"/>
          <p:cNvSpPr>
            <a:spLocks noChangeArrowheads="1"/>
          </p:cNvSpPr>
          <p:nvPr/>
        </p:nvSpPr>
        <p:spPr bwMode="auto">
          <a:xfrm>
            <a:off x="4876800" y="5638800"/>
            <a:ext cx="365760" cy="274320"/>
          </a:xfrm>
          <a:prstGeom prst="downArrow">
            <a:avLst>
              <a:gd name="adj1" fmla="val 50000"/>
              <a:gd name="adj2" fmla="val 25000"/>
            </a:avLst>
          </a:prstGeom>
          <a:noFill/>
          <a:ln w="12700">
            <a:solidFill>
              <a:schemeClr val="tx1"/>
            </a:solidFill>
            <a:miter lim="800000"/>
            <a:headEnd/>
            <a:tailEnd/>
          </a:ln>
        </p:spPr>
        <p:txBody>
          <a:bodyPr wrap="none" anchor="ctr"/>
          <a:lstStyle/>
          <a:p>
            <a:pPr eaLnBrk="0" hangingPunct="0"/>
            <a:endParaRPr lang="en-US"/>
          </a:p>
        </p:txBody>
      </p:sp>
      <p:sp>
        <p:nvSpPr>
          <p:cNvPr id="97" name="Rectangle 96"/>
          <p:cNvSpPr/>
          <p:nvPr/>
        </p:nvSpPr>
        <p:spPr>
          <a:xfrm>
            <a:off x="0" y="3962400"/>
            <a:ext cx="4572000" cy="1708160"/>
          </a:xfrm>
          <a:prstGeom prst="rect">
            <a:avLst/>
          </a:prstGeom>
        </p:spPr>
        <p:txBody>
          <a:bodyPr>
            <a:spAutoFit/>
          </a:bodyPr>
          <a:lstStyle/>
          <a:p>
            <a:pPr marL="342900" indent="-342900" eaLnBrk="0" hangingPunct="0">
              <a:spcAft>
                <a:spcPts val="1200"/>
              </a:spcAft>
              <a:buClr>
                <a:schemeClr val="tx2"/>
              </a:buClr>
              <a:buSzPct val="75000"/>
              <a:buFont typeface="Wingdings" pitchFamily="2" charset="2"/>
              <a:buChar char="§"/>
            </a:pPr>
            <a:r>
              <a:rPr lang="en-US" dirty="0" smtClean="0">
                <a:latin typeface="Arial" pitchFamily="34" charset="0"/>
                <a:cs typeface="Arial" pitchFamily="34" charset="0"/>
              </a:rPr>
              <a:t>Static verification tool, that checks </a:t>
            </a:r>
            <a:br>
              <a:rPr lang="en-US" dirty="0" smtClean="0">
                <a:latin typeface="Arial" pitchFamily="34" charset="0"/>
                <a:cs typeface="Arial" pitchFamily="34" charset="0"/>
              </a:rPr>
            </a:br>
            <a:r>
              <a:rPr lang="en-US" dirty="0" smtClean="0">
                <a:latin typeface="Arial" pitchFamily="34" charset="0"/>
                <a:cs typeface="Arial" pitchFamily="34" charset="0"/>
              </a:rPr>
              <a:t>the generated code against model</a:t>
            </a:r>
          </a:p>
          <a:p>
            <a:pPr marL="342900" indent="-342900" eaLnBrk="0" hangingPunct="0">
              <a:spcAft>
                <a:spcPts val="600"/>
              </a:spcAft>
              <a:buClr>
                <a:schemeClr val="tx2"/>
              </a:buClr>
              <a:buSzPct val="75000"/>
              <a:buFont typeface="Wingdings" pitchFamily="2" charset="2"/>
              <a:buChar char="§"/>
            </a:pPr>
            <a:r>
              <a:rPr lang="de-DE" dirty="0" err="1" smtClean="0">
                <a:latin typeface="Arial" pitchFamily="34" charset="0"/>
                <a:cs typeface="Arial" pitchFamily="34" charset="0"/>
              </a:rPr>
              <a:t>Automates</a:t>
            </a:r>
            <a:r>
              <a:rPr lang="de-DE" dirty="0" smtClean="0">
                <a:latin typeface="Arial" pitchFamily="34" charset="0"/>
                <a:cs typeface="Arial" pitchFamily="34" charset="0"/>
              </a:rPr>
              <a:t> DO-178B Table A-5 </a:t>
            </a:r>
            <a:r>
              <a:rPr lang="de-DE" dirty="0" err="1" smtClean="0">
                <a:latin typeface="Arial" pitchFamily="34" charset="0"/>
                <a:cs typeface="Arial" pitchFamily="34" charset="0"/>
              </a:rPr>
              <a:t>verification</a:t>
            </a:r>
            <a:r>
              <a:rPr lang="de-DE" dirty="0" smtClean="0">
                <a:latin typeface="Arial" pitchFamily="34" charset="0"/>
                <a:cs typeface="Arial" pitchFamily="34" charset="0"/>
              </a:rPr>
              <a:t> </a:t>
            </a:r>
            <a:r>
              <a:rPr lang="de-DE" dirty="0" err="1" smtClean="0">
                <a:latin typeface="Arial" pitchFamily="34" charset="0"/>
                <a:cs typeface="Arial" pitchFamily="34" charset="0"/>
              </a:rPr>
              <a:t>activities</a:t>
            </a:r>
            <a:endParaRPr lang="de-DE" dirty="0" smtClean="0">
              <a:latin typeface="Arial" pitchFamily="34" charset="0"/>
              <a:cs typeface="Arial" pitchFamily="34" charset="0"/>
            </a:endParaRPr>
          </a:p>
          <a:p>
            <a:pPr eaLnBrk="0" hangingPunct="0"/>
            <a:endParaRPr lang="en-US" dirty="0" smtClean="0"/>
          </a:p>
        </p:txBody>
      </p:sp>
      <p:grpSp>
        <p:nvGrpSpPr>
          <p:cNvPr id="64" name="Group 108"/>
          <p:cNvGrpSpPr/>
          <p:nvPr/>
        </p:nvGrpSpPr>
        <p:grpSpPr>
          <a:xfrm>
            <a:off x="6294120" y="6021976"/>
            <a:ext cx="1097280" cy="640080"/>
            <a:chOff x="7210452" y="3667347"/>
            <a:chExt cx="1342521" cy="533400"/>
          </a:xfrm>
        </p:grpSpPr>
        <p:sp>
          <p:nvSpPr>
            <p:cNvPr id="99" name="AutoShape 73"/>
            <p:cNvSpPr>
              <a:spLocks noChangeArrowheads="1"/>
            </p:cNvSpPr>
            <p:nvPr/>
          </p:nvSpPr>
          <p:spPr bwMode="auto">
            <a:xfrm>
              <a:off x="7210452" y="3667347"/>
              <a:ext cx="1342521" cy="533400"/>
            </a:xfrm>
            <a:prstGeom prst="foldedCorner">
              <a:avLst>
                <a:gd name="adj" fmla="val 12500"/>
              </a:avLst>
            </a:prstGeom>
            <a:solidFill>
              <a:srgbClr val="8DB0FF"/>
            </a:solidFill>
            <a:ln w="9525">
              <a:solidFill>
                <a:schemeClr val="tx1"/>
              </a:solidFill>
              <a:miter lim="800000"/>
              <a:headEnd/>
              <a:tailEnd/>
            </a:ln>
          </p:spPr>
          <p:txBody>
            <a:bodyPr wrap="square" lIns="0" tIns="0" rIns="0" bIns="0" anchor="ctr" anchorCtr="1">
              <a:noAutofit/>
            </a:bodyPr>
            <a:lstStyle/>
            <a:p>
              <a:pPr algn="ctr" eaLnBrk="0" hangingPunct="0"/>
              <a:endParaRPr lang="en-US" sz="1000">
                <a:solidFill>
                  <a:schemeClr val="dk1"/>
                </a:solidFill>
                <a:latin typeface="Arial" pitchFamily="34" charset="0"/>
                <a:cs typeface="Arial" pitchFamily="34" charset="0"/>
              </a:endParaRPr>
            </a:p>
          </p:txBody>
        </p:sp>
        <p:sp>
          <p:nvSpPr>
            <p:cNvPr id="100" name="Rectangle 74"/>
            <p:cNvSpPr>
              <a:spLocks noChangeArrowheads="1"/>
            </p:cNvSpPr>
            <p:nvPr/>
          </p:nvSpPr>
          <p:spPr bwMode="auto">
            <a:xfrm>
              <a:off x="7362852" y="3677243"/>
              <a:ext cx="1011197" cy="491875"/>
            </a:xfrm>
            <a:prstGeom prst="rect">
              <a:avLst/>
            </a:prstGeom>
            <a:noFill/>
            <a:ln w="9525">
              <a:noFill/>
              <a:miter lim="800000"/>
              <a:headEnd/>
              <a:tailEnd/>
            </a:ln>
          </p:spPr>
          <p:txBody>
            <a:bodyPr wrap="none" anchor="ctr"/>
            <a:lstStyle/>
            <a:p>
              <a:pPr algn="ctr" eaLnBrk="0" hangingPunct="0"/>
              <a:r>
                <a:rPr lang="en-US" sz="1200" dirty="0" smtClean="0">
                  <a:latin typeface="Arial" pitchFamily="34" charset="0"/>
                </a:rPr>
                <a:t>Traceability</a:t>
              </a:r>
              <a:br>
                <a:rPr lang="en-US" sz="1200" dirty="0" smtClean="0">
                  <a:latin typeface="Arial" pitchFamily="34" charset="0"/>
                </a:rPr>
              </a:br>
              <a:r>
                <a:rPr lang="en-US" sz="1200" dirty="0" smtClean="0">
                  <a:latin typeface="Arial" pitchFamily="34" charset="0"/>
                </a:rPr>
                <a:t>report</a:t>
              </a:r>
              <a:endParaRPr lang="en-US" sz="1200" dirty="0">
                <a:latin typeface="Arial" pitchFamily="34" charset="0"/>
              </a:endParaRPr>
            </a:p>
          </p:txBody>
        </p:sp>
      </p:grpSp>
      <p:sp>
        <p:nvSpPr>
          <p:cNvPr id="101" name="AutoShape 12"/>
          <p:cNvSpPr>
            <a:spLocks noChangeArrowheads="1"/>
          </p:cNvSpPr>
          <p:nvPr/>
        </p:nvSpPr>
        <p:spPr bwMode="auto">
          <a:xfrm>
            <a:off x="6629400" y="5638800"/>
            <a:ext cx="365760" cy="274320"/>
          </a:xfrm>
          <a:prstGeom prst="downArrow">
            <a:avLst>
              <a:gd name="adj1" fmla="val 50000"/>
              <a:gd name="adj2" fmla="val 25000"/>
            </a:avLst>
          </a:prstGeom>
          <a:noFill/>
          <a:ln w="12700">
            <a:solidFill>
              <a:schemeClr val="tx1"/>
            </a:solidFill>
            <a:miter lim="800000"/>
            <a:headEnd/>
            <a:tailEnd/>
          </a:ln>
        </p:spPr>
        <p:txBody>
          <a:bodyPr wrap="none" anchor="ctr"/>
          <a:lstStyle/>
          <a:p>
            <a:pPr eaLnBrk="0" hangingPunct="0"/>
            <a:endParaRPr lang="en-US"/>
          </a:p>
        </p:txBody>
      </p:sp>
    </p:spTree>
    <p:extLst>
      <p:ext uri="{BB962C8B-B14F-4D97-AF65-F5344CB8AC3E}">
        <p14:creationId xmlns:p14="http://schemas.microsoft.com/office/powerpoint/2010/main" val="166276214"/>
      </p:ext>
    </p:extLst>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ltLang="ko-KR" dirty="0"/>
              <a:t>ARP 4754 and DO-178C/DO-331</a:t>
            </a:r>
          </a:p>
        </p:txBody>
      </p:sp>
      <p:sp>
        <p:nvSpPr>
          <p:cNvPr id="4" name="Subtitle 3"/>
          <p:cNvSpPr>
            <a:spLocks noGrp="1"/>
          </p:cNvSpPr>
          <p:nvPr>
            <p:ph type="subTitle" idx="1"/>
          </p:nvPr>
        </p:nvSpPr>
        <p:spPr/>
        <p:txBody>
          <a:bodyPr/>
          <a:lstStyle/>
          <a:p>
            <a:endParaRPr lang="ko-KR" altLang="en-US"/>
          </a:p>
        </p:txBody>
      </p:sp>
    </p:spTree>
    <p:extLst>
      <p:ext uri="{BB962C8B-B14F-4D97-AF65-F5344CB8AC3E}">
        <p14:creationId xmlns:p14="http://schemas.microsoft.com/office/powerpoint/2010/main" val="10430466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0" latinLnBrk="0" hangingPunct="0"/>
            <a:r>
              <a:rPr lang="de-DE" dirty="0" smtClean="0"/>
              <a:t>Meeting DO-178B Objectives</a:t>
            </a:r>
            <a:br>
              <a:rPr lang="de-DE" dirty="0" smtClean="0"/>
            </a:br>
            <a:r>
              <a:rPr lang="de-DE" sz="2400" dirty="0" smtClean="0">
                <a:solidFill>
                  <a:srgbClr val="993200"/>
                </a:solidFill>
              </a:rPr>
              <a:t>Anticipated </a:t>
            </a:r>
            <a:r>
              <a:rPr lang="de-DE" sz="2400" dirty="0" err="1" smtClean="0">
                <a:solidFill>
                  <a:srgbClr val="993200"/>
                </a:solidFill>
              </a:rPr>
              <a:t>Certification</a:t>
            </a:r>
            <a:r>
              <a:rPr lang="de-DE" sz="2400" dirty="0" smtClean="0">
                <a:solidFill>
                  <a:srgbClr val="993200"/>
                </a:solidFill>
              </a:rPr>
              <a:t> </a:t>
            </a:r>
            <a:r>
              <a:rPr lang="de-DE" sz="2400" dirty="0" err="1" smtClean="0">
                <a:solidFill>
                  <a:srgbClr val="993200"/>
                </a:solidFill>
              </a:rPr>
              <a:t>Credits</a:t>
            </a:r>
            <a:r>
              <a:rPr lang="de-DE" sz="2400" dirty="0" smtClean="0">
                <a:solidFill>
                  <a:srgbClr val="993200"/>
                </a:solidFill>
              </a:rPr>
              <a:t> </a:t>
            </a:r>
            <a:br>
              <a:rPr lang="de-DE" sz="2400" dirty="0" smtClean="0">
                <a:solidFill>
                  <a:srgbClr val="993200"/>
                </a:solidFill>
              </a:rPr>
            </a:br>
            <a:r>
              <a:rPr lang="en-US" sz="2400" dirty="0" smtClean="0">
                <a:solidFill>
                  <a:srgbClr val="993200"/>
                </a:solidFill>
              </a:rPr>
              <a:t>for Simulink Code Inspector with </a:t>
            </a:r>
            <a:br>
              <a:rPr lang="en-US" sz="2400" dirty="0" smtClean="0">
                <a:solidFill>
                  <a:srgbClr val="993200"/>
                </a:solidFill>
              </a:rPr>
            </a:br>
            <a:r>
              <a:rPr lang="en-US" sz="2400" dirty="0" smtClean="0">
                <a:solidFill>
                  <a:srgbClr val="993200"/>
                </a:solidFill>
              </a:rPr>
              <a:t>other code verification products</a:t>
            </a:r>
            <a:r>
              <a:rPr lang="en-US" dirty="0" smtClean="0"/>
              <a:t/>
            </a:r>
            <a:br>
              <a:rPr lang="en-US" dirty="0" smtClean="0"/>
            </a:br>
            <a:r>
              <a:rPr lang="en-US" dirty="0" smtClean="0">
                <a:solidFill>
                  <a:srgbClr val="993200"/>
                </a:solidFill>
              </a:rPr>
              <a:t/>
            </a:r>
            <a:br>
              <a:rPr lang="en-US" dirty="0" smtClean="0">
                <a:solidFill>
                  <a:srgbClr val="993200"/>
                </a:solidFill>
              </a:rPr>
            </a:br>
            <a:endParaRPr lang="en-US" dirty="0"/>
          </a:p>
        </p:txBody>
      </p:sp>
      <p:cxnSp>
        <p:nvCxnSpPr>
          <p:cNvPr id="44" name="AutoShape 9"/>
          <p:cNvCxnSpPr>
            <a:cxnSpLocks noChangeShapeType="1"/>
            <a:stCxn id="47" idx="1"/>
            <a:endCxn id="46" idx="1"/>
          </p:cNvCxnSpPr>
          <p:nvPr/>
        </p:nvCxnSpPr>
        <p:spPr bwMode="auto">
          <a:xfrm rot="5400000">
            <a:off x="7218901" y="1346500"/>
            <a:ext cx="1324" cy="1521755"/>
          </a:xfrm>
          <a:prstGeom prst="curvedConnector3">
            <a:avLst>
              <a:gd name="adj1" fmla="val 40504987"/>
            </a:avLst>
          </a:prstGeom>
          <a:noFill/>
          <a:ln w="76200">
            <a:solidFill>
              <a:srgbClr val="FFFF00"/>
            </a:solidFill>
            <a:round/>
            <a:headEnd/>
            <a:tailEnd/>
          </a:ln>
        </p:spPr>
      </p:cxnSp>
      <p:cxnSp>
        <p:nvCxnSpPr>
          <p:cNvPr id="45" name="AutoShape 10"/>
          <p:cNvCxnSpPr>
            <a:cxnSpLocks noChangeShapeType="1"/>
            <a:stCxn id="47" idx="3"/>
            <a:endCxn id="46" idx="3"/>
          </p:cNvCxnSpPr>
          <p:nvPr/>
        </p:nvCxnSpPr>
        <p:spPr bwMode="auto">
          <a:xfrm rot="16200000" flipH="1" flipV="1">
            <a:off x="7218937" y="838323"/>
            <a:ext cx="1" cy="1521755"/>
          </a:xfrm>
          <a:prstGeom prst="curvedConnector3">
            <a:avLst>
              <a:gd name="adj1" fmla="val -49530100000"/>
            </a:avLst>
          </a:prstGeom>
          <a:noFill/>
          <a:ln w="76200">
            <a:solidFill>
              <a:srgbClr val="FFFF00"/>
            </a:solidFill>
            <a:round/>
            <a:headEnd/>
            <a:tailEnd/>
          </a:ln>
        </p:spPr>
      </p:cxnSp>
      <p:sp>
        <p:nvSpPr>
          <p:cNvPr id="46" name="Text Box 11"/>
          <p:cNvSpPr txBox="1">
            <a:spLocks noChangeArrowheads="1"/>
          </p:cNvSpPr>
          <p:nvPr/>
        </p:nvSpPr>
        <p:spPr bwMode="auto">
          <a:xfrm rot="16200000">
            <a:off x="6203973" y="1430251"/>
            <a:ext cx="508175" cy="846075"/>
          </a:xfrm>
          <a:prstGeom prst="rect">
            <a:avLst/>
          </a:prstGeom>
          <a:solidFill>
            <a:srgbClr val="8DB0FF"/>
          </a:solidFill>
          <a:ln w="9525">
            <a:solidFill>
              <a:schemeClr val="tx1"/>
            </a:solidFill>
            <a:miter lim="800000"/>
            <a:headEnd/>
            <a:tailEnd/>
          </a:ln>
        </p:spPr>
        <p:txBody>
          <a:bodyPr wrap="square">
            <a:noAutofit/>
          </a:bodyPr>
          <a:lstStyle/>
          <a:p>
            <a:pPr algn="l" eaLnBrk="0" hangingPunct="0"/>
            <a:endParaRPr lang="en-US" sz="1100" dirty="0">
              <a:latin typeface="Arial" charset="0"/>
            </a:endParaRPr>
          </a:p>
        </p:txBody>
      </p:sp>
      <p:sp>
        <p:nvSpPr>
          <p:cNvPr id="47" name="Text Box 12"/>
          <p:cNvSpPr txBox="1">
            <a:spLocks noChangeArrowheads="1"/>
          </p:cNvSpPr>
          <p:nvPr/>
        </p:nvSpPr>
        <p:spPr bwMode="auto">
          <a:xfrm rot="16200000">
            <a:off x="7725727" y="1403573"/>
            <a:ext cx="508176" cy="899432"/>
          </a:xfrm>
          <a:prstGeom prst="rect">
            <a:avLst/>
          </a:prstGeom>
          <a:solidFill>
            <a:srgbClr val="8DB0FF"/>
          </a:solidFill>
          <a:ln w="9525">
            <a:solidFill>
              <a:schemeClr val="tx1"/>
            </a:solidFill>
            <a:miter lim="800000"/>
            <a:headEnd/>
            <a:tailEnd/>
          </a:ln>
        </p:spPr>
        <p:txBody>
          <a:bodyPr wrap="square">
            <a:noAutofit/>
          </a:bodyPr>
          <a:lstStyle/>
          <a:p>
            <a:pPr algn="l" eaLnBrk="0" hangingPunct="0"/>
            <a:endParaRPr lang="en-US" sz="1100" dirty="0">
              <a:latin typeface="Arial" charset="0"/>
            </a:endParaRPr>
          </a:p>
        </p:txBody>
      </p:sp>
      <p:cxnSp>
        <p:nvCxnSpPr>
          <p:cNvPr id="48" name="AutoShape 13"/>
          <p:cNvCxnSpPr>
            <a:cxnSpLocks noChangeShapeType="1"/>
            <a:stCxn id="46" idx="2"/>
            <a:endCxn id="47" idx="0"/>
          </p:cNvCxnSpPr>
          <p:nvPr/>
        </p:nvCxnSpPr>
        <p:spPr bwMode="auto">
          <a:xfrm>
            <a:off x="6881098" y="1853289"/>
            <a:ext cx="649001" cy="1324"/>
          </a:xfrm>
          <a:prstGeom prst="straightConnector1">
            <a:avLst/>
          </a:prstGeom>
          <a:noFill/>
          <a:ln w="9525">
            <a:solidFill>
              <a:schemeClr val="tx1"/>
            </a:solidFill>
            <a:round/>
            <a:headEnd/>
            <a:tailEnd type="triangle" w="med" len="med"/>
          </a:ln>
        </p:spPr>
      </p:cxnSp>
      <p:sp>
        <p:nvSpPr>
          <p:cNvPr id="49" name="Text Box 14"/>
          <p:cNvSpPr txBox="1">
            <a:spLocks noChangeArrowheads="1"/>
          </p:cNvSpPr>
          <p:nvPr/>
        </p:nvSpPr>
        <p:spPr bwMode="auto">
          <a:xfrm>
            <a:off x="6806920" y="1877516"/>
            <a:ext cx="835485" cy="400110"/>
          </a:xfrm>
          <a:prstGeom prst="rect">
            <a:avLst/>
          </a:prstGeom>
          <a:noFill/>
          <a:ln w="9525">
            <a:noFill/>
            <a:miter lim="800000"/>
            <a:headEnd/>
            <a:tailEnd/>
          </a:ln>
        </p:spPr>
        <p:txBody>
          <a:bodyPr wrap="none">
            <a:spAutoFit/>
          </a:bodyPr>
          <a:lstStyle/>
          <a:p>
            <a:pPr algn="ctr" eaLnBrk="0" hangingPunct="0"/>
            <a:r>
              <a:rPr lang="en-US" sz="1000" dirty="0" smtClean="0">
                <a:latin typeface="Arial" charset="0"/>
              </a:rPr>
              <a:t>Embedded </a:t>
            </a:r>
            <a:br>
              <a:rPr lang="en-US" sz="1000" dirty="0" smtClean="0">
                <a:latin typeface="Arial" charset="0"/>
              </a:rPr>
            </a:br>
            <a:r>
              <a:rPr lang="en-US" sz="1000" dirty="0" smtClean="0">
                <a:latin typeface="Arial" charset="0"/>
              </a:rPr>
              <a:t>Coder</a:t>
            </a:r>
            <a:endParaRPr lang="en-US" sz="1000" dirty="0">
              <a:latin typeface="Arial" charset="0"/>
            </a:endParaRPr>
          </a:p>
        </p:txBody>
      </p:sp>
      <p:cxnSp>
        <p:nvCxnSpPr>
          <p:cNvPr id="50" name="AutoShape 15"/>
          <p:cNvCxnSpPr>
            <a:cxnSpLocks noChangeShapeType="1"/>
            <a:stCxn id="56" idx="0"/>
            <a:endCxn id="56" idx="1"/>
          </p:cNvCxnSpPr>
          <p:nvPr/>
        </p:nvCxnSpPr>
        <p:spPr bwMode="auto">
          <a:xfrm rot="16200000" flipH="1" flipV="1">
            <a:off x="7563584" y="1601827"/>
            <a:ext cx="95283" cy="119924"/>
          </a:xfrm>
          <a:prstGeom prst="curvedConnector4">
            <a:avLst>
              <a:gd name="adj1" fmla="val -200000"/>
              <a:gd name="adj2" fmla="val 250000"/>
            </a:avLst>
          </a:prstGeom>
          <a:noFill/>
          <a:ln w="9525">
            <a:solidFill>
              <a:schemeClr val="tx1"/>
            </a:solidFill>
            <a:prstDash val="sysDot"/>
            <a:round/>
            <a:headEnd/>
            <a:tailEnd type="triangle" w="med" len="med"/>
          </a:ln>
        </p:spPr>
      </p:cxnSp>
      <p:cxnSp>
        <p:nvCxnSpPr>
          <p:cNvPr id="51" name="AutoShape 16"/>
          <p:cNvCxnSpPr>
            <a:cxnSpLocks noChangeShapeType="1"/>
            <a:stCxn id="47" idx="1"/>
            <a:endCxn id="46" idx="1"/>
          </p:cNvCxnSpPr>
          <p:nvPr/>
        </p:nvCxnSpPr>
        <p:spPr bwMode="auto">
          <a:xfrm rot="5400000">
            <a:off x="7218901" y="1346500"/>
            <a:ext cx="1324" cy="1521755"/>
          </a:xfrm>
          <a:prstGeom prst="curvedConnector3">
            <a:avLst>
              <a:gd name="adj1" fmla="val 41351776"/>
            </a:avLst>
          </a:prstGeom>
          <a:noFill/>
          <a:ln w="9525">
            <a:solidFill>
              <a:schemeClr val="tx1"/>
            </a:solidFill>
            <a:prstDash val="dash"/>
            <a:round/>
            <a:headEnd type="triangle" w="med" len="med"/>
            <a:tailEnd type="triangle" w="med" len="med"/>
          </a:ln>
        </p:spPr>
      </p:cxnSp>
      <p:cxnSp>
        <p:nvCxnSpPr>
          <p:cNvPr id="52" name="AutoShape 17"/>
          <p:cNvCxnSpPr>
            <a:cxnSpLocks noChangeShapeType="1"/>
            <a:stCxn id="47" idx="3"/>
            <a:endCxn id="46" idx="3"/>
          </p:cNvCxnSpPr>
          <p:nvPr/>
        </p:nvCxnSpPr>
        <p:spPr bwMode="auto">
          <a:xfrm rot="16200000" flipH="1" flipV="1">
            <a:off x="7218937" y="838323"/>
            <a:ext cx="1" cy="1521755"/>
          </a:xfrm>
          <a:prstGeom prst="curvedConnector3">
            <a:avLst>
              <a:gd name="adj1" fmla="val -49530100000"/>
            </a:avLst>
          </a:prstGeom>
          <a:noFill/>
          <a:ln w="9525">
            <a:solidFill>
              <a:schemeClr val="tx1"/>
            </a:solidFill>
            <a:prstDash val="dashDot"/>
            <a:round/>
            <a:headEnd/>
            <a:tailEnd type="triangle" w="med" len="med"/>
          </a:ln>
        </p:spPr>
      </p:cxnSp>
      <p:sp>
        <p:nvSpPr>
          <p:cNvPr id="53" name="Text Box 18"/>
          <p:cNvSpPr txBox="1">
            <a:spLocks noChangeArrowheads="1"/>
          </p:cNvSpPr>
          <p:nvPr/>
        </p:nvSpPr>
        <p:spPr bwMode="auto">
          <a:xfrm>
            <a:off x="6324600" y="609600"/>
            <a:ext cx="1846980" cy="461665"/>
          </a:xfrm>
          <a:prstGeom prst="rect">
            <a:avLst/>
          </a:prstGeom>
          <a:noFill/>
          <a:ln w="9525">
            <a:noFill/>
            <a:miter lim="800000"/>
            <a:headEnd/>
            <a:tailEnd/>
          </a:ln>
        </p:spPr>
        <p:txBody>
          <a:bodyPr wrap="none">
            <a:spAutoFit/>
          </a:bodyPr>
          <a:lstStyle/>
          <a:p>
            <a:pPr algn="ctr" eaLnBrk="0" hangingPunct="0"/>
            <a:r>
              <a:rPr lang="en-US" sz="1200" dirty="0" smtClean="0">
                <a:latin typeface="Arial" charset="0"/>
              </a:rPr>
              <a:t>Code verification: </a:t>
            </a:r>
            <a:br>
              <a:rPr lang="en-US" sz="1200" dirty="0" smtClean="0">
                <a:latin typeface="Arial" charset="0"/>
              </a:rPr>
            </a:br>
            <a:r>
              <a:rPr lang="en-US" sz="1200" dirty="0" smtClean="0">
                <a:latin typeface="Arial" charset="0"/>
              </a:rPr>
              <a:t>Simulink Code Inspector</a:t>
            </a:r>
            <a:endParaRPr lang="en-US" sz="1200" dirty="0">
              <a:latin typeface="Arial" charset="0"/>
            </a:endParaRPr>
          </a:p>
        </p:txBody>
      </p:sp>
      <p:sp>
        <p:nvSpPr>
          <p:cNvPr id="54" name="Line 20"/>
          <p:cNvSpPr>
            <a:spLocks noChangeShapeType="1"/>
          </p:cNvSpPr>
          <p:nvPr/>
        </p:nvSpPr>
        <p:spPr bwMode="auto">
          <a:xfrm rot="16200000">
            <a:off x="5921118" y="1723371"/>
            <a:ext cx="0" cy="259835"/>
          </a:xfrm>
          <a:prstGeom prst="line">
            <a:avLst/>
          </a:prstGeom>
          <a:noFill/>
          <a:ln w="9525">
            <a:solidFill>
              <a:schemeClr val="tx1"/>
            </a:solidFill>
            <a:round/>
            <a:headEnd/>
            <a:tailEnd type="triangle" w="med" len="med"/>
          </a:ln>
        </p:spPr>
        <p:txBody>
          <a:bodyPr/>
          <a:lstStyle/>
          <a:p>
            <a:pPr eaLnBrk="0" hangingPunct="0"/>
            <a:endParaRPr lang="en-US" sz="1600"/>
          </a:p>
        </p:txBody>
      </p:sp>
      <p:sp>
        <p:nvSpPr>
          <p:cNvPr id="55" name="Line 21"/>
          <p:cNvSpPr>
            <a:spLocks noChangeShapeType="1"/>
          </p:cNvSpPr>
          <p:nvPr/>
        </p:nvSpPr>
        <p:spPr bwMode="auto">
          <a:xfrm rot="16200000" flipH="1">
            <a:off x="8548205" y="1734614"/>
            <a:ext cx="0" cy="237350"/>
          </a:xfrm>
          <a:prstGeom prst="line">
            <a:avLst/>
          </a:prstGeom>
          <a:noFill/>
          <a:ln w="9525">
            <a:solidFill>
              <a:schemeClr val="tx1"/>
            </a:solidFill>
            <a:round/>
            <a:headEnd/>
            <a:tailEnd type="triangle" w="med" len="med"/>
          </a:ln>
        </p:spPr>
        <p:txBody>
          <a:bodyPr/>
          <a:lstStyle/>
          <a:p>
            <a:pPr eaLnBrk="0" hangingPunct="0"/>
            <a:endParaRPr lang="en-US" sz="1600"/>
          </a:p>
        </p:txBody>
      </p:sp>
      <p:sp>
        <p:nvSpPr>
          <p:cNvPr id="56" name="Rectangle 55"/>
          <p:cNvSpPr/>
          <p:nvPr/>
        </p:nvSpPr>
        <p:spPr>
          <a:xfrm>
            <a:off x="7551263" y="1614148"/>
            <a:ext cx="239848" cy="19056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endParaRPr lang="en-US" sz="1600" b="1" dirty="0" smtClean="0">
              <a:latin typeface="Arial" pitchFamily="34" charset="0"/>
              <a:cs typeface="Arial" pitchFamily="34" charset="0"/>
            </a:endParaRPr>
          </a:p>
        </p:txBody>
      </p:sp>
      <p:sp>
        <p:nvSpPr>
          <p:cNvPr id="57" name="Text Box 18"/>
          <p:cNvSpPr txBox="1">
            <a:spLocks noChangeArrowheads="1"/>
          </p:cNvSpPr>
          <p:nvPr/>
        </p:nvSpPr>
        <p:spPr bwMode="auto">
          <a:xfrm>
            <a:off x="6248400" y="2702251"/>
            <a:ext cx="1846980" cy="461665"/>
          </a:xfrm>
          <a:prstGeom prst="rect">
            <a:avLst/>
          </a:prstGeom>
          <a:noFill/>
          <a:ln w="9525">
            <a:noFill/>
            <a:miter lim="800000"/>
            <a:headEnd/>
            <a:tailEnd/>
          </a:ln>
        </p:spPr>
        <p:txBody>
          <a:bodyPr wrap="none">
            <a:spAutoFit/>
          </a:bodyPr>
          <a:lstStyle/>
          <a:p>
            <a:pPr algn="ctr" eaLnBrk="0" hangingPunct="0"/>
            <a:r>
              <a:rPr lang="en-US" sz="1200" dirty="0" smtClean="0">
                <a:latin typeface="Arial" charset="0"/>
              </a:rPr>
              <a:t>Code traceability: </a:t>
            </a:r>
            <a:br>
              <a:rPr lang="en-US" sz="1200" dirty="0" smtClean="0">
                <a:latin typeface="Arial" charset="0"/>
              </a:rPr>
            </a:br>
            <a:r>
              <a:rPr lang="en-US" sz="1200" dirty="0" smtClean="0">
                <a:latin typeface="Arial" charset="0"/>
              </a:rPr>
              <a:t>Simulink Code Inspector</a:t>
            </a:r>
            <a:endParaRPr lang="en-US" sz="1200" dirty="0">
              <a:latin typeface="Arial" charset="0"/>
            </a:endParaRPr>
          </a:p>
        </p:txBody>
      </p:sp>
      <p:sp>
        <p:nvSpPr>
          <p:cNvPr id="58" name="Text Box 18"/>
          <p:cNvSpPr txBox="1">
            <a:spLocks noChangeArrowheads="1"/>
          </p:cNvSpPr>
          <p:nvPr/>
        </p:nvSpPr>
        <p:spPr bwMode="auto">
          <a:xfrm>
            <a:off x="7457506" y="1726245"/>
            <a:ext cx="1045479" cy="276999"/>
          </a:xfrm>
          <a:prstGeom prst="rect">
            <a:avLst/>
          </a:prstGeom>
          <a:noFill/>
          <a:ln w="9525">
            <a:noFill/>
            <a:miter lim="800000"/>
            <a:headEnd/>
            <a:tailEnd/>
          </a:ln>
        </p:spPr>
        <p:txBody>
          <a:bodyPr wrap="none">
            <a:spAutoFit/>
          </a:bodyPr>
          <a:lstStyle/>
          <a:p>
            <a:pPr algn="ctr" eaLnBrk="0" hangingPunct="0"/>
            <a:r>
              <a:rPr lang="en-US" sz="1200" dirty="0" smtClean="0">
                <a:latin typeface="Arial" charset="0"/>
              </a:rPr>
              <a:t>Source code</a:t>
            </a:r>
            <a:endParaRPr lang="en-US" sz="1200" dirty="0">
              <a:latin typeface="Arial" charset="0"/>
            </a:endParaRPr>
          </a:p>
        </p:txBody>
      </p:sp>
      <p:sp>
        <p:nvSpPr>
          <p:cNvPr id="59" name="Text Box 18"/>
          <p:cNvSpPr txBox="1">
            <a:spLocks noChangeArrowheads="1"/>
          </p:cNvSpPr>
          <p:nvPr/>
        </p:nvSpPr>
        <p:spPr bwMode="auto">
          <a:xfrm>
            <a:off x="6149052" y="1726245"/>
            <a:ext cx="601448" cy="276999"/>
          </a:xfrm>
          <a:prstGeom prst="rect">
            <a:avLst/>
          </a:prstGeom>
          <a:noFill/>
          <a:ln w="9525">
            <a:noFill/>
            <a:miter lim="800000"/>
            <a:headEnd/>
            <a:tailEnd/>
          </a:ln>
        </p:spPr>
        <p:txBody>
          <a:bodyPr wrap="none">
            <a:spAutoFit/>
          </a:bodyPr>
          <a:lstStyle/>
          <a:p>
            <a:pPr algn="ctr" eaLnBrk="0" hangingPunct="0"/>
            <a:r>
              <a:rPr lang="en-US" sz="1200" dirty="0" smtClean="0">
                <a:latin typeface="Arial" charset="0"/>
              </a:rPr>
              <a:t>Model</a:t>
            </a:r>
            <a:endParaRPr lang="en-US" sz="1200" dirty="0">
              <a:latin typeface="Arial" charset="0"/>
            </a:endParaRPr>
          </a:p>
        </p:txBody>
      </p:sp>
      <p:sp>
        <p:nvSpPr>
          <p:cNvPr id="60" name="Text Box 18"/>
          <p:cNvSpPr txBox="1">
            <a:spLocks noChangeArrowheads="1"/>
          </p:cNvSpPr>
          <p:nvPr/>
        </p:nvSpPr>
        <p:spPr bwMode="auto">
          <a:xfrm>
            <a:off x="8065301" y="907475"/>
            <a:ext cx="1154899" cy="646331"/>
          </a:xfrm>
          <a:prstGeom prst="rect">
            <a:avLst/>
          </a:prstGeom>
          <a:noFill/>
          <a:ln w="9525">
            <a:noFill/>
            <a:miter lim="800000"/>
            <a:headEnd/>
            <a:tailEnd/>
          </a:ln>
        </p:spPr>
        <p:txBody>
          <a:bodyPr wrap="square">
            <a:spAutoFit/>
          </a:bodyPr>
          <a:lstStyle/>
          <a:p>
            <a:pPr algn="ctr" eaLnBrk="0" hangingPunct="0"/>
            <a:r>
              <a:rPr lang="en-US" sz="1200" dirty="0" smtClean="0">
                <a:latin typeface="Arial" charset="0"/>
              </a:rPr>
              <a:t>Code </a:t>
            </a:r>
            <a:br>
              <a:rPr lang="en-US" sz="1200" dirty="0" smtClean="0">
                <a:latin typeface="Arial" charset="0"/>
              </a:rPr>
            </a:br>
            <a:r>
              <a:rPr lang="en-US" sz="1200" dirty="0" smtClean="0">
                <a:latin typeface="Arial" charset="0"/>
              </a:rPr>
              <a:t>conformance: </a:t>
            </a:r>
            <a:br>
              <a:rPr lang="en-US" sz="1200" dirty="0" smtClean="0">
                <a:latin typeface="Arial" charset="0"/>
              </a:rPr>
            </a:br>
            <a:r>
              <a:rPr lang="en-US" sz="1200" dirty="0" smtClean="0">
                <a:latin typeface="Arial" charset="0"/>
              </a:rPr>
              <a:t>Polyspace</a:t>
            </a:r>
            <a:endParaRPr lang="en-US" sz="1200" dirty="0">
              <a:latin typeface="Arial" charset="0"/>
            </a:endParaRPr>
          </a:p>
        </p:txBody>
      </p:sp>
      <p:sp>
        <p:nvSpPr>
          <p:cNvPr id="2049" name="Rectangle 1"/>
          <p:cNvSpPr>
            <a:spLocks noChangeArrowheads="1"/>
          </p:cNvSpPr>
          <p:nvPr/>
        </p:nvSpPr>
        <p:spPr bwMode="auto">
          <a:xfrm>
            <a:off x="0" y="-181491"/>
            <a:ext cx="184731" cy="369332"/>
          </a:xfrm>
          <a:prstGeom prst="rect">
            <a:avLst/>
          </a:prstGeom>
          <a:solidFill>
            <a:srgbClr val="000000"/>
          </a:solidFill>
          <a:ln w="9525">
            <a:solidFill>
              <a:schemeClr val="tx1"/>
            </a:solidFill>
            <a:prstDash val="solid"/>
            <a:miter lim="800000"/>
            <a:headEnd/>
            <a:tailEnd/>
          </a:ln>
          <a:effectLst/>
        </p:spPr>
        <p:txBody>
          <a:bodyPr vert="horz" wrap="none" lIns="91440" tIns="45720" rIns="91440" bIns="45720" numCol="1" anchor="ctr" anchorCtr="0" compatLnSpc="1">
            <a:prstTxWarp prst="textNoShape">
              <a:avLst/>
            </a:prstTxWarp>
            <a:spAutoFit/>
          </a:bodyPr>
          <a:lstStyle/>
          <a:p>
            <a:pPr eaLnBrk="0" hangingPunct="0"/>
            <a:endParaRPr lang="en-US"/>
          </a:p>
        </p:txBody>
      </p:sp>
      <p:graphicFrame>
        <p:nvGraphicFramePr>
          <p:cNvPr id="9" name="Table 8"/>
          <p:cNvGraphicFramePr>
            <a:graphicFrameLocks noGrp="1"/>
          </p:cNvGraphicFramePr>
          <p:nvPr>
            <p:extLst>
              <p:ext uri="{D42A27DB-BD31-4B8C-83A1-F6EECF244321}">
                <p14:modId xmlns:p14="http://schemas.microsoft.com/office/powerpoint/2010/main" val="2136991324"/>
              </p:ext>
            </p:extLst>
          </p:nvPr>
        </p:nvGraphicFramePr>
        <p:xfrm>
          <a:off x="533400" y="3276600"/>
          <a:ext cx="7619999" cy="3442764"/>
        </p:xfrm>
        <a:graphic>
          <a:graphicData uri="http://schemas.openxmlformats.org/drawingml/2006/table">
            <a:tbl>
              <a:tblPr/>
              <a:tblGrid>
                <a:gridCol w="685800"/>
                <a:gridCol w="1828800"/>
                <a:gridCol w="896257"/>
                <a:gridCol w="1088571"/>
                <a:gridCol w="3120571"/>
              </a:tblGrid>
              <a:tr h="343778">
                <a:tc>
                  <a:txBody>
                    <a:bodyPr/>
                    <a:lstStyle/>
                    <a:p>
                      <a:pPr marL="63500" marR="76200" eaLnBrk="0" latinLnBrk="0" hangingPunct="0">
                        <a:lnSpc>
                          <a:spcPct val="115000"/>
                        </a:lnSpc>
                        <a:spcBef>
                          <a:spcPts val="600"/>
                        </a:spcBef>
                        <a:spcAft>
                          <a:spcPts val="600"/>
                        </a:spcAft>
                      </a:pPr>
                      <a:r>
                        <a:rPr lang="en-US" sz="1000" b="1" dirty="0">
                          <a:latin typeface="Arial"/>
                          <a:ea typeface="Times New Roman"/>
                          <a:cs typeface="Arial"/>
                        </a:rPr>
                        <a:t>Annex A Table </a:t>
                      </a:r>
                      <a:endParaRPr lang="en-US" sz="1000" dirty="0">
                        <a:latin typeface="Arial"/>
                        <a:ea typeface="Times New Roman"/>
                        <a:cs typeface="Times New Roman"/>
                      </a:endParaRPr>
                    </a:p>
                  </a:txBody>
                  <a:tcPr marL="9144" marR="9144" marT="17538" marB="1753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63500" marR="76200" eaLnBrk="0" latinLnBrk="0" hangingPunct="0">
                        <a:lnSpc>
                          <a:spcPct val="115000"/>
                        </a:lnSpc>
                        <a:spcBef>
                          <a:spcPts val="600"/>
                        </a:spcBef>
                        <a:spcAft>
                          <a:spcPts val="600"/>
                        </a:spcAft>
                      </a:pPr>
                      <a:r>
                        <a:rPr lang="en-US" sz="1000" b="1" dirty="0">
                          <a:latin typeface="Arial"/>
                          <a:ea typeface="Times New Roman"/>
                          <a:cs typeface="Arial"/>
                        </a:rPr>
                        <a:t>Objective</a:t>
                      </a:r>
                      <a:endParaRPr lang="en-US" sz="1000" dirty="0">
                        <a:latin typeface="Arial"/>
                        <a:ea typeface="Times New Roman"/>
                        <a:cs typeface="Times New Roman"/>
                      </a:endParaRPr>
                    </a:p>
                  </a:txBody>
                  <a:tcPr marL="9144" marR="9144" marT="17538" marB="1753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63500" marR="76200" eaLnBrk="0" latinLnBrk="0" hangingPunct="0">
                        <a:lnSpc>
                          <a:spcPct val="115000"/>
                        </a:lnSpc>
                        <a:spcBef>
                          <a:spcPts val="600"/>
                        </a:spcBef>
                        <a:spcAft>
                          <a:spcPts val="600"/>
                        </a:spcAft>
                      </a:pPr>
                      <a:r>
                        <a:rPr lang="en-US" sz="1000" b="1" dirty="0">
                          <a:latin typeface="Arial"/>
                          <a:ea typeface="Times New Roman"/>
                          <a:cs typeface="Arial"/>
                        </a:rPr>
                        <a:t>DO-178B </a:t>
                      </a:r>
                      <a:r>
                        <a:rPr lang="en-US" sz="1000" b="1" dirty="0" smtClean="0">
                          <a:latin typeface="Arial"/>
                          <a:ea typeface="Times New Roman"/>
                          <a:cs typeface="Arial"/>
                        </a:rPr>
                        <a:t>Ref.</a:t>
                      </a:r>
                      <a:endParaRPr lang="en-US" sz="1000" dirty="0">
                        <a:latin typeface="Arial"/>
                        <a:ea typeface="Times New Roman"/>
                        <a:cs typeface="Times New Roman"/>
                      </a:endParaRPr>
                    </a:p>
                  </a:txBody>
                  <a:tcPr marL="9144" marR="9144" marT="17538" marB="1753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63500" marR="76200" eaLnBrk="0" latinLnBrk="0" hangingPunct="0">
                        <a:lnSpc>
                          <a:spcPct val="115000"/>
                        </a:lnSpc>
                        <a:spcBef>
                          <a:spcPts val="600"/>
                        </a:spcBef>
                        <a:spcAft>
                          <a:spcPts val="600"/>
                        </a:spcAft>
                      </a:pPr>
                      <a:r>
                        <a:rPr lang="en-US" sz="1000" b="1" dirty="0">
                          <a:latin typeface="Arial"/>
                          <a:ea typeface="Times New Roman"/>
                          <a:cs typeface="Arial"/>
                        </a:rPr>
                        <a:t>Software Levels</a:t>
                      </a:r>
                      <a:endParaRPr lang="en-US" sz="1000" dirty="0">
                        <a:latin typeface="Arial"/>
                        <a:ea typeface="Times New Roman"/>
                        <a:cs typeface="Times New Roman"/>
                      </a:endParaRPr>
                    </a:p>
                  </a:txBody>
                  <a:tcPr marL="9144" marR="9144" marT="17538" marB="1753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63500" marR="76200" eaLnBrk="0" latinLnBrk="0" hangingPunct="0">
                        <a:lnSpc>
                          <a:spcPct val="115000"/>
                        </a:lnSpc>
                        <a:spcBef>
                          <a:spcPts val="600"/>
                        </a:spcBef>
                        <a:spcAft>
                          <a:spcPts val="600"/>
                        </a:spcAft>
                      </a:pPr>
                      <a:r>
                        <a:rPr lang="de-DE" sz="1000" b="1" dirty="0" smtClean="0">
                          <a:latin typeface="Arial"/>
                          <a:ea typeface="Times New Roman"/>
                          <a:cs typeface="Times New Roman"/>
                        </a:rPr>
                        <a:t>Anticipated </a:t>
                      </a:r>
                      <a:r>
                        <a:rPr lang="de-DE" sz="1000" b="1" dirty="0" err="1" smtClean="0">
                          <a:latin typeface="Arial"/>
                          <a:ea typeface="Times New Roman"/>
                          <a:cs typeface="Times New Roman"/>
                        </a:rPr>
                        <a:t>Certification</a:t>
                      </a:r>
                      <a:r>
                        <a:rPr lang="de-DE" sz="1000" b="1" dirty="0" smtClean="0">
                          <a:latin typeface="Arial"/>
                          <a:ea typeface="Times New Roman"/>
                          <a:cs typeface="Times New Roman"/>
                        </a:rPr>
                        <a:t> </a:t>
                      </a:r>
                      <a:r>
                        <a:rPr lang="de-DE" sz="1000" b="1" dirty="0" err="1" smtClean="0">
                          <a:latin typeface="Arial"/>
                          <a:ea typeface="Times New Roman"/>
                          <a:cs typeface="Times New Roman"/>
                        </a:rPr>
                        <a:t>Credit</a:t>
                      </a:r>
                      <a:r>
                        <a:rPr lang="de-DE" sz="1000" b="1" dirty="0" smtClean="0">
                          <a:latin typeface="Arial"/>
                          <a:ea typeface="Times New Roman"/>
                          <a:cs typeface="Times New Roman"/>
                        </a:rPr>
                        <a:t> [Tool(s)]</a:t>
                      </a:r>
                      <a:endParaRPr lang="en-US" sz="1000" b="1" dirty="0">
                        <a:latin typeface="Arial"/>
                        <a:ea typeface="Times New Roman"/>
                        <a:cs typeface="Times New Roman"/>
                      </a:endParaRPr>
                    </a:p>
                  </a:txBody>
                  <a:tcPr marL="9144" marR="9144" marT="17538" marB="1753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98467">
                <a:tc>
                  <a:txBody>
                    <a:bodyPr/>
                    <a:lstStyle/>
                    <a:p>
                      <a:pPr marL="63500" marR="76200" eaLnBrk="0" latinLnBrk="0" hangingPunct="0">
                        <a:lnSpc>
                          <a:spcPct val="115000"/>
                        </a:lnSpc>
                        <a:spcBef>
                          <a:spcPts val="600"/>
                        </a:spcBef>
                        <a:spcAft>
                          <a:spcPts val="600"/>
                        </a:spcAft>
                      </a:pPr>
                      <a:r>
                        <a:rPr lang="en-US" sz="1000" dirty="0" smtClean="0">
                          <a:latin typeface="Arial"/>
                          <a:ea typeface="Times New Roman"/>
                          <a:cs typeface="Arial"/>
                        </a:rPr>
                        <a:t>A-5</a:t>
                      </a:r>
                      <a:endParaRPr lang="en-US" sz="1000" dirty="0">
                        <a:latin typeface="Arial"/>
                        <a:ea typeface="Times New Roman"/>
                        <a:cs typeface="Times New Roman"/>
                      </a:endParaRPr>
                    </a:p>
                  </a:txBody>
                  <a:tcPr marL="9144" marR="9144" marT="17538" marB="1753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63500" marR="76200" eaLnBrk="0" latinLnBrk="0" hangingPunct="0">
                        <a:lnSpc>
                          <a:spcPct val="115000"/>
                        </a:lnSpc>
                        <a:spcBef>
                          <a:spcPts val="600"/>
                        </a:spcBef>
                        <a:spcAft>
                          <a:spcPts val="600"/>
                        </a:spcAft>
                      </a:pPr>
                      <a:r>
                        <a:rPr lang="en-US" sz="1000" b="1" dirty="0">
                          <a:latin typeface="Arial"/>
                          <a:ea typeface="Times New Roman"/>
                          <a:cs typeface="Arial"/>
                        </a:rPr>
                        <a:t>(1) Source Code complies with low-level requirements</a:t>
                      </a:r>
                      <a:endParaRPr lang="en-US" sz="1000" b="1" dirty="0">
                        <a:latin typeface="Arial"/>
                        <a:ea typeface="Times New Roman"/>
                        <a:cs typeface="Times New Roman"/>
                      </a:endParaRPr>
                    </a:p>
                  </a:txBody>
                  <a:tcPr marL="9144" marR="9144" marT="17538" marB="1753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63500" marR="76200" eaLnBrk="0" latinLnBrk="0" hangingPunct="0">
                        <a:lnSpc>
                          <a:spcPct val="115000"/>
                        </a:lnSpc>
                        <a:spcBef>
                          <a:spcPts val="600"/>
                        </a:spcBef>
                        <a:spcAft>
                          <a:spcPts val="600"/>
                        </a:spcAft>
                      </a:pPr>
                      <a:r>
                        <a:rPr lang="en-US" sz="1000" dirty="0">
                          <a:latin typeface="Arial"/>
                          <a:ea typeface="Times New Roman"/>
                          <a:cs typeface="Arial"/>
                        </a:rPr>
                        <a:t>Section 6.3.4a</a:t>
                      </a:r>
                      <a:endParaRPr lang="en-US" sz="1000" dirty="0">
                        <a:latin typeface="Arial"/>
                        <a:ea typeface="Times New Roman"/>
                        <a:cs typeface="Times New Roman"/>
                      </a:endParaRPr>
                    </a:p>
                  </a:txBody>
                  <a:tcPr marL="9144" marR="9144" marT="17538" marB="1753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63500" marR="76200" eaLnBrk="0" latinLnBrk="0" hangingPunct="0">
                        <a:lnSpc>
                          <a:spcPct val="115000"/>
                        </a:lnSpc>
                        <a:spcBef>
                          <a:spcPts val="600"/>
                        </a:spcBef>
                        <a:spcAft>
                          <a:spcPts val="600"/>
                        </a:spcAft>
                      </a:pPr>
                      <a:r>
                        <a:rPr lang="en-US" sz="1000" dirty="0">
                          <a:latin typeface="Arial"/>
                          <a:ea typeface="Times New Roman"/>
                          <a:cs typeface="Arial"/>
                        </a:rPr>
                        <a:t>A, B, C</a:t>
                      </a:r>
                      <a:r>
                        <a:rPr lang="en-US" sz="900" dirty="0">
                          <a:latin typeface="Arial"/>
                          <a:ea typeface="Times New Roman"/>
                          <a:cs typeface="Times New Roman"/>
                        </a:rPr>
                        <a:t> </a:t>
                      </a:r>
                      <a:endParaRPr lang="en-US" sz="1000" dirty="0">
                        <a:latin typeface="Arial"/>
                        <a:ea typeface="Times New Roman"/>
                        <a:cs typeface="Times New Roman"/>
                      </a:endParaRPr>
                    </a:p>
                  </a:txBody>
                  <a:tcPr marL="9144" marR="9144" marT="17538" marB="1753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63500" marR="76200" eaLnBrk="0" latinLnBrk="0" hangingPunct="0">
                        <a:lnSpc>
                          <a:spcPct val="115000"/>
                        </a:lnSpc>
                        <a:spcBef>
                          <a:spcPts val="600"/>
                        </a:spcBef>
                        <a:spcAft>
                          <a:spcPts val="600"/>
                        </a:spcAft>
                        <a:buFontTx/>
                        <a:buNone/>
                      </a:pPr>
                      <a:r>
                        <a:rPr lang="de-DE" sz="1000" dirty="0" err="1" smtClean="0">
                          <a:latin typeface="Arial"/>
                          <a:ea typeface="Times New Roman"/>
                          <a:cs typeface="Times New Roman"/>
                        </a:rPr>
                        <a:t>Full</a:t>
                      </a:r>
                      <a:r>
                        <a:rPr lang="de-DE" sz="1000" dirty="0" smtClean="0">
                          <a:latin typeface="Arial"/>
                          <a:ea typeface="Times New Roman"/>
                          <a:cs typeface="Times New Roman"/>
                        </a:rPr>
                        <a:t/>
                      </a:r>
                      <a:br>
                        <a:rPr lang="de-DE" sz="1000" dirty="0" smtClean="0">
                          <a:latin typeface="Arial"/>
                          <a:ea typeface="Times New Roman"/>
                          <a:cs typeface="Times New Roman"/>
                        </a:rPr>
                      </a:br>
                      <a:r>
                        <a:rPr lang="de-DE" sz="1000" dirty="0" smtClean="0">
                          <a:latin typeface="Arial"/>
                          <a:ea typeface="Times New Roman"/>
                          <a:cs typeface="Times New Roman"/>
                        </a:rPr>
                        <a:t>[Simulink Code Inspector]</a:t>
                      </a:r>
                      <a:endParaRPr lang="en-US" sz="1000" dirty="0">
                        <a:latin typeface="Arial"/>
                        <a:ea typeface="Times New Roman"/>
                        <a:cs typeface="Times New Roman"/>
                      </a:endParaRPr>
                    </a:p>
                  </a:txBody>
                  <a:tcPr marL="9144" marR="9144" marT="17538" marB="1753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02880">
                <a:tc>
                  <a:txBody>
                    <a:bodyPr/>
                    <a:lstStyle/>
                    <a:p>
                      <a:pPr marL="63500" marR="76200" eaLnBrk="0" latinLnBrk="0" hangingPunct="0">
                        <a:lnSpc>
                          <a:spcPct val="115000"/>
                        </a:lnSpc>
                        <a:spcBef>
                          <a:spcPts val="600"/>
                        </a:spcBef>
                        <a:spcAft>
                          <a:spcPts val="600"/>
                        </a:spcAft>
                      </a:pPr>
                      <a:r>
                        <a:rPr lang="en-US" sz="1000" dirty="0" smtClean="0">
                          <a:latin typeface="Arial"/>
                          <a:ea typeface="Times New Roman"/>
                          <a:cs typeface="Arial"/>
                        </a:rPr>
                        <a:t>A-5</a:t>
                      </a:r>
                      <a:endParaRPr lang="en-US" sz="1000" dirty="0">
                        <a:latin typeface="Arial"/>
                        <a:ea typeface="Times New Roman"/>
                        <a:cs typeface="Times New Roman"/>
                      </a:endParaRPr>
                    </a:p>
                  </a:txBody>
                  <a:tcPr marL="9144" marR="9144" marT="17538" marB="1753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63500" marR="76200" eaLnBrk="0" latinLnBrk="0" hangingPunct="0">
                        <a:lnSpc>
                          <a:spcPct val="115000"/>
                        </a:lnSpc>
                        <a:spcBef>
                          <a:spcPts val="600"/>
                        </a:spcBef>
                        <a:spcAft>
                          <a:spcPts val="600"/>
                        </a:spcAft>
                      </a:pPr>
                      <a:r>
                        <a:rPr lang="en-US" sz="1000" b="1" dirty="0">
                          <a:latin typeface="Arial"/>
                          <a:ea typeface="Times New Roman"/>
                          <a:cs typeface="Arial"/>
                        </a:rPr>
                        <a:t>(2) Source Code complies with software architecture</a:t>
                      </a:r>
                      <a:endParaRPr lang="en-US" sz="1000" b="1" dirty="0">
                        <a:latin typeface="Arial"/>
                        <a:ea typeface="Times New Roman"/>
                        <a:cs typeface="Times New Roman"/>
                      </a:endParaRPr>
                    </a:p>
                  </a:txBody>
                  <a:tcPr marL="9144" marR="9144" marT="17538" marB="1753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63500" marR="76200" eaLnBrk="0" latinLnBrk="0" hangingPunct="0">
                        <a:lnSpc>
                          <a:spcPct val="115000"/>
                        </a:lnSpc>
                        <a:spcBef>
                          <a:spcPts val="600"/>
                        </a:spcBef>
                        <a:spcAft>
                          <a:spcPts val="600"/>
                        </a:spcAft>
                      </a:pPr>
                      <a:r>
                        <a:rPr lang="en-US" sz="1000" dirty="0">
                          <a:latin typeface="Arial"/>
                          <a:ea typeface="Times New Roman"/>
                          <a:cs typeface="Arial"/>
                        </a:rPr>
                        <a:t>Section 6.3.4b </a:t>
                      </a:r>
                      <a:endParaRPr lang="en-US" sz="1000" dirty="0">
                        <a:latin typeface="Arial"/>
                        <a:ea typeface="Times New Roman"/>
                        <a:cs typeface="Times New Roman"/>
                      </a:endParaRPr>
                    </a:p>
                  </a:txBody>
                  <a:tcPr marL="9144" marR="9144" marT="17538" marB="1753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63500" marR="76200" eaLnBrk="0" latinLnBrk="0" hangingPunct="0">
                        <a:lnSpc>
                          <a:spcPct val="115000"/>
                        </a:lnSpc>
                        <a:spcBef>
                          <a:spcPts val="600"/>
                        </a:spcBef>
                        <a:spcAft>
                          <a:spcPts val="600"/>
                        </a:spcAft>
                      </a:pPr>
                      <a:r>
                        <a:rPr lang="en-US" sz="1000" dirty="0">
                          <a:latin typeface="Arial"/>
                          <a:ea typeface="Times New Roman"/>
                          <a:cs typeface="Arial"/>
                        </a:rPr>
                        <a:t>A, B, C</a:t>
                      </a:r>
                      <a:endParaRPr lang="en-US" sz="1000" dirty="0">
                        <a:latin typeface="Arial"/>
                        <a:ea typeface="Times New Roman"/>
                        <a:cs typeface="Times New Roman"/>
                      </a:endParaRPr>
                    </a:p>
                  </a:txBody>
                  <a:tcPr marL="9144" marR="9144" marT="17538" marB="1753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63500" marR="76200" indent="0" algn="l" defTabSz="914400" rtl="0" eaLnBrk="0" fontAlgn="auto" latinLnBrk="0" hangingPunct="0">
                        <a:lnSpc>
                          <a:spcPct val="115000"/>
                        </a:lnSpc>
                        <a:spcBef>
                          <a:spcPts val="600"/>
                        </a:spcBef>
                        <a:spcAft>
                          <a:spcPts val="600"/>
                        </a:spcAft>
                        <a:buClrTx/>
                        <a:buSzTx/>
                        <a:buFontTx/>
                        <a:buNone/>
                        <a:tabLst/>
                        <a:defRPr/>
                      </a:pPr>
                      <a:r>
                        <a:rPr lang="de-DE" sz="1000" dirty="0" err="1" smtClean="0">
                          <a:latin typeface="+mn-lt"/>
                          <a:ea typeface="Times New Roman"/>
                          <a:cs typeface="Times New Roman"/>
                        </a:rPr>
                        <a:t>Full</a:t>
                      </a:r>
                      <a:r>
                        <a:rPr lang="de-DE" sz="1000" dirty="0" smtClean="0">
                          <a:latin typeface="+mn-lt"/>
                          <a:ea typeface="Times New Roman"/>
                          <a:cs typeface="Times New Roman"/>
                        </a:rPr>
                        <a:t/>
                      </a:r>
                      <a:br>
                        <a:rPr lang="de-DE" sz="1000" dirty="0" smtClean="0">
                          <a:latin typeface="+mn-lt"/>
                          <a:ea typeface="Times New Roman"/>
                          <a:cs typeface="Times New Roman"/>
                        </a:rPr>
                      </a:br>
                      <a:r>
                        <a:rPr lang="de-DE" sz="1000" dirty="0" smtClean="0">
                          <a:latin typeface="+mn-lt"/>
                          <a:ea typeface="Times New Roman"/>
                          <a:cs typeface="Times New Roman"/>
                        </a:rPr>
                        <a:t>[Simulink Code Inspector]</a:t>
                      </a:r>
                      <a:endParaRPr lang="en-US" sz="1000" dirty="0" smtClean="0">
                        <a:latin typeface="+mn-lt"/>
                        <a:ea typeface="Times New Roman"/>
                        <a:cs typeface="Times New Roman"/>
                      </a:endParaRPr>
                    </a:p>
                  </a:txBody>
                  <a:tcPr marL="9144" marR="9144" marT="17538" marB="1753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76909">
                <a:tc>
                  <a:txBody>
                    <a:bodyPr/>
                    <a:lstStyle/>
                    <a:p>
                      <a:pPr marL="63500" marR="76200" eaLnBrk="0" latinLnBrk="0" hangingPunct="0">
                        <a:lnSpc>
                          <a:spcPct val="115000"/>
                        </a:lnSpc>
                        <a:spcBef>
                          <a:spcPts val="600"/>
                        </a:spcBef>
                        <a:spcAft>
                          <a:spcPts val="600"/>
                        </a:spcAft>
                      </a:pPr>
                      <a:r>
                        <a:rPr lang="en-US" sz="1000" dirty="0" smtClean="0">
                          <a:latin typeface="Arial"/>
                          <a:ea typeface="Times New Roman"/>
                          <a:cs typeface="Arial"/>
                        </a:rPr>
                        <a:t>A-5</a:t>
                      </a:r>
                      <a:endParaRPr lang="en-US" sz="1000" dirty="0">
                        <a:latin typeface="Arial"/>
                        <a:ea typeface="Times New Roman"/>
                        <a:cs typeface="Times New Roman"/>
                      </a:endParaRPr>
                    </a:p>
                  </a:txBody>
                  <a:tcPr marL="9144" marR="9144" marT="17538" marB="1753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63500" marR="76200" eaLnBrk="0" latinLnBrk="0" hangingPunct="0">
                        <a:lnSpc>
                          <a:spcPct val="115000"/>
                        </a:lnSpc>
                        <a:spcBef>
                          <a:spcPts val="600"/>
                        </a:spcBef>
                        <a:spcAft>
                          <a:spcPts val="600"/>
                        </a:spcAft>
                      </a:pPr>
                      <a:r>
                        <a:rPr lang="en-US" sz="1000" b="1" dirty="0">
                          <a:latin typeface="Arial"/>
                          <a:ea typeface="Times New Roman"/>
                          <a:cs typeface="Arial"/>
                        </a:rPr>
                        <a:t>(3) Source Code is verifiable</a:t>
                      </a:r>
                      <a:endParaRPr lang="en-US" sz="1000" b="1" dirty="0">
                        <a:latin typeface="Arial"/>
                        <a:ea typeface="Times New Roman"/>
                        <a:cs typeface="Times New Roman"/>
                      </a:endParaRPr>
                    </a:p>
                  </a:txBody>
                  <a:tcPr marL="9144" marR="9144" marT="17538" marB="1753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63500" marR="76200" eaLnBrk="0" latinLnBrk="0" hangingPunct="0">
                        <a:lnSpc>
                          <a:spcPct val="115000"/>
                        </a:lnSpc>
                        <a:spcBef>
                          <a:spcPts val="600"/>
                        </a:spcBef>
                        <a:spcAft>
                          <a:spcPts val="600"/>
                        </a:spcAft>
                      </a:pPr>
                      <a:r>
                        <a:rPr lang="en-US" sz="1000" dirty="0">
                          <a:latin typeface="Arial"/>
                          <a:ea typeface="Times New Roman"/>
                          <a:cs typeface="Arial"/>
                        </a:rPr>
                        <a:t>Section 6.3.4c </a:t>
                      </a:r>
                      <a:endParaRPr lang="en-US" sz="1000" dirty="0">
                        <a:latin typeface="Arial"/>
                        <a:ea typeface="Times New Roman"/>
                        <a:cs typeface="Times New Roman"/>
                      </a:endParaRPr>
                    </a:p>
                  </a:txBody>
                  <a:tcPr marL="9144" marR="9144" marT="17538" marB="1753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63500" marR="76200" eaLnBrk="0" latinLnBrk="0" hangingPunct="0">
                        <a:lnSpc>
                          <a:spcPct val="115000"/>
                        </a:lnSpc>
                        <a:spcBef>
                          <a:spcPts val="600"/>
                        </a:spcBef>
                        <a:spcAft>
                          <a:spcPts val="600"/>
                        </a:spcAft>
                      </a:pPr>
                      <a:r>
                        <a:rPr lang="en-US" sz="1000" dirty="0">
                          <a:latin typeface="Arial"/>
                          <a:ea typeface="Times New Roman"/>
                          <a:cs typeface="Arial"/>
                        </a:rPr>
                        <a:t>A, B </a:t>
                      </a:r>
                      <a:endParaRPr lang="en-US" sz="1000" dirty="0">
                        <a:latin typeface="Arial"/>
                        <a:ea typeface="Times New Roman"/>
                        <a:cs typeface="Times New Roman"/>
                      </a:endParaRPr>
                    </a:p>
                  </a:txBody>
                  <a:tcPr marL="9144" marR="9144" marT="17538" marB="1753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63500" marR="76200" eaLnBrk="0" latinLnBrk="0" hangingPunct="0">
                        <a:lnSpc>
                          <a:spcPct val="115000"/>
                        </a:lnSpc>
                        <a:spcBef>
                          <a:spcPts val="600"/>
                        </a:spcBef>
                        <a:spcAft>
                          <a:spcPts val="600"/>
                        </a:spcAft>
                        <a:buFontTx/>
                        <a:buNone/>
                      </a:pPr>
                      <a:r>
                        <a:rPr lang="de-DE" sz="1000" dirty="0" err="1" smtClean="0">
                          <a:latin typeface="+mn-lt"/>
                          <a:ea typeface="Times New Roman"/>
                          <a:cs typeface="Times New Roman"/>
                        </a:rPr>
                        <a:t>Full</a:t>
                      </a:r>
                      <a:r>
                        <a:rPr lang="de-DE" sz="1000" dirty="0" smtClean="0">
                          <a:latin typeface="+mn-lt"/>
                          <a:ea typeface="Times New Roman"/>
                          <a:cs typeface="Times New Roman"/>
                        </a:rPr>
                        <a:t/>
                      </a:r>
                      <a:br>
                        <a:rPr lang="de-DE" sz="1000" dirty="0" smtClean="0">
                          <a:latin typeface="+mn-lt"/>
                          <a:ea typeface="Times New Roman"/>
                          <a:cs typeface="Times New Roman"/>
                        </a:rPr>
                      </a:br>
                      <a:r>
                        <a:rPr lang="de-DE" sz="1000" dirty="0" smtClean="0">
                          <a:latin typeface="+mn-lt"/>
                          <a:ea typeface="Times New Roman"/>
                          <a:cs typeface="Times New Roman"/>
                        </a:rPr>
                        <a:t>[Simulink Code Inspector,</a:t>
                      </a:r>
                      <a:r>
                        <a:rPr lang="de-DE" sz="1000" baseline="0" dirty="0" smtClean="0">
                          <a:latin typeface="+mn-lt"/>
                          <a:ea typeface="Times New Roman"/>
                          <a:cs typeface="Times New Roman"/>
                        </a:rPr>
                        <a:t> Polyspace  </a:t>
                      </a:r>
                      <a:r>
                        <a:rPr lang="de-DE" sz="1000" baseline="0" dirty="0" err="1" smtClean="0">
                          <a:latin typeface="+mn-lt"/>
                          <a:ea typeface="Times New Roman"/>
                          <a:cs typeface="Times New Roman"/>
                        </a:rPr>
                        <a:t>dead</a:t>
                      </a:r>
                      <a:r>
                        <a:rPr lang="de-DE" sz="1000" baseline="0" dirty="0" smtClean="0">
                          <a:latin typeface="+mn-lt"/>
                          <a:ea typeface="Times New Roman"/>
                          <a:cs typeface="Times New Roman"/>
                        </a:rPr>
                        <a:t> </a:t>
                      </a:r>
                      <a:r>
                        <a:rPr lang="de-DE" sz="1000" baseline="0" dirty="0" err="1" smtClean="0">
                          <a:latin typeface="+mn-lt"/>
                          <a:ea typeface="Times New Roman"/>
                          <a:cs typeface="Times New Roman"/>
                        </a:rPr>
                        <a:t>code</a:t>
                      </a:r>
                      <a:r>
                        <a:rPr lang="de-DE" sz="1000" baseline="0" dirty="0" smtClean="0">
                          <a:latin typeface="+mn-lt"/>
                          <a:ea typeface="Times New Roman"/>
                          <a:cs typeface="Times New Roman"/>
                        </a:rPr>
                        <a:t> </a:t>
                      </a:r>
                      <a:r>
                        <a:rPr lang="de-DE" sz="1000" baseline="0" dirty="0" err="1" smtClean="0">
                          <a:latin typeface="+mn-lt"/>
                          <a:ea typeface="Times New Roman"/>
                          <a:cs typeface="Times New Roman"/>
                        </a:rPr>
                        <a:t>analysis</a:t>
                      </a:r>
                      <a:r>
                        <a:rPr lang="de-DE" sz="1000" dirty="0" smtClean="0">
                          <a:latin typeface="+mn-lt"/>
                          <a:ea typeface="Times New Roman"/>
                          <a:cs typeface="Times New Roman"/>
                        </a:rPr>
                        <a:t>]</a:t>
                      </a:r>
                      <a:endParaRPr lang="en-US" sz="1000" dirty="0">
                        <a:latin typeface="+mn-lt"/>
                        <a:ea typeface="Times New Roman"/>
                        <a:cs typeface="Times New Roman"/>
                      </a:endParaRPr>
                    </a:p>
                  </a:txBody>
                  <a:tcPr marL="9144" marR="9144" marT="17538" marB="1753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76909">
                <a:tc>
                  <a:txBody>
                    <a:bodyPr/>
                    <a:lstStyle/>
                    <a:p>
                      <a:pPr marL="63500" marR="76200" eaLnBrk="0" latinLnBrk="0" hangingPunct="0">
                        <a:lnSpc>
                          <a:spcPct val="115000"/>
                        </a:lnSpc>
                        <a:spcBef>
                          <a:spcPts val="600"/>
                        </a:spcBef>
                        <a:spcAft>
                          <a:spcPts val="600"/>
                        </a:spcAft>
                      </a:pPr>
                      <a:r>
                        <a:rPr lang="de-DE" sz="1000" dirty="0" smtClean="0">
                          <a:latin typeface="Arial"/>
                          <a:ea typeface="Times New Roman"/>
                          <a:cs typeface="Times New Roman"/>
                        </a:rPr>
                        <a:t>A-5</a:t>
                      </a:r>
                      <a:endParaRPr lang="en-US" sz="1000" dirty="0">
                        <a:latin typeface="Arial"/>
                        <a:ea typeface="Times New Roman"/>
                        <a:cs typeface="Times New Roman"/>
                      </a:endParaRPr>
                    </a:p>
                  </a:txBody>
                  <a:tcPr marL="9144" marR="9144" marT="17538" marB="1753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63500" marR="76200" eaLnBrk="0" latinLnBrk="0" hangingPunct="0">
                        <a:lnSpc>
                          <a:spcPct val="115000"/>
                        </a:lnSpc>
                        <a:spcBef>
                          <a:spcPts val="600"/>
                        </a:spcBef>
                        <a:spcAft>
                          <a:spcPts val="600"/>
                        </a:spcAft>
                      </a:pPr>
                      <a:r>
                        <a:rPr lang="de-DE" sz="1000" b="1" dirty="0" smtClean="0">
                          <a:latin typeface="Arial"/>
                          <a:ea typeface="Times New Roman"/>
                          <a:cs typeface="Times New Roman"/>
                        </a:rPr>
                        <a:t>(4) Source Code </a:t>
                      </a:r>
                      <a:r>
                        <a:rPr lang="de-DE" sz="1000" b="1" dirty="0" err="1" smtClean="0">
                          <a:latin typeface="Arial"/>
                          <a:ea typeface="Times New Roman"/>
                          <a:cs typeface="Times New Roman"/>
                        </a:rPr>
                        <a:t>conforms</a:t>
                      </a:r>
                      <a:r>
                        <a:rPr lang="de-DE" sz="1000" b="1" dirty="0" smtClean="0">
                          <a:latin typeface="Arial"/>
                          <a:ea typeface="Times New Roman"/>
                          <a:cs typeface="Times New Roman"/>
                        </a:rPr>
                        <a:t> </a:t>
                      </a:r>
                      <a:r>
                        <a:rPr lang="de-DE" sz="1000" b="1" dirty="0" err="1" smtClean="0">
                          <a:latin typeface="Arial"/>
                          <a:ea typeface="Times New Roman"/>
                          <a:cs typeface="Times New Roman"/>
                        </a:rPr>
                        <a:t>to</a:t>
                      </a:r>
                      <a:r>
                        <a:rPr lang="de-DE" sz="1000" b="1" dirty="0" smtClean="0">
                          <a:latin typeface="Arial"/>
                          <a:ea typeface="Times New Roman"/>
                          <a:cs typeface="Times New Roman"/>
                        </a:rPr>
                        <a:t> </a:t>
                      </a:r>
                      <a:r>
                        <a:rPr lang="de-DE" sz="1000" b="1" dirty="0" err="1" smtClean="0">
                          <a:latin typeface="Arial"/>
                          <a:ea typeface="Times New Roman"/>
                          <a:cs typeface="Times New Roman"/>
                        </a:rPr>
                        <a:t>standards</a:t>
                      </a:r>
                      <a:endParaRPr lang="en-US" sz="1000" b="1" dirty="0">
                        <a:latin typeface="Arial"/>
                        <a:ea typeface="Times New Roman"/>
                        <a:cs typeface="Times New Roman"/>
                      </a:endParaRPr>
                    </a:p>
                  </a:txBody>
                  <a:tcPr marL="9144" marR="9144" marT="17538" marB="1753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63500" marR="76200" eaLnBrk="0" latinLnBrk="0" hangingPunct="0">
                        <a:lnSpc>
                          <a:spcPct val="115000"/>
                        </a:lnSpc>
                        <a:spcBef>
                          <a:spcPts val="600"/>
                        </a:spcBef>
                        <a:spcAft>
                          <a:spcPts val="600"/>
                        </a:spcAft>
                      </a:pPr>
                      <a:r>
                        <a:rPr lang="en-US" sz="1000" dirty="0">
                          <a:latin typeface="Arial"/>
                          <a:ea typeface="Times New Roman"/>
                          <a:cs typeface="Arial"/>
                        </a:rPr>
                        <a:t>Section </a:t>
                      </a:r>
                      <a:r>
                        <a:rPr lang="en-US" sz="1000" dirty="0" smtClean="0">
                          <a:latin typeface="Arial"/>
                          <a:ea typeface="Times New Roman"/>
                          <a:cs typeface="Arial"/>
                        </a:rPr>
                        <a:t>6.3.4d </a:t>
                      </a:r>
                      <a:endParaRPr lang="en-US" sz="1000" dirty="0">
                        <a:latin typeface="Arial"/>
                        <a:ea typeface="Times New Roman"/>
                        <a:cs typeface="Times New Roman"/>
                      </a:endParaRPr>
                    </a:p>
                  </a:txBody>
                  <a:tcPr marL="9144" marR="9144" marT="17538" marB="1753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63500" marR="76200" eaLnBrk="0" latinLnBrk="0" hangingPunct="0">
                        <a:lnSpc>
                          <a:spcPct val="115000"/>
                        </a:lnSpc>
                        <a:spcBef>
                          <a:spcPts val="600"/>
                        </a:spcBef>
                        <a:spcAft>
                          <a:spcPts val="600"/>
                        </a:spcAft>
                      </a:pPr>
                      <a:r>
                        <a:rPr lang="en-US" sz="1000" dirty="0">
                          <a:latin typeface="Arial"/>
                          <a:ea typeface="Times New Roman"/>
                          <a:cs typeface="Arial"/>
                        </a:rPr>
                        <a:t>A, B, C </a:t>
                      </a:r>
                      <a:endParaRPr lang="en-US" sz="1000" dirty="0">
                        <a:latin typeface="Arial"/>
                        <a:ea typeface="Times New Roman"/>
                        <a:cs typeface="Times New Roman"/>
                      </a:endParaRPr>
                    </a:p>
                  </a:txBody>
                  <a:tcPr marL="9144" marR="9144" marT="17538" marB="1753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63500" marR="76200" eaLnBrk="0" latinLnBrk="0" hangingPunct="0">
                        <a:lnSpc>
                          <a:spcPct val="115000"/>
                        </a:lnSpc>
                        <a:spcBef>
                          <a:spcPts val="600"/>
                        </a:spcBef>
                        <a:spcAft>
                          <a:spcPts val="600"/>
                        </a:spcAft>
                      </a:pPr>
                      <a:r>
                        <a:rPr lang="de-DE" sz="1000" dirty="0" err="1" smtClean="0">
                          <a:latin typeface="Arial"/>
                          <a:ea typeface="Times New Roman"/>
                          <a:cs typeface="Times New Roman"/>
                        </a:rPr>
                        <a:t>Full</a:t>
                      </a:r>
                      <a:r>
                        <a:rPr lang="de-DE" sz="1000" dirty="0" smtClean="0">
                          <a:latin typeface="Arial"/>
                          <a:ea typeface="Times New Roman"/>
                          <a:cs typeface="Times New Roman"/>
                        </a:rPr>
                        <a:t/>
                      </a:r>
                      <a:br>
                        <a:rPr lang="de-DE" sz="1000" dirty="0" smtClean="0">
                          <a:latin typeface="Arial"/>
                          <a:ea typeface="Times New Roman"/>
                          <a:cs typeface="Times New Roman"/>
                        </a:rPr>
                      </a:br>
                      <a:r>
                        <a:rPr lang="de-DE" sz="1000" dirty="0" smtClean="0">
                          <a:latin typeface="Arial"/>
                          <a:ea typeface="Times New Roman"/>
                          <a:cs typeface="Times New Roman"/>
                        </a:rPr>
                        <a:t>[Polyspace MISRA-AC</a:t>
                      </a:r>
                      <a:r>
                        <a:rPr lang="de-DE" sz="1000" baseline="0" dirty="0" smtClean="0">
                          <a:latin typeface="Arial"/>
                          <a:ea typeface="Times New Roman"/>
                          <a:cs typeface="Times New Roman"/>
                        </a:rPr>
                        <a:t> ACG </a:t>
                      </a:r>
                      <a:r>
                        <a:rPr lang="de-DE" sz="1000" baseline="0" dirty="0" err="1" smtClean="0">
                          <a:latin typeface="Arial"/>
                          <a:ea typeface="Times New Roman"/>
                          <a:cs typeface="Times New Roman"/>
                        </a:rPr>
                        <a:t>rules</a:t>
                      </a:r>
                      <a:r>
                        <a:rPr lang="de-DE" sz="1000" baseline="0" dirty="0" smtClean="0">
                          <a:latin typeface="Arial"/>
                          <a:ea typeface="Times New Roman"/>
                          <a:cs typeface="Times New Roman"/>
                        </a:rPr>
                        <a:t> </a:t>
                      </a:r>
                      <a:r>
                        <a:rPr lang="de-DE" sz="1000" baseline="0" dirty="0" err="1" smtClean="0">
                          <a:latin typeface="Arial"/>
                          <a:ea typeface="Times New Roman"/>
                          <a:cs typeface="Times New Roman"/>
                        </a:rPr>
                        <a:t>checker</a:t>
                      </a:r>
                      <a:r>
                        <a:rPr lang="de-DE" sz="1000" baseline="0" dirty="0" smtClean="0">
                          <a:latin typeface="Arial"/>
                          <a:ea typeface="Times New Roman"/>
                          <a:cs typeface="Times New Roman"/>
                        </a:rPr>
                        <a:t>]</a:t>
                      </a:r>
                      <a:r>
                        <a:rPr lang="de-DE" sz="1000" dirty="0" smtClean="0">
                          <a:latin typeface="Arial"/>
                          <a:ea typeface="Times New Roman"/>
                          <a:cs typeface="Times New Roman"/>
                        </a:rPr>
                        <a:t> </a:t>
                      </a:r>
                      <a:endParaRPr lang="en-US" sz="1000" dirty="0">
                        <a:latin typeface="Arial"/>
                        <a:ea typeface="Times New Roman"/>
                        <a:cs typeface="Times New Roman"/>
                      </a:endParaRPr>
                    </a:p>
                  </a:txBody>
                  <a:tcPr marL="9144" marR="9144" marT="17538" marB="1753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57200">
                <a:tc>
                  <a:txBody>
                    <a:bodyPr/>
                    <a:lstStyle/>
                    <a:p>
                      <a:pPr marL="63500" marR="76200" eaLnBrk="0" latinLnBrk="0" hangingPunct="0">
                        <a:lnSpc>
                          <a:spcPct val="115000"/>
                        </a:lnSpc>
                        <a:spcBef>
                          <a:spcPts val="600"/>
                        </a:spcBef>
                        <a:spcAft>
                          <a:spcPts val="600"/>
                        </a:spcAft>
                      </a:pPr>
                      <a:r>
                        <a:rPr lang="en-US" sz="1000" dirty="0" smtClean="0">
                          <a:latin typeface="Arial"/>
                          <a:ea typeface="Times New Roman"/>
                          <a:cs typeface="Arial"/>
                        </a:rPr>
                        <a:t>A-5</a:t>
                      </a:r>
                      <a:endParaRPr lang="en-US" sz="1000" dirty="0">
                        <a:latin typeface="Arial"/>
                        <a:ea typeface="Times New Roman"/>
                        <a:cs typeface="Times New Roman"/>
                      </a:endParaRPr>
                    </a:p>
                  </a:txBody>
                  <a:tcPr marL="9144" marR="9144" marT="17538" marB="1753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63500" marR="76200" eaLnBrk="0" latinLnBrk="0" hangingPunct="0">
                        <a:lnSpc>
                          <a:spcPct val="115000"/>
                        </a:lnSpc>
                        <a:spcBef>
                          <a:spcPts val="600"/>
                        </a:spcBef>
                        <a:spcAft>
                          <a:spcPts val="600"/>
                        </a:spcAft>
                      </a:pPr>
                      <a:r>
                        <a:rPr lang="en-US" sz="1000" b="1" dirty="0">
                          <a:latin typeface="Arial"/>
                          <a:ea typeface="Times New Roman"/>
                          <a:cs typeface="Arial"/>
                        </a:rPr>
                        <a:t>(5) Source Code is traceable to low-level requirements</a:t>
                      </a:r>
                      <a:endParaRPr lang="en-US" sz="1000" b="1" dirty="0">
                        <a:latin typeface="Arial"/>
                        <a:ea typeface="Times New Roman"/>
                        <a:cs typeface="Times New Roman"/>
                      </a:endParaRPr>
                    </a:p>
                  </a:txBody>
                  <a:tcPr marL="9144" marR="9144" marT="17538" marB="1753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63500" marR="76200" eaLnBrk="0" latinLnBrk="0" hangingPunct="0">
                        <a:lnSpc>
                          <a:spcPct val="115000"/>
                        </a:lnSpc>
                        <a:spcBef>
                          <a:spcPts val="600"/>
                        </a:spcBef>
                        <a:spcAft>
                          <a:spcPts val="600"/>
                        </a:spcAft>
                      </a:pPr>
                      <a:r>
                        <a:rPr lang="en-US" sz="1000" dirty="0">
                          <a:latin typeface="Arial"/>
                          <a:ea typeface="Times New Roman"/>
                          <a:cs typeface="Arial"/>
                        </a:rPr>
                        <a:t>Section 6.3.4e </a:t>
                      </a:r>
                      <a:endParaRPr lang="en-US" sz="1000" dirty="0">
                        <a:latin typeface="Arial"/>
                        <a:ea typeface="Times New Roman"/>
                        <a:cs typeface="Times New Roman"/>
                      </a:endParaRPr>
                    </a:p>
                  </a:txBody>
                  <a:tcPr marL="9144" marR="9144" marT="17538" marB="1753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63500" marR="76200" eaLnBrk="0" latinLnBrk="0" hangingPunct="0">
                        <a:lnSpc>
                          <a:spcPct val="115000"/>
                        </a:lnSpc>
                        <a:spcBef>
                          <a:spcPts val="600"/>
                        </a:spcBef>
                        <a:spcAft>
                          <a:spcPts val="600"/>
                        </a:spcAft>
                      </a:pPr>
                      <a:r>
                        <a:rPr lang="en-US" sz="1000" dirty="0">
                          <a:latin typeface="Arial"/>
                          <a:ea typeface="Times New Roman"/>
                          <a:cs typeface="Arial"/>
                        </a:rPr>
                        <a:t>A, B, C </a:t>
                      </a:r>
                      <a:endParaRPr lang="en-US" sz="1000" dirty="0">
                        <a:latin typeface="Arial"/>
                        <a:ea typeface="Times New Roman"/>
                        <a:cs typeface="Times New Roman"/>
                      </a:endParaRPr>
                    </a:p>
                  </a:txBody>
                  <a:tcPr marL="9144" marR="9144" marT="17538" marB="1753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63500" marR="76200" eaLnBrk="0" latinLnBrk="0" hangingPunct="0">
                        <a:lnSpc>
                          <a:spcPct val="115000"/>
                        </a:lnSpc>
                        <a:spcBef>
                          <a:spcPts val="600"/>
                        </a:spcBef>
                        <a:spcAft>
                          <a:spcPts val="600"/>
                        </a:spcAft>
                      </a:pPr>
                      <a:r>
                        <a:rPr lang="de-DE" sz="1000" dirty="0" err="1" smtClean="0">
                          <a:latin typeface="Arial"/>
                          <a:ea typeface="Times New Roman"/>
                          <a:cs typeface="Times New Roman"/>
                        </a:rPr>
                        <a:t>Full</a:t>
                      </a:r>
                      <a:r>
                        <a:rPr lang="de-DE" sz="1000" dirty="0" smtClean="0">
                          <a:latin typeface="Arial"/>
                          <a:ea typeface="Times New Roman"/>
                          <a:cs typeface="Times New Roman"/>
                        </a:rPr>
                        <a:t/>
                      </a:r>
                      <a:br>
                        <a:rPr lang="de-DE" sz="1000" dirty="0" smtClean="0">
                          <a:latin typeface="Arial"/>
                          <a:ea typeface="Times New Roman"/>
                          <a:cs typeface="Times New Roman"/>
                        </a:rPr>
                      </a:br>
                      <a:r>
                        <a:rPr lang="de-DE" sz="1000" dirty="0" smtClean="0">
                          <a:latin typeface="Arial"/>
                          <a:ea typeface="Times New Roman"/>
                          <a:cs typeface="Times New Roman"/>
                        </a:rPr>
                        <a:t>[Simulink Code </a:t>
                      </a:r>
                      <a:r>
                        <a:rPr lang="de-DE" sz="1000" dirty="0" err="1" smtClean="0">
                          <a:latin typeface="Arial"/>
                          <a:ea typeface="Times New Roman"/>
                          <a:cs typeface="Times New Roman"/>
                        </a:rPr>
                        <a:t>Inspector</a:t>
                      </a:r>
                      <a:r>
                        <a:rPr lang="de-DE" sz="1000" dirty="0" smtClean="0">
                          <a:latin typeface="Arial"/>
                          <a:ea typeface="Times New Roman"/>
                          <a:cs typeface="Times New Roman"/>
                        </a:rPr>
                        <a:t>]</a:t>
                      </a:r>
                      <a:endParaRPr lang="en-US" sz="1000" dirty="0">
                        <a:latin typeface="Arial"/>
                        <a:ea typeface="Times New Roman"/>
                        <a:cs typeface="Times New Roman"/>
                      </a:endParaRPr>
                    </a:p>
                  </a:txBody>
                  <a:tcPr marL="9144" marR="9144" marT="17538" marB="1753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57200">
                <a:tc>
                  <a:txBody>
                    <a:bodyPr/>
                    <a:lstStyle/>
                    <a:p>
                      <a:pPr marL="63500" marR="76200" eaLnBrk="0" latinLnBrk="0" hangingPunct="0">
                        <a:lnSpc>
                          <a:spcPct val="115000"/>
                        </a:lnSpc>
                        <a:spcBef>
                          <a:spcPts val="600"/>
                        </a:spcBef>
                        <a:spcAft>
                          <a:spcPts val="600"/>
                        </a:spcAft>
                      </a:pPr>
                      <a:r>
                        <a:rPr lang="en-US" sz="1000" dirty="0" smtClean="0">
                          <a:latin typeface="Arial"/>
                          <a:ea typeface="Times New Roman"/>
                          <a:cs typeface="Arial"/>
                        </a:rPr>
                        <a:t/>
                      </a:r>
                      <a:br>
                        <a:rPr lang="en-US" sz="1000" dirty="0" smtClean="0">
                          <a:latin typeface="Arial"/>
                          <a:ea typeface="Times New Roman"/>
                          <a:cs typeface="Arial"/>
                        </a:rPr>
                      </a:br>
                      <a:r>
                        <a:rPr lang="en-US" sz="1000" dirty="0" smtClean="0">
                          <a:latin typeface="Arial"/>
                          <a:ea typeface="Times New Roman"/>
                          <a:cs typeface="Arial"/>
                        </a:rPr>
                        <a:t>A-5</a:t>
                      </a:r>
                      <a:endParaRPr lang="en-US" sz="1000" dirty="0">
                        <a:latin typeface="Arial"/>
                        <a:ea typeface="Times New Roman"/>
                        <a:cs typeface="Times New Roman"/>
                      </a:endParaRPr>
                    </a:p>
                  </a:txBody>
                  <a:tcPr marL="9144" marR="9144" marT="17538" marB="1753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63500" marR="76200" eaLnBrk="0" latinLnBrk="0" hangingPunct="0">
                        <a:lnSpc>
                          <a:spcPct val="115000"/>
                        </a:lnSpc>
                        <a:spcBef>
                          <a:spcPts val="600"/>
                        </a:spcBef>
                        <a:spcAft>
                          <a:spcPts val="600"/>
                        </a:spcAft>
                      </a:pPr>
                      <a:r>
                        <a:rPr lang="en-US" sz="1000" b="1" dirty="0">
                          <a:latin typeface="Arial"/>
                          <a:ea typeface="Times New Roman"/>
                          <a:cs typeface="Arial"/>
                        </a:rPr>
                        <a:t>(6) Source Code is accurate and consistent</a:t>
                      </a:r>
                      <a:endParaRPr lang="en-US" sz="1000" b="1" dirty="0">
                        <a:latin typeface="Arial"/>
                        <a:ea typeface="Times New Roman"/>
                        <a:cs typeface="Times New Roman"/>
                      </a:endParaRPr>
                    </a:p>
                  </a:txBody>
                  <a:tcPr marL="9144" marR="9144" marT="17538" marB="1753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63500" marR="76200" eaLnBrk="0" latinLnBrk="0" hangingPunct="0">
                        <a:lnSpc>
                          <a:spcPct val="115000"/>
                        </a:lnSpc>
                        <a:spcBef>
                          <a:spcPts val="600"/>
                        </a:spcBef>
                        <a:spcAft>
                          <a:spcPts val="600"/>
                        </a:spcAft>
                      </a:pPr>
                      <a:r>
                        <a:rPr lang="en-US" sz="1000" dirty="0">
                          <a:latin typeface="Arial"/>
                          <a:ea typeface="Times New Roman"/>
                          <a:cs typeface="Arial"/>
                        </a:rPr>
                        <a:t>Section 6.3.4f</a:t>
                      </a:r>
                      <a:endParaRPr lang="en-US" sz="1000" dirty="0">
                        <a:latin typeface="Arial"/>
                        <a:ea typeface="Times New Roman"/>
                        <a:cs typeface="Times New Roman"/>
                      </a:endParaRPr>
                    </a:p>
                  </a:txBody>
                  <a:tcPr marL="9144" marR="9144" marT="17538" marB="1753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63500" marR="76200" eaLnBrk="0" latinLnBrk="0" hangingPunct="0">
                        <a:lnSpc>
                          <a:spcPct val="115000"/>
                        </a:lnSpc>
                        <a:spcBef>
                          <a:spcPts val="600"/>
                        </a:spcBef>
                        <a:spcAft>
                          <a:spcPts val="600"/>
                        </a:spcAft>
                      </a:pPr>
                      <a:r>
                        <a:rPr lang="en-US" sz="1000" dirty="0">
                          <a:latin typeface="Arial"/>
                          <a:ea typeface="Times New Roman"/>
                          <a:cs typeface="Arial"/>
                        </a:rPr>
                        <a:t>A, B, C</a:t>
                      </a:r>
                      <a:endParaRPr lang="en-US" sz="1000" dirty="0">
                        <a:latin typeface="Arial"/>
                        <a:ea typeface="Times New Roman"/>
                        <a:cs typeface="Times New Roman"/>
                      </a:endParaRPr>
                    </a:p>
                  </a:txBody>
                  <a:tcPr marL="9144" marR="9144" marT="17538" marB="1753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63500" marR="76200" eaLnBrk="0" latinLnBrk="0" hangingPunct="0">
                        <a:lnSpc>
                          <a:spcPct val="115000"/>
                        </a:lnSpc>
                        <a:spcBef>
                          <a:spcPts val="600"/>
                        </a:spcBef>
                        <a:spcAft>
                          <a:spcPts val="600"/>
                        </a:spcAft>
                      </a:pPr>
                      <a:r>
                        <a:rPr lang="de-DE" sz="1000" dirty="0" err="1" smtClean="0">
                          <a:latin typeface="Arial"/>
                          <a:ea typeface="Times New Roman"/>
                          <a:cs typeface="Times New Roman"/>
                        </a:rPr>
                        <a:t>Full</a:t>
                      </a:r>
                      <a:r>
                        <a:rPr lang="de-DE" sz="1000" baseline="0" dirty="0" smtClean="0">
                          <a:latin typeface="Arial"/>
                          <a:ea typeface="Times New Roman"/>
                          <a:cs typeface="Times New Roman"/>
                        </a:rPr>
                        <a:t> (</a:t>
                      </a:r>
                      <a:r>
                        <a:rPr lang="de-DE" sz="1000" baseline="0" dirty="0" err="1" smtClean="0">
                          <a:latin typeface="Arial"/>
                          <a:ea typeface="Times New Roman"/>
                          <a:cs typeface="Times New Roman"/>
                        </a:rPr>
                        <a:t>for</a:t>
                      </a:r>
                      <a:r>
                        <a:rPr lang="de-DE" sz="1000" baseline="0" dirty="0" smtClean="0">
                          <a:latin typeface="Arial"/>
                          <a:ea typeface="Times New Roman"/>
                          <a:cs typeface="Times New Roman"/>
                        </a:rPr>
                        <a:t> </a:t>
                      </a:r>
                      <a:r>
                        <a:rPr lang="de-DE" sz="1000" baseline="0" dirty="0" err="1" smtClean="0">
                          <a:latin typeface="Arial"/>
                          <a:ea typeface="Times New Roman"/>
                          <a:cs typeface="Times New Roman"/>
                        </a:rPr>
                        <a:t>source</a:t>
                      </a:r>
                      <a:r>
                        <a:rPr lang="de-DE" sz="1000" baseline="0" dirty="0" smtClean="0">
                          <a:latin typeface="Arial"/>
                          <a:ea typeface="Times New Roman"/>
                          <a:cs typeface="Times New Roman"/>
                        </a:rPr>
                        <a:t> </a:t>
                      </a:r>
                      <a:r>
                        <a:rPr lang="de-DE" sz="1000" baseline="0" dirty="0" err="1" smtClean="0">
                          <a:latin typeface="Arial"/>
                          <a:ea typeface="Times New Roman"/>
                          <a:cs typeface="Times New Roman"/>
                        </a:rPr>
                        <a:t>code</a:t>
                      </a:r>
                      <a:r>
                        <a:rPr lang="de-DE" sz="1000" baseline="0" dirty="0" smtClean="0">
                          <a:latin typeface="Arial"/>
                          <a:ea typeface="Times New Roman"/>
                          <a:cs typeface="Times New Roman"/>
                        </a:rPr>
                        <a:t> </a:t>
                      </a:r>
                      <a:r>
                        <a:rPr lang="de-DE" sz="1000" baseline="0" dirty="0" err="1" smtClean="0">
                          <a:latin typeface="Arial"/>
                          <a:ea typeface="Times New Roman"/>
                          <a:cs typeface="Times New Roman"/>
                        </a:rPr>
                        <a:t>based</a:t>
                      </a:r>
                      <a:r>
                        <a:rPr lang="de-DE" sz="1000" baseline="0" dirty="0" smtClean="0">
                          <a:latin typeface="Arial"/>
                          <a:ea typeface="Times New Roman"/>
                          <a:cs typeface="Times New Roman"/>
                        </a:rPr>
                        <a:t> </a:t>
                      </a:r>
                      <a:r>
                        <a:rPr lang="de-DE" sz="1000" baseline="0" dirty="0" err="1" smtClean="0">
                          <a:latin typeface="Arial"/>
                          <a:ea typeface="Times New Roman"/>
                          <a:cs typeface="Times New Roman"/>
                        </a:rPr>
                        <a:t>criteria</a:t>
                      </a:r>
                      <a:r>
                        <a:rPr lang="de-DE" sz="1000" baseline="0" dirty="0" smtClean="0">
                          <a:latin typeface="Arial"/>
                          <a:ea typeface="Times New Roman"/>
                          <a:cs typeface="Times New Roman"/>
                        </a:rPr>
                        <a:t>)</a:t>
                      </a:r>
                      <a:br>
                        <a:rPr lang="de-DE" sz="1000" baseline="0" dirty="0" smtClean="0">
                          <a:latin typeface="Arial"/>
                          <a:ea typeface="Times New Roman"/>
                          <a:cs typeface="Times New Roman"/>
                        </a:rPr>
                      </a:br>
                      <a:r>
                        <a:rPr lang="de-DE" sz="1000" baseline="0" dirty="0" smtClean="0">
                          <a:latin typeface="Arial"/>
                          <a:ea typeface="Times New Roman"/>
                          <a:cs typeface="Times New Roman"/>
                        </a:rPr>
                        <a:t>[Simulink Code Inspector, Polyspace </a:t>
                      </a:r>
                      <a:r>
                        <a:rPr lang="de-DE" sz="1000" baseline="0" dirty="0" err="1" smtClean="0">
                          <a:latin typeface="Arial"/>
                          <a:ea typeface="Times New Roman"/>
                          <a:cs typeface="Times New Roman"/>
                        </a:rPr>
                        <a:t>verifier</a:t>
                      </a:r>
                      <a:r>
                        <a:rPr lang="de-DE" sz="1000" baseline="0" dirty="0" smtClean="0">
                          <a:latin typeface="Arial"/>
                          <a:ea typeface="Times New Roman"/>
                          <a:cs typeface="Times New Roman"/>
                        </a:rPr>
                        <a:t>]</a:t>
                      </a:r>
                    </a:p>
                  </a:txBody>
                  <a:tcPr marL="9144" marR="9144" marT="17538" marB="1753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2051" name="Rectangle 3"/>
          <p:cNvSpPr>
            <a:spLocks noChangeArrowheads="1"/>
          </p:cNvSpPr>
          <p:nvPr/>
        </p:nvSpPr>
        <p:spPr bwMode="auto">
          <a:xfrm>
            <a:off x="0" y="-181491"/>
            <a:ext cx="184731" cy="369332"/>
          </a:xfrm>
          <a:prstGeom prst="rect">
            <a:avLst/>
          </a:prstGeom>
          <a:solidFill>
            <a:srgbClr val="000000"/>
          </a:solidFill>
          <a:ln w="9525">
            <a:solidFill>
              <a:schemeClr val="tx1"/>
            </a:solidFill>
            <a:prstDash val="solid"/>
            <a:miter lim="800000"/>
            <a:headEnd/>
            <a:tailEnd/>
          </a:ln>
          <a:effectLst/>
        </p:spPr>
        <p:txBody>
          <a:bodyPr vert="horz" wrap="none" lIns="91440" tIns="45720" rIns="91440" bIns="45720" numCol="1" anchor="ctr" anchorCtr="0" compatLnSpc="1">
            <a:prstTxWarp prst="textNoShape">
              <a:avLst/>
            </a:prstTxWarp>
            <a:spAutoFit/>
          </a:bodyPr>
          <a:lstStyle/>
          <a:p>
            <a:pPr eaLnBrk="0" hangingPunct="0"/>
            <a:endParaRPr lang="en-US"/>
          </a:p>
        </p:txBody>
      </p:sp>
      <p:cxnSp>
        <p:nvCxnSpPr>
          <p:cNvPr id="62" name="Straight Connector 61"/>
          <p:cNvCxnSpPr>
            <a:endCxn id="60" idx="1"/>
          </p:cNvCxnSpPr>
          <p:nvPr/>
        </p:nvCxnSpPr>
        <p:spPr>
          <a:xfrm flipV="1">
            <a:off x="7620000" y="1230641"/>
            <a:ext cx="445301" cy="217159"/>
          </a:xfrm>
          <a:prstGeom prst="line">
            <a:avLst/>
          </a:prstGeom>
          <a:ln w="952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6696503"/>
      </p:ext>
    </p:extLst>
  </p:cSld>
  <p:clrMapOvr>
    <a:masterClrMapping/>
  </p:clrMapOvr>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p:txBody>
          <a:bodyPr/>
          <a:lstStyle/>
          <a:p>
            <a:pPr eaLnBrk="0" latinLnBrk="0" hangingPunct="0"/>
            <a:r>
              <a:rPr lang="de-DE" dirty="0" smtClean="0"/>
              <a:t>Structural Verification of Generated Code</a:t>
            </a:r>
            <a:br>
              <a:rPr lang="de-DE" dirty="0" smtClean="0"/>
            </a:br>
            <a:r>
              <a:rPr lang="de-DE" sz="2400" dirty="0" smtClean="0">
                <a:solidFill>
                  <a:schemeClr val="accent1"/>
                </a:solidFill>
              </a:rPr>
              <a:t>Summary</a:t>
            </a:r>
            <a:endParaRPr lang="en-US" sz="2400" dirty="0" smtClean="0">
              <a:solidFill>
                <a:schemeClr val="accent1"/>
              </a:solidFill>
            </a:endParaRPr>
          </a:p>
        </p:txBody>
      </p:sp>
      <p:sp>
        <p:nvSpPr>
          <p:cNvPr id="44035" name="Rectangle 3"/>
          <p:cNvSpPr>
            <a:spLocks noGrp="1" noChangeArrowheads="1"/>
          </p:cNvSpPr>
          <p:nvPr>
            <p:ph type="body" idx="1"/>
          </p:nvPr>
        </p:nvSpPr>
        <p:spPr>
          <a:xfrm>
            <a:off x="455613" y="1981200"/>
            <a:ext cx="8362950" cy="3463925"/>
          </a:xfrm>
        </p:spPr>
        <p:txBody>
          <a:bodyPr/>
          <a:lstStyle/>
          <a:p>
            <a:pPr eaLnBrk="0" latinLnBrk="0" hangingPunct="0"/>
            <a:r>
              <a:rPr lang="de-DE" sz="2000" dirty="0" smtClean="0"/>
              <a:t>Automates DO-178B Verification Activities</a:t>
            </a:r>
            <a:endParaRPr lang="en-US" sz="2000" dirty="0" smtClean="0"/>
          </a:p>
          <a:p>
            <a:pPr lvl="1" eaLnBrk="0" latinLnBrk="0" hangingPunct="0"/>
            <a:r>
              <a:rPr lang="en-US" dirty="0" smtClean="0"/>
              <a:t>Source Code Traces to Model</a:t>
            </a:r>
          </a:p>
          <a:p>
            <a:pPr lvl="1" eaLnBrk="0" latinLnBrk="0" hangingPunct="0"/>
            <a:r>
              <a:rPr lang="en-US" dirty="0" smtClean="0"/>
              <a:t>Source Code Complies with Model</a:t>
            </a:r>
            <a:endParaRPr lang="de-DE" sz="1800" dirty="0" smtClean="0"/>
          </a:p>
          <a:p>
            <a:pPr eaLnBrk="0" latinLnBrk="0" hangingPunct="0"/>
            <a:r>
              <a:rPr lang="de-DE" sz="2000" dirty="0" smtClean="0"/>
              <a:t>Eliminates / reduces manual code reviews </a:t>
            </a:r>
          </a:p>
          <a:p>
            <a:pPr eaLnBrk="0" latinLnBrk="0" hangingPunct="0"/>
            <a:r>
              <a:rPr lang="de-DE" sz="2000" dirty="0" smtClean="0"/>
              <a:t>Can be qualified as a verification tool</a:t>
            </a:r>
          </a:p>
          <a:p>
            <a:pPr eaLnBrk="0" latinLnBrk="0" hangingPunct="0"/>
            <a:r>
              <a:rPr lang="de-DE" sz="2000" dirty="0" smtClean="0"/>
              <a:t>Implemented independent of Embedded Coder</a:t>
            </a:r>
          </a:p>
          <a:p>
            <a:pPr eaLnBrk="0" latinLnBrk="0" hangingPunct="0"/>
            <a:endParaRPr lang="de-DE" sz="2000" dirty="0" smtClean="0"/>
          </a:p>
          <a:p>
            <a:pPr eaLnBrk="0" latinLnBrk="0" hangingPunct="0">
              <a:buFont typeface="Wingdings" pitchFamily="2" charset="2"/>
              <a:buNone/>
            </a:pPr>
            <a:r>
              <a:rPr lang="de-DE" sz="2000" dirty="0" smtClean="0">
                <a:sym typeface="Wingdings" pitchFamily="2" charset="2"/>
              </a:rPr>
              <a:t> </a:t>
            </a:r>
            <a:r>
              <a:rPr lang="en-US" sz="2000" dirty="0" smtClean="0"/>
              <a:t>Same benefits as Qualified Coder Generator</a:t>
            </a:r>
          </a:p>
          <a:p>
            <a:pPr eaLnBrk="0" latinLnBrk="0" hangingPunct="0">
              <a:buFont typeface="Wingdings" pitchFamily="2" charset="2"/>
              <a:buNone/>
            </a:pPr>
            <a:r>
              <a:rPr lang="de-DE" sz="2000" dirty="0" smtClean="0">
                <a:sym typeface="Wingdings" pitchFamily="2" charset="2"/>
              </a:rPr>
              <a:t> Allows to profit from state-of-the-art code generation </a:t>
            </a:r>
            <a:r>
              <a:rPr lang="de-DE" sz="2000" smtClean="0">
                <a:sym typeface="Wingdings" pitchFamily="2" charset="2"/>
              </a:rPr>
              <a:t>using Embedded </a:t>
            </a:r>
            <a:r>
              <a:rPr lang="de-DE" sz="2000" dirty="0" smtClean="0">
                <a:sym typeface="Wingdings" pitchFamily="2" charset="2"/>
              </a:rPr>
              <a:t>Coder</a:t>
            </a:r>
            <a:endParaRPr lang="en-US" sz="2000" dirty="0" smtClean="0">
              <a:sym typeface="Wingdings" pitchFamily="2" charset="2"/>
            </a:endParaRPr>
          </a:p>
        </p:txBody>
      </p:sp>
      <p:sp>
        <p:nvSpPr>
          <p:cNvPr id="44036" name="Rectangle 4"/>
          <p:cNvSpPr>
            <a:spLocks noChangeArrowheads="1"/>
          </p:cNvSpPr>
          <p:nvPr/>
        </p:nvSpPr>
        <p:spPr bwMode="auto">
          <a:xfrm>
            <a:off x="442913" y="4527550"/>
            <a:ext cx="8399462" cy="1074738"/>
          </a:xfrm>
          <a:prstGeom prst="rect">
            <a:avLst/>
          </a:prstGeom>
          <a:noFill/>
          <a:ln w="9525">
            <a:solidFill>
              <a:schemeClr val="tx1"/>
            </a:solidFill>
            <a:miter lim="800000"/>
            <a:headEnd/>
            <a:tailEnd/>
          </a:ln>
        </p:spPr>
        <p:txBody>
          <a:bodyPr wrap="none" anchor="ctr"/>
          <a:lstStyle/>
          <a:p>
            <a:pPr eaLnBrk="0" hangingPunct="0"/>
            <a:endParaRPr lang="en-US"/>
          </a:p>
        </p:txBody>
      </p:sp>
    </p:spTree>
    <p:extLst>
      <p:ext uri="{BB962C8B-B14F-4D97-AF65-F5344CB8AC3E}">
        <p14:creationId xmlns:p14="http://schemas.microsoft.com/office/powerpoint/2010/main" val="4269594994"/>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2" name="AutoShape 13"/>
          <p:cNvCxnSpPr>
            <a:cxnSpLocks noChangeShapeType="1"/>
            <a:stCxn id="115" idx="2"/>
          </p:cNvCxnSpPr>
          <p:nvPr/>
        </p:nvCxnSpPr>
        <p:spPr bwMode="auto">
          <a:xfrm>
            <a:off x="4043763" y="3298614"/>
            <a:ext cx="7764" cy="1123567"/>
          </a:xfrm>
          <a:prstGeom prst="straightConnector1">
            <a:avLst/>
          </a:prstGeom>
          <a:noFill/>
          <a:ln w="25400">
            <a:solidFill>
              <a:schemeClr val="tx1"/>
            </a:solidFill>
            <a:round/>
            <a:headEnd/>
            <a:tailEnd type="triangle" w="med" len="med"/>
          </a:ln>
        </p:spPr>
      </p:cxnSp>
      <p:cxnSp>
        <p:nvCxnSpPr>
          <p:cNvPr id="111" name="AutoShape 9"/>
          <p:cNvCxnSpPr>
            <a:cxnSpLocks noChangeShapeType="1"/>
            <a:stCxn id="114" idx="2"/>
          </p:cNvCxnSpPr>
          <p:nvPr/>
        </p:nvCxnSpPr>
        <p:spPr bwMode="auto">
          <a:xfrm flipH="1">
            <a:off x="4048802" y="1954551"/>
            <a:ext cx="10586" cy="1026181"/>
          </a:xfrm>
          <a:prstGeom prst="straightConnector1">
            <a:avLst/>
          </a:prstGeom>
          <a:noFill/>
          <a:ln w="25400">
            <a:solidFill>
              <a:schemeClr val="tx1"/>
            </a:solidFill>
            <a:round/>
            <a:headEnd/>
            <a:tailEnd type="triangle" w="med" len="med"/>
          </a:ln>
        </p:spPr>
      </p:cxnSp>
      <p:cxnSp>
        <p:nvCxnSpPr>
          <p:cNvPr id="91" name="AutoShape 7"/>
          <p:cNvCxnSpPr>
            <a:cxnSpLocks noChangeShapeType="1"/>
          </p:cNvCxnSpPr>
          <p:nvPr/>
        </p:nvCxnSpPr>
        <p:spPr bwMode="auto">
          <a:xfrm rot="10800000" flipH="1">
            <a:off x="3431039" y="1640885"/>
            <a:ext cx="627290" cy="188913"/>
          </a:xfrm>
          <a:prstGeom prst="curvedConnector4">
            <a:avLst>
              <a:gd name="adj1" fmla="val -31236"/>
              <a:gd name="adj2" fmla="val 221009"/>
            </a:avLst>
          </a:prstGeom>
          <a:noFill/>
          <a:ln w="25400">
            <a:solidFill>
              <a:srgbClr val="003300"/>
            </a:solidFill>
            <a:prstDash val="sysDot"/>
            <a:round/>
            <a:headEnd/>
            <a:tailEnd type="triangle" w="med" len="med"/>
          </a:ln>
        </p:spPr>
      </p:cxnSp>
      <p:sp>
        <p:nvSpPr>
          <p:cNvPr id="92" name="Text Box 8"/>
          <p:cNvSpPr txBox="1">
            <a:spLocks noChangeArrowheads="1"/>
          </p:cNvSpPr>
          <p:nvPr/>
        </p:nvSpPr>
        <p:spPr bwMode="auto">
          <a:xfrm>
            <a:off x="2603724" y="1186858"/>
            <a:ext cx="810894" cy="297083"/>
          </a:xfrm>
          <a:prstGeom prst="rect">
            <a:avLst/>
          </a:prstGeom>
          <a:noFill/>
          <a:ln w="9525">
            <a:noFill/>
            <a:miter lim="800000"/>
            <a:headEnd/>
            <a:tailEnd/>
          </a:ln>
        </p:spPr>
        <p:txBody>
          <a:bodyPr wrap="none" lIns="80851" tIns="40425" rIns="80851" bIns="40425">
            <a:spAutoFit/>
          </a:bodyPr>
          <a:lstStyle/>
          <a:p>
            <a:r>
              <a:rPr lang="en-US" sz="1400" b="1" u="sng" dirty="0">
                <a:solidFill>
                  <a:srgbClr val="006600"/>
                </a:solidFill>
                <a:latin typeface="Arial Unicode MS" pitchFamily="34" charset="-128"/>
                <a:ea typeface="Arial Unicode MS" pitchFamily="34" charset="-128"/>
                <a:cs typeface="Arial Unicode MS" pitchFamily="34" charset="-128"/>
              </a:rPr>
              <a:t>Validate</a:t>
            </a:r>
          </a:p>
        </p:txBody>
      </p:sp>
      <p:cxnSp>
        <p:nvCxnSpPr>
          <p:cNvPr id="93" name="AutoShape 10"/>
          <p:cNvCxnSpPr>
            <a:cxnSpLocks noChangeShapeType="1"/>
          </p:cNvCxnSpPr>
          <p:nvPr/>
        </p:nvCxnSpPr>
        <p:spPr bwMode="auto">
          <a:xfrm rot="10800000">
            <a:off x="3431039" y="1829797"/>
            <a:ext cx="278947" cy="1339850"/>
          </a:xfrm>
          <a:prstGeom prst="curvedConnector3">
            <a:avLst>
              <a:gd name="adj1" fmla="val 746586"/>
            </a:avLst>
          </a:prstGeom>
          <a:noFill/>
          <a:ln w="25400">
            <a:solidFill>
              <a:schemeClr val="accent2"/>
            </a:solidFill>
            <a:prstDash val="dash"/>
            <a:round/>
            <a:headEnd type="triangle" w="med" len="med"/>
            <a:tailEnd type="triangle" w="med" len="med"/>
          </a:ln>
        </p:spPr>
      </p:cxnSp>
      <p:cxnSp>
        <p:nvCxnSpPr>
          <p:cNvPr id="94" name="AutoShape 11"/>
          <p:cNvCxnSpPr>
            <a:cxnSpLocks noChangeShapeType="1"/>
          </p:cNvCxnSpPr>
          <p:nvPr/>
        </p:nvCxnSpPr>
        <p:spPr bwMode="auto">
          <a:xfrm flipV="1">
            <a:off x="4387622" y="1829797"/>
            <a:ext cx="297996" cy="1339850"/>
          </a:xfrm>
          <a:prstGeom prst="curvedConnector3">
            <a:avLst>
              <a:gd name="adj1" fmla="val 663635"/>
            </a:avLst>
          </a:prstGeom>
          <a:noFill/>
          <a:ln w="25400">
            <a:solidFill>
              <a:schemeClr val="accent4"/>
            </a:solidFill>
            <a:round/>
            <a:headEnd/>
            <a:tailEnd type="triangle" w="med" len="med"/>
          </a:ln>
        </p:spPr>
      </p:cxnSp>
      <p:cxnSp>
        <p:nvCxnSpPr>
          <p:cNvPr id="96" name="AutoShape 14"/>
          <p:cNvCxnSpPr>
            <a:cxnSpLocks noChangeShapeType="1"/>
          </p:cNvCxnSpPr>
          <p:nvPr/>
        </p:nvCxnSpPr>
        <p:spPr bwMode="auto">
          <a:xfrm flipH="1" flipV="1">
            <a:off x="4051521" y="4422185"/>
            <a:ext cx="586469" cy="188913"/>
          </a:xfrm>
          <a:prstGeom prst="curvedConnector4">
            <a:avLst>
              <a:gd name="adj1" fmla="val -33412"/>
              <a:gd name="adj2" fmla="val 221009"/>
            </a:avLst>
          </a:prstGeom>
          <a:noFill/>
          <a:ln w="25400">
            <a:solidFill>
              <a:schemeClr val="tx2"/>
            </a:solidFill>
            <a:prstDash val="sysDot"/>
            <a:round/>
            <a:headEnd/>
            <a:tailEnd type="triangle" w="med" len="med"/>
          </a:ln>
        </p:spPr>
      </p:cxnSp>
      <p:cxnSp>
        <p:nvCxnSpPr>
          <p:cNvPr id="97" name="AutoShape 16"/>
          <p:cNvCxnSpPr>
            <a:cxnSpLocks noChangeShapeType="1"/>
          </p:cNvCxnSpPr>
          <p:nvPr/>
        </p:nvCxnSpPr>
        <p:spPr bwMode="auto">
          <a:xfrm flipH="1" flipV="1">
            <a:off x="4379454" y="3161709"/>
            <a:ext cx="229960" cy="2751138"/>
          </a:xfrm>
          <a:prstGeom prst="curvedConnector3">
            <a:avLst>
              <a:gd name="adj1" fmla="val -797648"/>
            </a:avLst>
          </a:prstGeom>
          <a:noFill/>
          <a:ln w="25400">
            <a:solidFill>
              <a:schemeClr val="accent4"/>
            </a:solidFill>
            <a:round/>
            <a:headEnd/>
            <a:tailEnd type="triangle" w="med" len="med"/>
          </a:ln>
        </p:spPr>
      </p:cxnSp>
      <p:cxnSp>
        <p:nvCxnSpPr>
          <p:cNvPr id="98" name="AutoShape 17"/>
          <p:cNvCxnSpPr>
            <a:cxnSpLocks noChangeShapeType="1"/>
          </p:cNvCxnSpPr>
          <p:nvPr/>
        </p:nvCxnSpPr>
        <p:spPr bwMode="auto">
          <a:xfrm flipV="1">
            <a:off x="4617582" y="1829799"/>
            <a:ext cx="68036" cy="4090988"/>
          </a:xfrm>
          <a:prstGeom prst="curvedConnector3">
            <a:avLst>
              <a:gd name="adj1" fmla="val 6519105"/>
            </a:avLst>
          </a:prstGeom>
          <a:noFill/>
          <a:ln w="25400">
            <a:solidFill>
              <a:schemeClr val="accent4"/>
            </a:solidFill>
            <a:round/>
            <a:headEnd/>
            <a:tailEnd type="triangle" w="med" len="med"/>
          </a:ln>
        </p:spPr>
      </p:cxnSp>
      <p:cxnSp>
        <p:nvCxnSpPr>
          <p:cNvPr id="95" name="AutoShape 12"/>
          <p:cNvCxnSpPr>
            <a:cxnSpLocks noChangeShapeType="1"/>
          </p:cNvCxnSpPr>
          <p:nvPr/>
        </p:nvCxnSpPr>
        <p:spPr bwMode="auto">
          <a:xfrm flipH="1" flipV="1">
            <a:off x="4048803" y="2980735"/>
            <a:ext cx="338819" cy="188913"/>
          </a:xfrm>
          <a:prstGeom prst="curvedConnector4">
            <a:avLst>
              <a:gd name="adj1" fmla="val -57833"/>
              <a:gd name="adj2" fmla="val 221009"/>
            </a:avLst>
          </a:prstGeom>
          <a:noFill/>
          <a:ln w="25400">
            <a:solidFill>
              <a:schemeClr val="tx2"/>
            </a:solidFill>
            <a:prstDash val="sysDot"/>
            <a:round/>
            <a:headEnd/>
            <a:tailEnd type="triangle" w="med" len="med"/>
          </a:ln>
        </p:spPr>
      </p:cxnSp>
      <p:cxnSp>
        <p:nvCxnSpPr>
          <p:cNvPr id="99" name="AutoShape 18"/>
          <p:cNvCxnSpPr>
            <a:cxnSpLocks noChangeShapeType="1"/>
          </p:cNvCxnSpPr>
          <p:nvPr/>
        </p:nvCxnSpPr>
        <p:spPr bwMode="auto">
          <a:xfrm rot="10800000" flipH="1">
            <a:off x="3465053" y="3169647"/>
            <a:ext cx="244929" cy="1441450"/>
          </a:xfrm>
          <a:prstGeom prst="curvedConnector3">
            <a:avLst>
              <a:gd name="adj1" fmla="val -751247"/>
            </a:avLst>
          </a:prstGeom>
          <a:noFill/>
          <a:ln w="25400">
            <a:solidFill>
              <a:schemeClr val="accent2"/>
            </a:solidFill>
            <a:prstDash val="dash"/>
            <a:round/>
            <a:headEnd type="triangle" w="med" len="med"/>
            <a:tailEnd type="triangle" w="med" len="med"/>
          </a:ln>
        </p:spPr>
      </p:cxnSp>
      <p:sp>
        <p:nvSpPr>
          <p:cNvPr id="106" name="Text Box 3"/>
          <p:cNvSpPr txBox="1">
            <a:spLocks noChangeArrowheads="1"/>
          </p:cNvSpPr>
          <p:nvPr/>
        </p:nvSpPr>
        <p:spPr bwMode="auto">
          <a:xfrm>
            <a:off x="6821952" y="657421"/>
            <a:ext cx="2333747" cy="297083"/>
          </a:xfrm>
          <a:prstGeom prst="rect">
            <a:avLst/>
          </a:prstGeom>
          <a:noFill/>
          <a:ln w="9525">
            <a:noFill/>
            <a:miter lim="800000"/>
            <a:headEnd/>
            <a:tailEnd/>
          </a:ln>
        </p:spPr>
        <p:txBody>
          <a:bodyPr wrap="none" lIns="80851" tIns="40425" rIns="80851" bIns="40425">
            <a:spAutoFit/>
          </a:bodyPr>
          <a:lstStyle/>
          <a:p>
            <a:pPr algn="ctr"/>
            <a:r>
              <a:rPr lang="en-US" sz="1400" dirty="0">
                <a:solidFill>
                  <a:srgbClr val="000000"/>
                </a:solidFill>
                <a:latin typeface="Arial Unicode MS" pitchFamily="34" charset="-128"/>
                <a:ea typeface="Arial Unicode MS" pitchFamily="34" charset="-128"/>
                <a:cs typeface="Arial Unicode MS" pitchFamily="34" charset="-128"/>
              </a:rPr>
              <a:t>* </a:t>
            </a:r>
            <a:r>
              <a:rPr lang="en-US" sz="1400" dirty="0" smtClean="0">
                <a:solidFill>
                  <a:srgbClr val="000000"/>
                </a:solidFill>
                <a:latin typeface="Arial Unicode MS" pitchFamily="34" charset="-128"/>
                <a:ea typeface="Arial Unicode MS" pitchFamily="34" charset="-128"/>
                <a:cs typeface="Arial Unicode MS" pitchFamily="34" charset="-128"/>
              </a:rPr>
              <a:t>DO-178C </a:t>
            </a:r>
            <a:r>
              <a:rPr lang="en-US" sz="1400" dirty="0">
                <a:solidFill>
                  <a:srgbClr val="000000"/>
                </a:solidFill>
                <a:latin typeface="Arial Unicode MS" pitchFamily="34" charset="-128"/>
                <a:ea typeface="Arial Unicode MS" pitchFamily="34" charset="-128"/>
                <a:cs typeface="Arial Unicode MS" pitchFamily="34" charset="-128"/>
              </a:rPr>
              <a:t>Qualifiable Tool</a:t>
            </a:r>
          </a:p>
        </p:txBody>
      </p:sp>
      <p:cxnSp>
        <p:nvCxnSpPr>
          <p:cNvPr id="113" name="AutoShape 15"/>
          <p:cNvCxnSpPr>
            <a:cxnSpLocks noChangeShapeType="1"/>
            <a:stCxn id="116" idx="2"/>
          </p:cNvCxnSpPr>
          <p:nvPr/>
        </p:nvCxnSpPr>
        <p:spPr bwMode="auto">
          <a:xfrm flipH="1">
            <a:off x="4042003" y="4729328"/>
            <a:ext cx="1558" cy="1002546"/>
          </a:xfrm>
          <a:prstGeom prst="straightConnector1">
            <a:avLst/>
          </a:prstGeom>
          <a:noFill/>
          <a:ln w="25400">
            <a:solidFill>
              <a:schemeClr val="tx1"/>
            </a:solidFill>
            <a:round/>
            <a:headEnd/>
            <a:tailEnd type="triangle" w="med" len="med"/>
          </a:ln>
        </p:spPr>
      </p:cxnSp>
      <p:sp>
        <p:nvSpPr>
          <p:cNvPr id="114" name="Text Box 23"/>
          <p:cNvSpPr txBox="1">
            <a:spLocks noChangeArrowheads="1"/>
          </p:cNvSpPr>
          <p:nvPr/>
        </p:nvSpPr>
        <p:spPr bwMode="auto">
          <a:xfrm>
            <a:off x="3433158" y="1640885"/>
            <a:ext cx="1252460" cy="313666"/>
          </a:xfrm>
          <a:prstGeom prst="rect">
            <a:avLst/>
          </a:prstGeom>
          <a:solidFill>
            <a:srgbClr val="8DB0FF"/>
          </a:solidFill>
          <a:ln w="9525">
            <a:solidFill>
              <a:schemeClr val="tx1"/>
            </a:solidFill>
            <a:miter lim="800000"/>
            <a:headEnd/>
            <a:tailEnd/>
          </a:ln>
        </p:spPr>
        <p:txBody>
          <a:bodyPr wrap="square" lIns="18288" tIns="36576" rIns="18288" bIns="40425" anchor="ctr" anchorCtr="0">
            <a:noAutofit/>
          </a:bodyPr>
          <a:lstStyle/>
          <a:p>
            <a:pPr algn="ctr"/>
            <a:r>
              <a:rPr lang="en-US" sz="1400" dirty="0">
                <a:latin typeface="Arial Unicode MS" pitchFamily="34" charset="-128"/>
                <a:ea typeface="Arial Unicode MS" pitchFamily="34" charset="-128"/>
                <a:cs typeface="Arial Unicode MS" pitchFamily="34" charset="-128"/>
              </a:rPr>
              <a:t>Requirements</a:t>
            </a:r>
          </a:p>
        </p:txBody>
      </p:sp>
      <p:sp>
        <p:nvSpPr>
          <p:cNvPr id="115" name="Text Box 24"/>
          <p:cNvSpPr txBox="1">
            <a:spLocks noChangeArrowheads="1"/>
          </p:cNvSpPr>
          <p:nvPr/>
        </p:nvSpPr>
        <p:spPr bwMode="auto">
          <a:xfrm>
            <a:off x="3711143" y="2980735"/>
            <a:ext cx="665239" cy="317879"/>
          </a:xfrm>
          <a:prstGeom prst="rect">
            <a:avLst/>
          </a:prstGeom>
          <a:solidFill>
            <a:srgbClr val="8DB0FF"/>
          </a:solidFill>
          <a:ln w="9525">
            <a:solidFill>
              <a:schemeClr val="tx1"/>
            </a:solidFill>
            <a:miter lim="800000"/>
            <a:headEnd/>
            <a:tailEnd/>
          </a:ln>
        </p:spPr>
        <p:txBody>
          <a:bodyPr wrap="square" lIns="18288" tIns="36576" rIns="18288" bIns="40425" anchor="ctr" anchorCtr="0">
            <a:noAutofit/>
          </a:bodyPr>
          <a:lstStyle/>
          <a:p>
            <a:pPr algn="ctr"/>
            <a:r>
              <a:rPr lang="en-US" sz="1400" dirty="0">
                <a:latin typeface="Arial Unicode MS" pitchFamily="34" charset="-128"/>
                <a:ea typeface="Arial Unicode MS" pitchFamily="34" charset="-128"/>
                <a:cs typeface="Arial Unicode MS" pitchFamily="34" charset="-128"/>
              </a:rPr>
              <a:t>Model</a:t>
            </a:r>
          </a:p>
        </p:txBody>
      </p:sp>
      <p:sp>
        <p:nvSpPr>
          <p:cNvPr id="116" name="Text Box 25"/>
          <p:cNvSpPr txBox="1">
            <a:spLocks noChangeArrowheads="1"/>
          </p:cNvSpPr>
          <p:nvPr/>
        </p:nvSpPr>
        <p:spPr bwMode="auto">
          <a:xfrm>
            <a:off x="3456739" y="4412498"/>
            <a:ext cx="1173643" cy="316830"/>
          </a:xfrm>
          <a:prstGeom prst="rect">
            <a:avLst/>
          </a:prstGeom>
          <a:solidFill>
            <a:srgbClr val="8DB0FF"/>
          </a:solidFill>
          <a:ln w="9525">
            <a:solidFill>
              <a:schemeClr val="tx1"/>
            </a:solidFill>
            <a:miter lim="800000"/>
            <a:headEnd/>
            <a:tailEnd/>
          </a:ln>
        </p:spPr>
        <p:txBody>
          <a:bodyPr wrap="square" lIns="18288" tIns="36576" rIns="18288" bIns="40425" anchor="ctr" anchorCtr="0">
            <a:noAutofit/>
          </a:bodyPr>
          <a:lstStyle/>
          <a:p>
            <a:pPr algn="ctr"/>
            <a:r>
              <a:rPr lang="en-US" sz="1400" dirty="0">
                <a:latin typeface="Arial Unicode MS" pitchFamily="34" charset="-128"/>
                <a:ea typeface="Arial Unicode MS" pitchFamily="34" charset="-128"/>
                <a:cs typeface="Arial Unicode MS" pitchFamily="34" charset="-128"/>
              </a:rPr>
              <a:t>Source Code</a:t>
            </a:r>
          </a:p>
        </p:txBody>
      </p:sp>
      <p:sp>
        <p:nvSpPr>
          <p:cNvPr id="117" name="Text Box 26"/>
          <p:cNvSpPr txBox="1">
            <a:spLocks noChangeArrowheads="1"/>
          </p:cNvSpPr>
          <p:nvPr/>
        </p:nvSpPr>
        <p:spPr bwMode="auto">
          <a:xfrm>
            <a:off x="3484104" y="5731874"/>
            <a:ext cx="1128134" cy="304779"/>
          </a:xfrm>
          <a:prstGeom prst="rect">
            <a:avLst/>
          </a:prstGeom>
          <a:solidFill>
            <a:srgbClr val="8DB0FF"/>
          </a:solidFill>
          <a:ln w="9525">
            <a:solidFill>
              <a:schemeClr val="tx1"/>
            </a:solidFill>
            <a:miter lim="800000"/>
            <a:headEnd/>
            <a:tailEnd/>
          </a:ln>
        </p:spPr>
        <p:txBody>
          <a:bodyPr wrap="square" lIns="18288" tIns="36576" rIns="18288" bIns="40425" anchor="ctr" anchorCtr="0">
            <a:noAutofit/>
          </a:bodyPr>
          <a:lstStyle/>
          <a:p>
            <a:pPr algn="ctr"/>
            <a:r>
              <a:rPr lang="en-US" sz="1400" dirty="0">
                <a:latin typeface="Arial Unicode MS" pitchFamily="34" charset="-128"/>
                <a:ea typeface="Arial Unicode MS" pitchFamily="34" charset="-128"/>
                <a:cs typeface="Arial Unicode MS" pitchFamily="34" charset="-128"/>
              </a:rPr>
              <a:t>Object Code</a:t>
            </a:r>
          </a:p>
        </p:txBody>
      </p:sp>
      <p:sp>
        <p:nvSpPr>
          <p:cNvPr id="118" name="Text Box 19"/>
          <p:cNvSpPr txBox="1">
            <a:spLocks noChangeArrowheads="1"/>
          </p:cNvSpPr>
          <p:nvPr/>
        </p:nvSpPr>
        <p:spPr bwMode="auto">
          <a:xfrm>
            <a:off x="2853624" y="2097999"/>
            <a:ext cx="1251721" cy="727970"/>
          </a:xfrm>
          <a:prstGeom prst="rect">
            <a:avLst/>
          </a:prstGeom>
          <a:noFill/>
          <a:ln w="9525">
            <a:noFill/>
            <a:miter lim="800000"/>
            <a:headEnd/>
            <a:tailEnd/>
          </a:ln>
        </p:spPr>
        <p:txBody>
          <a:bodyPr wrap="none" lIns="80851" tIns="40425" rIns="80851" bIns="40425">
            <a:spAutoFit/>
          </a:bodyPr>
          <a:lstStyle/>
          <a:p>
            <a:pPr algn="ctr"/>
            <a:r>
              <a:rPr lang="en-US" sz="1400" dirty="0">
                <a:latin typeface="Arial Unicode MS" pitchFamily="34" charset="-128"/>
                <a:ea typeface="Arial Unicode MS" pitchFamily="34" charset="-128"/>
                <a:cs typeface="Arial Unicode MS" pitchFamily="34" charset="-128"/>
              </a:rPr>
              <a:t>Simulink</a:t>
            </a:r>
          </a:p>
          <a:p>
            <a:pPr algn="ctr"/>
            <a:r>
              <a:rPr lang="en-US" sz="1400" dirty="0">
                <a:latin typeface="Arial Unicode MS" pitchFamily="34" charset="-128"/>
                <a:ea typeface="Arial Unicode MS" pitchFamily="34" charset="-128"/>
                <a:cs typeface="Arial Unicode MS" pitchFamily="34" charset="-128"/>
              </a:rPr>
              <a:t>Stateflow</a:t>
            </a:r>
          </a:p>
          <a:p>
            <a:pPr algn="ctr"/>
            <a:r>
              <a:rPr lang="en-US" sz="1400" dirty="0">
                <a:latin typeface="Arial Unicode MS" pitchFamily="34" charset="-128"/>
                <a:ea typeface="Arial Unicode MS" pitchFamily="34" charset="-128"/>
                <a:cs typeface="Arial Unicode MS" pitchFamily="34" charset="-128"/>
              </a:rPr>
              <a:t>SLRG: </a:t>
            </a:r>
            <a:r>
              <a:rPr lang="en-US" sz="1400" i="1" dirty="0">
                <a:latin typeface="Arial Unicode MS" pitchFamily="34" charset="-128"/>
                <a:ea typeface="Arial Unicode MS" pitchFamily="34" charset="-128"/>
                <a:cs typeface="Arial Unicode MS" pitchFamily="34" charset="-128"/>
              </a:rPr>
              <a:t>SDD </a:t>
            </a:r>
            <a:r>
              <a:rPr lang="en-US" sz="1400" dirty="0">
                <a:latin typeface="Arial Unicode MS" pitchFamily="34" charset="-128"/>
                <a:ea typeface="Arial Unicode MS" pitchFamily="34" charset="-128"/>
                <a:cs typeface="Arial Unicode MS" pitchFamily="34" charset="-128"/>
              </a:rPr>
              <a:t>*</a:t>
            </a:r>
            <a:endParaRPr lang="en-US" sz="1400" i="1" dirty="0">
              <a:latin typeface="Arial Unicode MS" pitchFamily="34" charset="-128"/>
              <a:ea typeface="Arial Unicode MS" pitchFamily="34" charset="-128"/>
              <a:cs typeface="Arial Unicode MS" pitchFamily="34" charset="-128"/>
            </a:endParaRPr>
          </a:p>
        </p:txBody>
      </p:sp>
      <p:sp>
        <p:nvSpPr>
          <p:cNvPr id="122" name="TextBox 121"/>
          <p:cNvSpPr txBox="1"/>
          <p:nvPr/>
        </p:nvSpPr>
        <p:spPr>
          <a:xfrm>
            <a:off x="-21230" y="4011067"/>
            <a:ext cx="2094711" cy="2846933"/>
          </a:xfrm>
          <a:prstGeom prst="rect">
            <a:avLst/>
          </a:prstGeom>
          <a:noFill/>
        </p:spPr>
        <p:txBody>
          <a:bodyPr wrap="square" lIns="139144" tIns="69572" rIns="139144" bIns="69572" rtlCol="0">
            <a:spAutoFit/>
          </a:bodyPr>
          <a:lstStyle/>
          <a:p>
            <a:r>
              <a:rPr lang="en-US" sz="1100" u="sng" dirty="0">
                <a:latin typeface="Arial Unicode MS" pitchFamily="34" charset="-128"/>
                <a:ea typeface="Arial Unicode MS" pitchFamily="34" charset="-128"/>
                <a:cs typeface="Arial Unicode MS" pitchFamily="34" charset="-128"/>
              </a:rPr>
              <a:t>Abbreviations</a:t>
            </a:r>
          </a:p>
          <a:p>
            <a:r>
              <a:rPr lang="en-US" sz="1100" dirty="0">
                <a:latin typeface="Arial Unicode MS" pitchFamily="34" charset="-128"/>
                <a:ea typeface="Arial Unicode MS" pitchFamily="34" charset="-128"/>
                <a:cs typeface="Arial Unicode MS" pitchFamily="34" charset="-128"/>
              </a:rPr>
              <a:t>SL: Simulink</a:t>
            </a:r>
          </a:p>
          <a:p>
            <a:r>
              <a:rPr lang="en-US" sz="1100" dirty="0">
                <a:latin typeface="Arial Unicode MS" pitchFamily="34" charset="-128"/>
                <a:ea typeface="Arial Unicode MS" pitchFamily="34" charset="-128"/>
                <a:cs typeface="Arial Unicode MS" pitchFamily="34" charset="-128"/>
              </a:rPr>
              <a:t>SLVNV: Simulink Verification and Validation</a:t>
            </a:r>
          </a:p>
          <a:p>
            <a:r>
              <a:rPr lang="en-US" sz="1100" dirty="0">
                <a:latin typeface="Arial Unicode MS" pitchFamily="34" charset="-128"/>
                <a:ea typeface="Arial Unicode MS" pitchFamily="34" charset="-128"/>
                <a:cs typeface="Arial Unicode MS" pitchFamily="34" charset="-128"/>
              </a:rPr>
              <a:t>RMI: Requirements Management Interface</a:t>
            </a:r>
          </a:p>
          <a:p>
            <a:r>
              <a:rPr lang="en-US" sz="1100" dirty="0">
                <a:latin typeface="Arial Unicode MS" pitchFamily="34" charset="-128"/>
                <a:ea typeface="Arial Unicode MS" pitchFamily="34" charset="-128"/>
                <a:cs typeface="Arial Unicode MS" pitchFamily="34" charset="-128"/>
              </a:rPr>
              <a:t>SDD: System Design Description</a:t>
            </a:r>
          </a:p>
          <a:p>
            <a:r>
              <a:rPr lang="en-US" sz="1100" dirty="0">
                <a:latin typeface="Arial Unicode MS" pitchFamily="34" charset="-128"/>
                <a:ea typeface="Arial Unicode MS" pitchFamily="34" charset="-128"/>
                <a:cs typeface="Arial Unicode MS" pitchFamily="34" charset="-128"/>
              </a:rPr>
              <a:t>SLDV: Simulink Design Verifier</a:t>
            </a:r>
          </a:p>
          <a:p>
            <a:r>
              <a:rPr lang="en-US" sz="1100" dirty="0">
                <a:latin typeface="Arial Unicode MS" pitchFamily="34" charset="-128"/>
                <a:ea typeface="Arial Unicode MS" pitchFamily="34" charset="-128"/>
                <a:cs typeface="Arial Unicode MS" pitchFamily="34" charset="-128"/>
              </a:rPr>
              <a:t>SLRG: Simulink Report Generator</a:t>
            </a:r>
          </a:p>
          <a:p>
            <a:r>
              <a:rPr lang="en-US" sz="1100" dirty="0">
                <a:latin typeface="Arial Unicode MS" pitchFamily="34" charset="-128"/>
                <a:ea typeface="Arial Unicode MS" pitchFamily="34" charset="-128"/>
                <a:cs typeface="Arial Unicode MS" pitchFamily="34" charset="-128"/>
              </a:rPr>
              <a:t>PS: Polyspace</a:t>
            </a:r>
          </a:p>
          <a:p>
            <a:r>
              <a:rPr lang="en-US" sz="1100" dirty="0">
                <a:latin typeface="Arial Unicode MS" pitchFamily="34" charset="-128"/>
                <a:ea typeface="Arial Unicode MS" pitchFamily="34" charset="-128"/>
                <a:cs typeface="Arial Unicode MS" pitchFamily="34" charset="-128"/>
              </a:rPr>
              <a:t>RTE: Run-Time Error</a:t>
            </a:r>
          </a:p>
          <a:p>
            <a:r>
              <a:rPr lang="en-US" sz="1100" dirty="0">
                <a:latin typeface="Arial Unicode MS" pitchFamily="34" charset="-128"/>
                <a:ea typeface="Arial Unicode MS" pitchFamily="34" charset="-128"/>
                <a:cs typeface="Arial Unicode MS" pitchFamily="34" charset="-128"/>
              </a:rPr>
              <a:t>EC: Embedded Coder</a:t>
            </a:r>
          </a:p>
          <a:p>
            <a:r>
              <a:rPr lang="en-US" sz="1100" dirty="0">
                <a:latin typeface="Arial Unicode MS" pitchFamily="34" charset="-128"/>
                <a:ea typeface="Arial Unicode MS" pitchFamily="34" charset="-128"/>
                <a:cs typeface="Arial Unicode MS" pitchFamily="34" charset="-128"/>
              </a:rPr>
              <a:t>PIL: Processor-in-the-Loop</a:t>
            </a:r>
          </a:p>
        </p:txBody>
      </p:sp>
      <p:sp>
        <p:nvSpPr>
          <p:cNvPr id="39" name="Rectangle 3"/>
          <p:cNvSpPr>
            <a:spLocks noGrp="1" noChangeArrowheads="1"/>
          </p:cNvSpPr>
          <p:nvPr>
            <p:ph type="title"/>
          </p:nvPr>
        </p:nvSpPr>
        <p:spPr>
          <a:xfrm>
            <a:off x="455613" y="381000"/>
            <a:ext cx="8382000" cy="603250"/>
          </a:xfrm>
        </p:spPr>
        <p:txBody>
          <a:bodyPr/>
          <a:lstStyle/>
          <a:p>
            <a:r>
              <a:rPr lang="en-US" dirty="0" smtClean="0"/>
              <a:t>Workflow Example</a:t>
            </a:r>
          </a:p>
        </p:txBody>
      </p:sp>
      <p:sp>
        <p:nvSpPr>
          <p:cNvPr id="49" name="Text Box 3"/>
          <p:cNvSpPr txBox="1">
            <a:spLocks noChangeArrowheads="1"/>
          </p:cNvSpPr>
          <p:nvPr/>
        </p:nvSpPr>
        <p:spPr bwMode="auto">
          <a:xfrm>
            <a:off x="7772400" y="2036449"/>
            <a:ext cx="621740" cy="297083"/>
          </a:xfrm>
          <a:prstGeom prst="rect">
            <a:avLst/>
          </a:prstGeom>
          <a:noFill/>
          <a:ln w="9525">
            <a:noFill/>
            <a:miter lim="800000"/>
            <a:headEnd/>
            <a:tailEnd/>
          </a:ln>
        </p:spPr>
        <p:txBody>
          <a:bodyPr wrap="none" lIns="80851" tIns="40425" rIns="80851" bIns="40425">
            <a:spAutoFit/>
          </a:bodyPr>
          <a:lstStyle/>
          <a:p>
            <a:pPr algn="ctr"/>
            <a:r>
              <a:rPr lang="en-US" sz="1400" b="1" u="sng" dirty="0" smtClean="0">
                <a:solidFill>
                  <a:schemeClr val="accent4"/>
                </a:solidFill>
                <a:latin typeface="Arial Unicode MS" pitchFamily="34" charset="-128"/>
                <a:ea typeface="Arial Unicode MS" pitchFamily="34" charset="-128"/>
                <a:cs typeface="Arial Unicode MS" pitchFamily="34" charset="-128"/>
              </a:rPr>
              <a:t>Verify</a:t>
            </a:r>
            <a:endParaRPr lang="en-US" sz="1400" i="1" dirty="0">
              <a:solidFill>
                <a:srgbClr val="00CC66"/>
              </a:solidFill>
              <a:latin typeface="Arial" charset="0"/>
              <a:ea typeface="Arial Unicode MS" pitchFamily="34" charset="-128"/>
              <a:cs typeface="Arial Unicode MS" pitchFamily="34" charset="-128"/>
            </a:endParaRPr>
          </a:p>
        </p:txBody>
      </p:sp>
      <p:sp>
        <p:nvSpPr>
          <p:cNvPr id="51" name="Text Box 6"/>
          <p:cNvSpPr txBox="1">
            <a:spLocks noChangeArrowheads="1"/>
          </p:cNvSpPr>
          <p:nvPr/>
        </p:nvSpPr>
        <p:spPr bwMode="auto">
          <a:xfrm>
            <a:off x="6629400" y="4460430"/>
            <a:ext cx="630236" cy="301334"/>
          </a:xfrm>
          <a:prstGeom prst="rect">
            <a:avLst/>
          </a:prstGeom>
          <a:noFill/>
          <a:ln w="9525">
            <a:noFill/>
            <a:miter lim="800000"/>
            <a:headEnd/>
            <a:tailEnd/>
          </a:ln>
        </p:spPr>
        <p:txBody>
          <a:bodyPr wrap="none" lIns="85058" tIns="42530" rIns="85058" bIns="42530">
            <a:spAutoFit/>
          </a:bodyPr>
          <a:lstStyle/>
          <a:p>
            <a:pPr algn="ctr"/>
            <a:r>
              <a:rPr lang="en-US" sz="1400" b="1" u="sng" dirty="0" smtClean="0">
                <a:solidFill>
                  <a:schemeClr val="accent4"/>
                </a:solidFill>
                <a:latin typeface="Arial Unicode MS" pitchFamily="34" charset="-128"/>
                <a:ea typeface="Arial Unicode MS" pitchFamily="34" charset="-128"/>
                <a:cs typeface="Arial Unicode MS" pitchFamily="34" charset="-128"/>
              </a:rPr>
              <a:t>Verify</a:t>
            </a:r>
            <a:endParaRPr lang="en-US" sz="1400" dirty="0">
              <a:solidFill>
                <a:srgbClr val="00CC66"/>
              </a:solidFill>
              <a:latin typeface="Arial" charset="0"/>
            </a:endParaRPr>
          </a:p>
        </p:txBody>
      </p:sp>
      <p:cxnSp>
        <p:nvCxnSpPr>
          <p:cNvPr id="61" name="AutoShape 16"/>
          <p:cNvCxnSpPr>
            <a:cxnSpLocks noChangeShapeType="1"/>
          </p:cNvCxnSpPr>
          <p:nvPr/>
        </p:nvCxnSpPr>
        <p:spPr bwMode="auto">
          <a:xfrm flipH="1" flipV="1">
            <a:off x="4376382" y="3157767"/>
            <a:ext cx="254000" cy="1430714"/>
          </a:xfrm>
          <a:prstGeom prst="curvedConnector3">
            <a:avLst>
              <a:gd name="adj1" fmla="val -374000"/>
            </a:avLst>
          </a:prstGeom>
          <a:noFill/>
          <a:ln w="25400">
            <a:solidFill>
              <a:schemeClr val="accent4"/>
            </a:solidFill>
            <a:round/>
            <a:headEnd/>
            <a:tailEnd type="triangle" w="med" len="med"/>
          </a:ln>
        </p:spPr>
      </p:cxnSp>
      <p:sp>
        <p:nvSpPr>
          <p:cNvPr id="31" name="Text Box 5"/>
          <p:cNvSpPr txBox="1">
            <a:spLocks noChangeArrowheads="1"/>
          </p:cNvSpPr>
          <p:nvPr/>
        </p:nvSpPr>
        <p:spPr bwMode="auto">
          <a:xfrm>
            <a:off x="100168" y="1629264"/>
            <a:ext cx="1839621" cy="727970"/>
          </a:xfrm>
          <a:prstGeom prst="rect">
            <a:avLst/>
          </a:prstGeom>
          <a:noFill/>
          <a:ln w="9525">
            <a:noFill/>
            <a:miter lim="800000"/>
            <a:headEnd/>
            <a:tailEnd/>
          </a:ln>
        </p:spPr>
        <p:txBody>
          <a:bodyPr wrap="square" lIns="80851" tIns="40425" rIns="80851" bIns="40425">
            <a:spAutoFit/>
          </a:bodyPr>
          <a:lstStyle/>
          <a:p>
            <a:pPr algn="ctr"/>
            <a:r>
              <a:rPr lang="en-US" sz="1400" b="1" u="sng" dirty="0">
                <a:solidFill>
                  <a:schemeClr val="accent2"/>
                </a:solidFill>
                <a:latin typeface="Arial Unicode MS" pitchFamily="34" charset="-128"/>
                <a:ea typeface="Arial Unicode MS" pitchFamily="34" charset="-128"/>
                <a:cs typeface="Arial Unicode MS" pitchFamily="34" charset="-128"/>
              </a:rPr>
              <a:t>Trace</a:t>
            </a:r>
            <a:endParaRPr lang="en-US" sz="1400" u="sng" dirty="0">
              <a:solidFill>
                <a:schemeClr val="accent2"/>
              </a:solidFill>
              <a:latin typeface="Arial Unicode MS" pitchFamily="34" charset="-128"/>
              <a:ea typeface="Arial Unicode MS" pitchFamily="34" charset="-128"/>
              <a:cs typeface="Arial Unicode MS" pitchFamily="34" charset="-128"/>
            </a:endParaRPr>
          </a:p>
          <a:p>
            <a:pPr algn="ctr"/>
            <a:r>
              <a:rPr lang="en-US" sz="1400" dirty="0">
                <a:solidFill>
                  <a:schemeClr val="accent2"/>
                </a:solidFill>
                <a:latin typeface="Arial Unicode MS" pitchFamily="34" charset="-128"/>
                <a:ea typeface="Arial Unicode MS" pitchFamily="34" charset="-128"/>
                <a:cs typeface="Arial Unicode MS" pitchFamily="34" charset="-128"/>
              </a:rPr>
              <a:t>SLVNV: </a:t>
            </a:r>
            <a:r>
              <a:rPr lang="en-US" sz="1400" i="1" dirty="0">
                <a:solidFill>
                  <a:schemeClr val="accent2"/>
                </a:solidFill>
                <a:latin typeface="Arial Unicode MS" pitchFamily="34" charset="-128"/>
                <a:ea typeface="Arial Unicode MS" pitchFamily="34" charset="-128"/>
                <a:cs typeface="Arial Unicode MS" pitchFamily="34" charset="-128"/>
              </a:rPr>
              <a:t>RMI</a:t>
            </a:r>
          </a:p>
          <a:p>
            <a:pPr algn="ctr"/>
            <a:r>
              <a:rPr lang="en-US" sz="1400" dirty="0">
                <a:solidFill>
                  <a:schemeClr val="accent2"/>
                </a:solidFill>
                <a:latin typeface="Arial Unicode MS" pitchFamily="34" charset="-128"/>
                <a:ea typeface="Arial Unicode MS" pitchFamily="34" charset="-128"/>
                <a:cs typeface="Arial Unicode MS" pitchFamily="34" charset="-128"/>
              </a:rPr>
              <a:t>SLRG: </a:t>
            </a:r>
            <a:r>
              <a:rPr lang="en-US" sz="1400" i="1" dirty="0">
                <a:solidFill>
                  <a:schemeClr val="accent2"/>
                </a:solidFill>
                <a:latin typeface="Arial Unicode MS" pitchFamily="34" charset="-128"/>
                <a:ea typeface="Arial Unicode MS" pitchFamily="34" charset="-128"/>
                <a:cs typeface="Arial Unicode MS" pitchFamily="34" charset="-128"/>
              </a:rPr>
              <a:t>SDD </a:t>
            </a:r>
            <a:r>
              <a:rPr lang="en-US" sz="1400" dirty="0">
                <a:solidFill>
                  <a:schemeClr val="accent2"/>
                </a:solidFill>
                <a:latin typeface="Arial Unicode MS" pitchFamily="34" charset="-128"/>
                <a:ea typeface="Arial Unicode MS" pitchFamily="34" charset="-128"/>
                <a:cs typeface="Arial Unicode MS" pitchFamily="34" charset="-128"/>
              </a:rPr>
              <a:t>*</a:t>
            </a:r>
          </a:p>
        </p:txBody>
      </p:sp>
      <p:cxnSp>
        <p:nvCxnSpPr>
          <p:cNvPr id="33" name="AutoShape 9"/>
          <p:cNvCxnSpPr>
            <a:cxnSpLocks noChangeShapeType="1"/>
          </p:cNvCxnSpPr>
          <p:nvPr/>
        </p:nvCxnSpPr>
        <p:spPr bwMode="auto">
          <a:xfrm flipH="1">
            <a:off x="4048802" y="1954551"/>
            <a:ext cx="10586" cy="1026181"/>
          </a:xfrm>
          <a:prstGeom prst="straightConnector1">
            <a:avLst/>
          </a:prstGeom>
          <a:noFill/>
          <a:ln w="25400">
            <a:solidFill>
              <a:schemeClr val="tx1"/>
            </a:solidFill>
            <a:round/>
            <a:headEnd/>
            <a:tailEnd type="triangle" w="med" len="med"/>
          </a:ln>
        </p:spPr>
      </p:cxnSp>
      <p:sp>
        <p:nvSpPr>
          <p:cNvPr id="35" name="Text Box 20"/>
          <p:cNvSpPr txBox="1">
            <a:spLocks noChangeArrowheads="1"/>
          </p:cNvSpPr>
          <p:nvPr/>
        </p:nvSpPr>
        <p:spPr bwMode="auto">
          <a:xfrm>
            <a:off x="4038600" y="2209800"/>
            <a:ext cx="2285657" cy="727970"/>
          </a:xfrm>
          <a:prstGeom prst="rect">
            <a:avLst/>
          </a:prstGeom>
          <a:noFill/>
          <a:ln w="9525">
            <a:noFill/>
            <a:miter lim="800000"/>
            <a:headEnd/>
            <a:tailEnd/>
          </a:ln>
        </p:spPr>
        <p:txBody>
          <a:bodyPr wrap="none" lIns="80851" tIns="40425" rIns="80851" bIns="40425">
            <a:spAutoFit/>
          </a:bodyPr>
          <a:lstStyle/>
          <a:p>
            <a:pPr algn="ctr"/>
            <a:r>
              <a:rPr lang="en-US" sz="1400" b="1" u="sng" dirty="0">
                <a:solidFill>
                  <a:schemeClr val="tx2"/>
                </a:solidFill>
                <a:latin typeface="Arial Unicode MS" pitchFamily="34" charset="-128"/>
                <a:ea typeface="Arial Unicode MS" pitchFamily="34" charset="-128"/>
                <a:cs typeface="Arial Unicode MS" pitchFamily="34" charset="-128"/>
              </a:rPr>
              <a:t>Conformance</a:t>
            </a:r>
          </a:p>
          <a:p>
            <a:pPr algn="ctr"/>
            <a:r>
              <a:rPr lang="en-US" sz="1400" dirty="0">
                <a:solidFill>
                  <a:schemeClr val="tx2"/>
                </a:solidFill>
                <a:latin typeface="Arial Unicode MS" pitchFamily="34" charset="-128"/>
                <a:ea typeface="Arial Unicode MS" pitchFamily="34" charset="-128"/>
                <a:cs typeface="Arial Unicode MS" pitchFamily="34" charset="-128"/>
              </a:rPr>
              <a:t>SLVNV:</a:t>
            </a:r>
            <a:r>
              <a:rPr lang="en-US" sz="1400" i="1" dirty="0">
                <a:solidFill>
                  <a:schemeClr val="tx2"/>
                </a:solidFill>
                <a:latin typeface="Arial Unicode MS" pitchFamily="34" charset="-128"/>
                <a:ea typeface="Arial Unicode MS" pitchFamily="34" charset="-128"/>
                <a:cs typeface="Arial Unicode MS" pitchFamily="34" charset="-128"/>
              </a:rPr>
              <a:t> </a:t>
            </a:r>
            <a:r>
              <a:rPr lang="en-US" sz="1400" i="1" dirty="0" smtClean="0">
                <a:solidFill>
                  <a:schemeClr val="tx2"/>
                </a:solidFill>
                <a:latin typeface="Arial Unicode MS" pitchFamily="34" charset="-128"/>
                <a:ea typeface="Arial Unicode MS" pitchFamily="34" charset="-128"/>
                <a:cs typeface="Arial Unicode MS" pitchFamily="34" charset="-128"/>
              </a:rPr>
              <a:t>DO-178C/DO-331</a:t>
            </a:r>
            <a:endParaRPr lang="en-US" sz="1400" i="1" dirty="0">
              <a:solidFill>
                <a:schemeClr val="tx2"/>
              </a:solidFill>
              <a:latin typeface="Arial Unicode MS" pitchFamily="34" charset="-128"/>
              <a:ea typeface="Arial Unicode MS" pitchFamily="34" charset="-128"/>
              <a:cs typeface="Arial Unicode MS" pitchFamily="34" charset="-128"/>
            </a:endParaRPr>
          </a:p>
          <a:p>
            <a:pPr algn="ctr"/>
            <a:r>
              <a:rPr lang="en-US" sz="1400" i="1" dirty="0">
                <a:solidFill>
                  <a:schemeClr val="tx2"/>
                </a:solidFill>
                <a:latin typeface="Arial Unicode MS" pitchFamily="34" charset="-128"/>
                <a:ea typeface="Arial Unicode MS" pitchFamily="34" charset="-128"/>
                <a:cs typeface="Arial Unicode MS" pitchFamily="34" charset="-128"/>
              </a:rPr>
              <a:t>Checks </a:t>
            </a:r>
            <a:r>
              <a:rPr lang="en-US" sz="1400" dirty="0">
                <a:solidFill>
                  <a:schemeClr val="tx2"/>
                </a:solidFill>
                <a:latin typeface="Arial Unicode MS" pitchFamily="34" charset="-128"/>
                <a:ea typeface="Arial Unicode MS" pitchFamily="34" charset="-128"/>
                <a:cs typeface="Arial Unicode MS" pitchFamily="34" charset="-128"/>
              </a:rPr>
              <a:t>*</a:t>
            </a:r>
          </a:p>
        </p:txBody>
      </p:sp>
      <p:sp>
        <p:nvSpPr>
          <p:cNvPr id="37" name="Text Box 27"/>
          <p:cNvSpPr txBox="1">
            <a:spLocks noChangeArrowheads="1"/>
          </p:cNvSpPr>
          <p:nvPr/>
        </p:nvSpPr>
        <p:spPr bwMode="auto">
          <a:xfrm>
            <a:off x="5860791" y="2216004"/>
            <a:ext cx="2294153" cy="1163109"/>
          </a:xfrm>
          <a:prstGeom prst="rect">
            <a:avLst/>
          </a:prstGeom>
          <a:noFill/>
          <a:ln w="9525">
            <a:noFill/>
            <a:miter lim="800000"/>
            <a:headEnd/>
            <a:tailEnd/>
          </a:ln>
        </p:spPr>
        <p:txBody>
          <a:bodyPr wrap="none" lIns="85058" tIns="42530" rIns="85058" bIns="42530">
            <a:spAutoFit/>
          </a:bodyPr>
          <a:lstStyle/>
          <a:p>
            <a:pPr algn="ctr"/>
            <a:r>
              <a:rPr lang="en-US" sz="1400" b="1" u="sng" dirty="0">
                <a:solidFill>
                  <a:schemeClr val="accent4"/>
                </a:solidFill>
                <a:latin typeface="Arial Unicode MS" pitchFamily="34" charset="-128"/>
                <a:ea typeface="Arial Unicode MS" pitchFamily="34" charset="-128"/>
                <a:cs typeface="Arial Unicode MS" pitchFamily="34" charset="-128"/>
              </a:rPr>
              <a:t>Verify</a:t>
            </a:r>
          </a:p>
          <a:p>
            <a:pPr algn="ctr"/>
            <a:r>
              <a:rPr lang="en-US" sz="1400" dirty="0">
                <a:solidFill>
                  <a:schemeClr val="accent4"/>
                </a:solidFill>
                <a:latin typeface="Arial Unicode MS" pitchFamily="34" charset="-128"/>
                <a:ea typeface="Arial Unicode MS" pitchFamily="34" charset="-128"/>
                <a:cs typeface="Arial Unicode MS" pitchFamily="34" charset="-128"/>
              </a:rPr>
              <a:t>Simulink Report</a:t>
            </a:r>
          </a:p>
          <a:p>
            <a:pPr algn="ctr"/>
            <a:r>
              <a:rPr lang="en-US" sz="1400" dirty="0">
                <a:solidFill>
                  <a:schemeClr val="accent4"/>
                </a:solidFill>
                <a:latin typeface="Arial Unicode MS" pitchFamily="34" charset="-128"/>
                <a:ea typeface="Arial Unicode MS" pitchFamily="34" charset="-128"/>
                <a:cs typeface="Arial Unicode MS" pitchFamily="34" charset="-128"/>
              </a:rPr>
              <a:t>Generator</a:t>
            </a:r>
          </a:p>
          <a:p>
            <a:pPr algn="ctr"/>
            <a:r>
              <a:rPr lang="en-US" sz="1400" dirty="0">
                <a:solidFill>
                  <a:schemeClr val="accent4"/>
                </a:solidFill>
                <a:latin typeface="Arial Unicode MS" pitchFamily="34" charset="-128"/>
                <a:ea typeface="Arial Unicode MS" pitchFamily="34" charset="-128"/>
                <a:cs typeface="Arial Unicode MS" pitchFamily="34" charset="-128"/>
              </a:rPr>
              <a:t>SLVNV: </a:t>
            </a:r>
            <a:r>
              <a:rPr lang="en-US" sz="1400" i="1" dirty="0">
                <a:solidFill>
                  <a:schemeClr val="accent4"/>
                </a:solidFill>
                <a:latin typeface="Arial Unicode MS" pitchFamily="34" charset="-128"/>
                <a:ea typeface="Arial Unicode MS" pitchFamily="34" charset="-128"/>
                <a:cs typeface="Arial Unicode MS" pitchFamily="34" charset="-128"/>
              </a:rPr>
              <a:t>Model Coverage </a:t>
            </a:r>
            <a:r>
              <a:rPr lang="en-US" sz="1400" dirty="0">
                <a:solidFill>
                  <a:schemeClr val="accent4"/>
                </a:solidFill>
                <a:latin typeface="Arial Unicode MS" pitchFamily="34" charset="-128"/>
                <a:ea typeface="Arial Unicode MS" pitchFamily="34" charset="-128"/>
                <a:cs typeface="Arial Unicode MS" pitchFamily="34" charset="-128"/>
              </a:rPr>
              <a:t>*</a:t>
            </a:r>
          </a:p>
          <a:p>
            <a:pPr algn="ctr"/>
            <a:r>
              <a:rPr lang="en-US" sz="1400" dirty="0" smtClean="0">
                <a:solidFill>
                  <a:srgbClr val="00B050"/>
                </a:solidFill>
                <a:latin typeface="Arial Unicode MS" pitchFamily="34" charset="-128"/>
                <a:ea typeface="Arial Unicode MS" pitchFamily="34" charset="-128"/>
                <a:cs typeface="Arial Unicode MS" pitchFamily="34" charset="-128"/>
              </a:rPr>
              <a:t>Simulink Design Verifier</a:t>
            </a:r>
            <a:endParaRPr lang="en-US" sz="1400" i="1" dirty="0">
              <a:solidFill>
                <a:srgbClr val="00B050"/>
              </a:solidFill>
              <a:latin typeface="Arial Unicode MS" pitchFamily="34" charset="-128"/>
              <a:ea typeface="Arial Unicode MS" pitchFamily="34" charset="-128"/>
              <a:cs typeface="Arial Unicode MS" pitchFamily="34" charset="-128"/>
            </a:endParaRPr>
          </a:p>
        </p:txBody>
      </p:sp>
      <p:sp>
        <p:nvSpPr>
          <p:cNvPr id="34" name="Text Box 21"/>
          <p:cNvSpPr txBox="1">
            <a:spLocks noChangeArrowheads="1"/>
          </p:cNvSpPr>
          <p:nvPr/>
        </p:nvSpPr>
        <p:spPr bwMode="auto">
          <a:xfrm>
            <a:off x="2533021" y="3697607"/>
            <a:ext cx="1565909" cy="297083"/>
          </a:xfrm>
          <a:prstGeom prst="rect">
            <a:avLst/>
          </a:prstGeom>
          <a:noFill/>
          <a:ln w="9525">
            <a:noFill/>
            <a:miter lim="800000"/>
            <a:headEnd/>
            <a:tailEnd/>
          </a:ln>
        </p:spPr>
        <p:txBody>
          <a:bodyPr wrap="none" lIns="80851" tIns="40425" rIns="80851" bIns="40425">
            <a:spAutoFit/>
          </a:bodyPr>
          <a:lstStyle/>
          <a:p>
            <a:pPr algn="ctr"/>
            <a:r>
              <a:rPr lang="en-US" sz="1400" dirty="0">
                <a:latin typeface="Arial Unicode MS" pitchFamily="34" charset="-128"/>
                <a:ea typeface="Arial Unicode MS" pitchFamily="34" charset="-128"/>
                <a:cs typeface="Arial Unicode MS" pitchFamily="34" charset="-128"/>
              </a:rPr>
              <a:t>Embedded Coder</a:t>
            </a:r>
          </a:p>
        </p:txBody>
      </p:sp>
      <p:sp>
        <p:nvSpPr>
          <p:cNvPr id="36" name="Text Box 4"/>
          <p:cNvSpPr txBox="1">
            <a:spLocks noChangeArrowheads="1"/>
          </p:cNvSpPr>
          <p:nvPr/>
        </p:nvSpPr>
        <p:spPr bwMode="auto">
          <a:xfrm>
            <a:off x="-70436" y="2869812"/>
            <a:ext cx="2183546" cy="732221"/>
          </a:xfrm>
          <a:prstGeom prst="rect">
            <a:avLst/>
          </a:prstGeom>
          <a:noFill/>
          <a:ln w="9525">
            <a:noFill/>
            <a:miter lim="800000"/>
            <a:headEnd/>
            <a:tailEnd/>
          </a:ln>
        </p:spPr>
        <p:txBody>
          <a:bodyPr wrap="none" lIns="85058" tIns="42530" rIns="85058" bIns="42530">
            <a:spAutoFit/>
          </a:bodyPr>
          <a:lstStyle/>
          <a:p>
            <a:pPr algn="ctr"/>
            <a:r>
              <a:rPr lang="en-US" sz="1400" b="1" u="sng" dirty="0">
                <a:solidFill>
                  <a:schemeClr val="accent2"/>
                </a:solidFill>
                <a:latin typeface="Arial Unicode MS" pitchFamily="34" charset="-128"/>
                <a:ea typeface="Arial Unicode MS" pitchFamily="34" charset="-128"/>
                <a:cs typeface="Arial Unicode MS" pitchFamily="34" charset="-128"/>
              </a:rPr>
              <a:t>Trace</a:t>
            </a:r>
          </a:p>
          <a:p>
            <a:pPr algn="ctr"/>
            <a:r>
              <a:rPr lang="en-US" sz="1400" dirty="0" smtClean="0">
                <a:solidFill>
                  <a:schemeClr val="accent2"/>
                </a:solidFill>
                <a:latin typeface="Arial Unicode MS" pitchFamily="34" charset="-128"/>
                <a:ea typeface="Arial Unicode MS" pitchFamily="34" charset="-128"/>
                <a:cs typeface="Arial Unicode MS" pitchFamily="34" charset="-128"/>
              </a:rPr>
              <a:t>Embedded Coder</a:t>
            </a:r>
          </a:p>
          <a:p>
            <a:pPr algn="ctr"/>
            <a:r>
              <a:rPr lang="en-US" sz="1400" dirty="0" smtClean="0">
                <a:solidFill>
                  <a:schemeClr val="accent2"/>
                </a:solidFill>
                <a:latin typeface="Arial Unicode MS" pitchFamily="34" charset="-128"/>
                <a:ea typeface="Arial Unicode MS" pitchFamily="34" charset="-128"/>
                <a:cs typeface="Arial Unicode MS" pitchFamily="34" charset="-128"/>
              </a:rPr>
              <a:t>Simulink </a:t>
            </a:r>
            <a:r>
              <a:rPr lang="en-US" sz="1400" dirty="0">
                <a:solidFill>
                  <a:schemeClr val="accent2"/>
                </a:solidFill>
                <a:latin typeface="Arial Unicode MS" pitchFamily="34" charset="-128"/>
                <a:ea typeface="Arial Unicode MS" pitchFamily="34" charset="-128"/>
                <a:cs typeface="Arial Unicode MS" pitchFamily="34" charset="-128"/>
              </a:rPr>
              <a:t>Code </a:t>
            </a:r>
            <a:r>
              <a:rPr lang="en-US" sz="1400" dirty="0" smtClean="0">
                <a:solidFill>
                  <a:schemeClr val="accent2"/>
                </a:solidFill>
                <a:latin typeface="Arial Unicode MS" pitchFamily="34" charset="-128"/>
                <a:ea typeface="Arial Unicode MS" pitchFamily="34" charset="-128"/>
                <a:cs typeface="Arial Unicode MS" pitchFamily="34" charset="-128"/>
              </a:rPr>
              <a:t>Inspector*</a:t>
            </a:r>
            <a:endParaRPr lang="en-US" sz="1400" i="1" dirty="0">
              <a:solidFill>
                <a:schemeClr val="accent2"/>
              </a:solidFill>
              <a:latin typeface="Arial Unicode MS" pitchFamily="34" charset="-128"/>
              <a:ea typeface="Arial Unicode MS" pitchFamily="34" charset="-128"/>
              <a:cs typeface="Arial Unicode MS" pitchFamily="34" charset="-128"/>
            </a:endParaRPr>
          </a:p>
        </p:txBody>
      </p:sp>
      <p:sp>
        <p:nvSpPr>
          <p:cNvPr id="40" name="Text Box 28"/>
          <p:cNvSpPr txBox="1">
            <a:spLocks noChangeArrowheads="1"/>
          </p:cNvSpPr>
          <p:nvPr/>
        </p:nvSpPr>
        <p:spPr bwMode="auto">
          <a:xfrm>
            <a:off x="4136111" y="3875293"/>
            <a:ext cx="1237293" cy="297083"/>
          </a:xfrm>
          <a:prstGeom prst="rect">
            <a:avLst/>
          </a:prstGeom>
          <a:noFill/>
          <a:ln w="9525">
            <a:noFill/>
            <a:miter lim="800000"/>
            <a:headEnd/>
            <a:tailEnd/>
          </a:ln>
        </p:spPr>
        <p:txBody>
          <a:bodyPr wrap="none" lIns="80851" tIns="40425" rIns="80851" bIns="40425">
            <a:spAutoFit/>
          </a:bodyPr>
          <a:lstStyle/>
          <a:p>
            <a:pPr algn="ctr"/>
            <a:r>
              <a:rPr lang="en-US" sz="1400" b="1" u="sng" dirty="0" smtClean="0">
                <a:solidFill>
                  <a:schemeClr val="tx2"/>
                </a:solidFill>
                <a:latin typeface="Arial Unicode MS" pitchFamily="34" charset="-128"/>
                <a:ea typeface="Arial Unicode MS" pitchFamily="34" charset="-128"/>
                <a:cs typeface="Arial Unicode MS" pitchFamily="34" charset="-128"/>
              </a:rPr>
              <a:t>Conformance</a:t>
            </a:r>
            <a:endParaRPr lang="en-US" sz="1400" dirty="0">
              <a:solidFill>
                <a:srgbClr val="00CC66"/>
              </a:solidFill>
              <a:latin typeface="Arial" charset="0"/>
              <a:ea typeface="Arial Unicode MS" pitchFamily="34" charset="-128"/>
              <a:cs typeface="Arial Unicode MS" pitchFamily="34" charset="-128"/>
            </a:endParaRPr>
          </a:p>
        </p:txBody>
      </p:sp>
      <p:sp>
        <p:nvSpPr>
          <p:cNvPr id="41" name="Text Box 28"/>
          <p:cNvSpPr txBox="1">
            <a:spLocks noChangeArrowheads="1"/>
          </p:cNvSpPr>
          <p:nvPr/>
        </p:nvSpPr>
        <p:spPr bwMode="auto">
          <a:xfrm>
            <a:off x="4123681" y="3468676"/>
            <a:ext cx="1237293" cy="727970"/>
          </a:xfrm>
          <a:prstGeom prst="rect">
            <a:avLst/>
          </a:prstGeom>
          <a:noFill/>
          <a:ln w="9525">
            <a:noFill/>
            <a:miter lim="800000"/>
            <a:headEnd/>
            <a:tailEnd/>
          </a:ln>
        </p:spPr>
        <p:txBody>
          <a:bodyPr wrap="none" lIns="80851" tIns="40425" rIns="80851" bIns="40425">
            <a:spAutoFit/>
          </a:bodyPr>
          <a:lstStyle/>
          <a:p>
            <a:pPr algn="ctr"/>
            <a:r>
              <a:rPr lang="en-US" sz="1400" b="1" u="sng" dirty="0">
                <a:solidFill>
                  <a:schemeClr val="tx2"/>
                </a:solidFill>
                <a:latin typeface="Arial Unicode MS" pitchFamily="34" charset="-128"/>
                <a:ea typeface="Arial Unicode MS" pitchFamily="34" charset="-128"/>
                <a:cs typeface="Arial Unicode MS" pitchFamily="34" charset="-128"/>
              </a:rPr>
              <a:t>Conformance</a:t>
            </a:r>
          </a:p>
          <a:p>
            <a:pPr algn="ctr"/>
            <a:r>
              <a:rPr lang="en-US" sz="1400" dirty="0">
                <a:solidFill>
                  <a:schemeClr val="tx2"/>
                </a:solidFill>
                <a:latin typeface="Arial Unicode MS" pitchFamily="34" charset="-128"/>
                <a:ea typeface="Arial Unicode MS" pitchFamily="34" charset="-128"/>
                <a:cs typeface="Arial Unicode MS" pitchFamily="34" charset="-128"/>
              </a:rPr>
              <a:t>PS:</a:t>
            </a:r>
            <a:r>
              <a:rPr lang="en-US" sz="1400" i="1" dirty="0">
                <a:solidFill>
                  <a:schemeClr val="tx2"/>
                </a:solidFill>
                <a:latin typeface="Arial Unicode MS" pitchFamily="34" charset="-128"/>
                <a:ea typeface="Arial Unicode MS" pitchFamily="34" charset="-128"/>
                <a:cs typeface="Arial Unicode MS" pitchFamily="34" charset="-128"/>
              </a:rPr>
              <a:t>MISRA-C</a:t>
            </a:r>
          </a:p>
          <a:p>
            <a:pPr algn="ctr"/>
            <a:r>
              <a:rPr lang="en-US" sz="1400" i="1" dirty="0">
                <a:solidFill>
                  <a:schemeClr val="tx2"/>
                </a:solidFill>
                <a:latin typeface="Arial Unicode MS" pitchFamily="34" charset="-128"/>
                <a:ea typeface="Arial Unicode MS" pitchFamily="34" charset="-128"/>
                <a:cs typeface="Arial Unicode MS" pitchFamily="34" charset="-128"/>
              </a:rPr>
              <a:t>Checks </a:t>
            </a:r>
            <a:r>
              <a:rPr lang="en-US" sz="1400" dirty="0">
                <a:solidFill>
                  <a:schemeClr val="tx2"/>
                </a:solidFill>
                <a:latin typeface="Arial Unicode MS" pitchFamily="34" charset="-128"/>
                <a:ea typeface="Arial Unicode MS" pitchFamily="34" charset="-128"/>
                <a:cs typeface="Arial Unicode MS" pitchFamily="34" charset="-128"/>
              </a:rPr>
              <a:t>*</a:t>
            </a:r>
            <a:endParaRPr lang="en-US" sz="1400" dirty="0">
              <a:solidFill>
                <a:srgbClr val="00CC66"/>
              </a:solidFill>
              <a:latin typeface="Arial" charset="0"/>
              <a:ea typeface="Arial Unicode MS" pitchFamily="34" charset="-128"/>
              <a:cs typeface="Arial Unicode MS" pitchFamily="34" charset="-128"/>
            </a:endParaRPr>
          </a:p>
        </p:txBody>
      </p:sp>
      <p:sp>
        <p:nvSpPr>
          <p:cNvPr id="42" name="Text Box 6"/>
          <p:cNvSpPr txBox="1">
            <a:spLocks noChangeArrowheads="1"/>
          </p:cNvSpPr>
          <p:nvPr/>
        </p:nvSpPr>
        <p:spPr bwMode="auto">
          <a:xfrm>
            <a:off x="4800600" y="4412498"/>
            <a:ext cx="1327543" cy="732221"/>
          </a:xfrm>
          <a:prstGeom prst="rect">
            <a:avLst/>
          </a:prstGeom>
          <a:noFill/>
          <a:ln w="9525">
            <a:noFill/>
            <a:miter lim="800000"/>
            <a:headEnd/>
            <a:tailEnd/>
          </a:ln>
        </p:spPr>
        <p:txBody>
          <a:bodyPr wrap="none" lIns="85058" tIns="42530" rIns="85058" bIns="42530">
            <a:spAutoFit/>
          </a:bodyPr>
          <a:lstStyle/>
          <a:p>
            <a:pPr algn="ctr"/>
            <a:r>
              <a:rPr lang="en-US" sz="1400" b="1" u="sng" dirty="0">
                <a:solidFill>
                  <a:schemeClr val="accent4"/>
                </a:solidFill>
                <a:latin typeface="Arial Unicode MS" pitchFamily="34" charset="-128"/>
                <a:ea typeface="Arial Unicode MS" pitchFamily="34" charset="-128"/>
                <a:cs typeface="Arial Unicode MS" pitchFamily="34" charset="-128"/>
              </a:rPr>
              <a:t>Verify</a:t>
            </a:r>
          </a:p>
          <a:p>
            <a:pPr algn="ctr"/>
            <a:r>
              <a:rPr lang="en-US" sz="1400" dirty="0">
                <a:solidFill>
                  <a:schemeClr val="accent4"/>
                </a:solidFill>
                <a:latin typeface="Arial Unicode MS" pitchFamily="34" charset="-128"/>
                <a:ea typeface="Arial Unicode MS" pitchFamily="34" charset="-128"/>
                <a:cs typeface="Arial Unicode MS" pitchFamily="34" charset="-128"/>
              </a:rPr>
              <a:t>Simulink Code</a:t>
            </a:r>
          </a:p>
          <a:p>
            <a:pPr algn="ctr"/>
            <a:r>
              <a:rPr lang="en-US" sz="1400" dirty="0" smtClean="0">
                <a:solidFill>
                  <a:schemeClr val="accent4"/>
                </a:solidFill>
                <a:latin typeface="Arial Unicode MS" pitchFamily="34" charset="-128"/>
                <a:ea typeface="Arial Unicode MS" pitchFamily="34" charset="-128"/>
                <a:cs typeface="Arial Unicode MS" pitchFamily="34" charset="-128"/>
              </a:rPr>
              <a:t>Inspector*</a:t>
            </a:r>
            <a:endParaRPr lang="en-US" sz="1400" dirty="0">
              <a:solidFill>
                <a:schemeClr val="accent4"/>
              </a:solidFill>
              <a:latin typeface="Arial" charset="0"/>
              <a:ea typeface="Arial Unicode MS" pitchFamily="34" charset="-128"/>
              <a:cs typeface="Arial Unicode MS" pitchFamily="34" charset="-128"/>
            </a:endParaRPr>
          </a:p>
        </p:txBody>
      </p:sp>
      <p:sp>
        <p:nvSpPr>
          <p:cNvPr id="43" name="Text Box 6"/>
          <p:cNvSpPr txBox="1">
            <a:spLocks noChangeArrowheads="1"/>
          </p:cNvSpPr>
          <p:nvPr/>
        </p:nvSpPr>
        <p:spPr bwMode="auto">
          <a:xfrm>
            <a:off x="5149253" y="4412498"/>
            <a:ext cx="630236" cy="301334"/>
          </a:xfrm>
          <a:prstGeom prst="rect">
            <a:avLst/>
          </a:prstGeom>
          <a:noFill/>
          <a:ln w="9525">
            <a:noFill/>
            <a:miter lim="800000"/>
            <a:headEnd/>
            <a:tailEnd/>
          </a:ln>
        </p:spPr>
        <p:txBody>
          <a:bodyPr wrap="none" lIns="85058" tIns="42530" rIns="85058" bIns="42530">
            <a:spAutoFit/>
          </a:bodyPr>
          <a:lstStyle/>
          <a:p>
            <a:pPr algn="ctr"/>
            <a:r>
              <a:rPr lang="en-US" sz="1400" b="1" u="sng" dirty="0" smtClean="0">
                <a:solidFill>
                  <a:schemeClr val="accent4"/>
                </a:solidFill>
                <a:latin typeface="Arial Unicode MS" pitchFamily="34" charset="-128"/>
                <a:ea typeface="Arial Unicode MS" pitchFamily="34" charset="-128"/>
                <a:cs typeface="Arial Unicode MS" pitchFamily="34" charset="-128"/>
              </a:rPr>
              <a:t>Verify</a:t>
            </a:r>
            <a:endParaRPr lang="en-US" sz="1400" dirty="0">
              <a:solidFill>
                <a:schemeClr val="accent4"/>
              </a:solidFill>
              <a:latin typeface="Arial" charset="0"/>
              <a:ea typeface="Arial Unicode MS" pitchFamily="34" charset="-128"/>
              <a:cs typeface="Arial Unicode MS" pitchFamily="34" charset="-128"/>
            </a:endParaRPr>
          </a:p>
        </p:txBody>
      </p:sp>
    </p:spTree>
    <p:extLst>
      <p:ext uri="{BB962C8B-B14F-4D97-AF65-F5344CB8AC3E}">
        <p14:creationId xmlns:p14="http://schemas.microsoft.com/office/powerpoint/2010/main" val="2359754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hidden"/>
                                      </p:to>
                                    </p:set>
                                  </p:childTnLst>
                                </p:cTn>
                              </p:par>
                              <p:par>
                                <p:cTn id="7" presetID="1" presetClass="entr" presetSubtype="0" fill="hold" grpId="0" nodeType="withEffect">
                                  <p:stCondLst>
                                    <p:cond delay="0"/>
                                  </p:stCondLst>
                                  <p:childTnLst>
                                    <p:set>
                                      <p:cBhvr>
                                        <p:cTn id="8"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41"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ChangeArrowheads="1"/>
          </p:cNvSpPr>
          <p:nvPr>
            <p:ph type="title"/>
          </p:nvPr>
        </p:nvSpPr>
        <p:spPr/>
        <p:txBody>
          <a:bodyPr/>
          <a:lstStyle/>
          <a:p>
            <a:r>
              <a:rPr lang="en-US" altLang="ko-KR" smtClean="0"/>
              <a:t>Proving Code Correctness</a:t>
            </a:r>
          </a:p>
        </p:txBody>
      </p:sp>
      <p:sp>
        <p:nvSpPr>
          <p:cNvPr id="82947" name="Rectangle 3"/>
          <p:cNvSpPr>
            <a:spLocks noGrp="1" noChangeArrowheads="1"/>
          </p:cNvSpPr>
          <p:nvPr>
            <p:ph type="body" idx="1"/>
          </p:nvPr>
        </p:nvSpPr>
        <p:spPr>
          <a:xfrm>
            <a:off x="3890963" y="2387600"/>
            <a:ext cx="5072062" cy="4046538"/>
          </a:xfrm>
        </p:spPr>
        <p:txBody>
          <a:bodyPr/>
          <a:lstStyle/>
          <a:p>
            <a:r>
              <a:rPr lang="en-US" altLang="ko-KR" sz="2400" dirty="0" smtClean="0"/>
              <a:t>Verifying code integration</a:t>
            </a:r>
          </a:p>
          <a:p>
            <a:r>
              <a:rPr lang="en-US" altLang="ko-KR" sz="2400" dirty="0" smtClean="0"/>
              <a:t>Certification requirements</a:t>
            </a:r>
          </a:p>
          <a:p>
            <a:r>
              <a:rPr lang="en-US" altLang="ko-KR" sz="2400" dirty="0" smtClean="0"/>
              <a:t>Reliability concerns</a:t>
            </a:r>
          </a:p>
          <a:p>
            <a:endParaRPr lang="en-US" altLang="ko-KR" dirty="0" smtClean="0"/>
          </a:p>
          <a:p>
            <a:endParaRPr lang="en-US" altLang="ko-KR" dirty="0" smtClean="0"/>
          </a:p>
          <a:p>
            <a:endParaRPr lang="ko-KR" altLang="en-US" dirty="0" smtClean="0"/>
          </a:p>
        </p:txBody>
      </p:sp>
      <p:sp>
        <p:nvSpPr>
          <p:cNvPr id="604164" name="AutoShape 4"/>
          <p:cNvSpPr>
            <a:spLocks noChangeArrowheads="1"/>
          </p:cNvSpPr>
          <p:nvPr/>
        </p:nvSpPr>
        <p:spPr bwMode="auto">
          <a:xfrm>
            <a:off x="704850" y="4192588"/>
            <a:ext cx="2514600" cy="2133600"/>
          </a:xfrm>
          <a:prstGeom prst="roundRect">
            <a:avLst>
              <a:gd name="adj" fmla="val 16667"/>
            </a:avLst>
          </a:prstGeom>
          <a:solidFill>
            <a:srgbClr val="CDD7E1"/>
          </a:solidFill>
          <a:ln w="9525" algn="ctr">
            <a:solidFill>
              <a:srgbClr val="32466E"/>
            </a:solidFill>
            <a:round/>
            <a:headEnd/>
            <a:tailEnd/>
          </a:ln>
        </p:spPr>
        <p:txBody>
          <a:bodyPr wrap="none" bIns="0" anchor="b" anchorCtr="1"/>
          <a:lstStyle/>
          <a:p>
            <a:pPr algn="ctr" eaLnBrk="0" latinLnBrk="0" hangingPunct="0"/>
            <a:endParaRPr kumimoji="0" lang="ko-KR" altLang="en-US" sz="1500" b="1">
              <a:solidFill>
                <a:srgbClr val="32466E"/>
              </a:solidFill>
              <a:latin typeface="Arial" pitchFamily="34" charset="0"/>
            </a:endParaRPr>
          </a:p>
        </p:txBody>
      </p:sp>
      <p:grpSp>
        <p:nvGrpSpPr>
          <p:cNvPr id="2" name="Group 5"/>
          <p:cNvGrpSpPr>
            <a:grpSpLocks/>
          </p:cNvGrpSpPr>
          <p:nvPr/>
        </p:nvGrpSpPr>
        <p:grpSpPr bwMode="auto">
          <a:xfrm>
            <a:off x="808038" y="4652963"/>
            <a:ext cx="1114425" cy="914400"/>
            <a:chOff x="1885" y="2831"/>
            <a:chExt cx="702" cy="576"/>
          </a:xfrm>
        </p:grpSpPr>
        <p:sp>
          <p:nvSpPr>
            <p:cNvPr id="83008" name="Rectangle 6"/>
            <p:cNvSpPr>
              <a:spLocks noChangeArrowheads="1"/>
            </p:cNvSpPr>
            <p:nvPr/>
          </p:nvSpPr>
          <p:spPr bwMode="auto">
            <a:xfrm>
              <a:off x="1900" y="3216"/>
              <a:ext cx="323" cy="191"/>
            </a:xfrm>
            <a:prstGeom prst="rect">
              <a:avLst/>
            </a:prstGeom>
            <a:solidFill>
              <a:srgbClr val="C0C0C0"/>
            </a:solidFill>
            <a:ln w="12700" algn="ctr">
              <a:solidFill>
                <a:schemeClr val="bg2"/>
              </a:solidFill>
              <a:miter lim="800000"/>
              <a:headEnd/>
              <a:tailEnd/>
            </a:ln>
          </p:spPr>
          <p:txBody>
            <a:bodyPr wrap="none" anchor="ctr"/>
            <a:lstStyle/>
            <a:p>
              <a:pPr algn="ctr" eaLnBrk="0" latinLnBrk="0" hangingPunct="0"/>
              <a:r>
                <a:rPr kumimoji="0" lang="en-US" altLang="ko-KR" sz="1100" b="1">
                  <a:solidFill>
                    <a:srgbClr val="000000"/>
                  </a:solidFill>
                  <a:latin typeface="Arial" pitchFamily="34" charset="0"/>
                </a:rPr>
                <a:t>FPGA</a:t>
              </a:r>
            </a:p>
          </p:txBody>
        </p:sp>
        <p:sp>
          <p:nvSpPr>
            <p:cNvPr id="83009" name="Rectangle 7"/>
            <p:cNvSpPr>
              <a:spLocks noChangeArrowheads="1"/>
            </p:cNvSpPr>
            <p:nvPr/>
          </p:nvSpPr>
          <p:spPr bwMode="auto">
            <a:xfrm>
              <a:off x="2249" y="3216"/>
              <a:ext cx="323" cy="191"/>
            </a:xfrm>
            <a:prstGeom prst="rect">
              <a:avLst/>
            </a:prstGeom>
            <a:solidFill>
              <a:srgbClr val="C0C0C0"/>
            </a:solidFill>
            <a:ln w="12700" algn="ctr">
              <a:solidFill>
                <a:schemeClr val="bg2"/>
              </a:solidFill>
              <a:miter lim="800000"/>
              <a:headEnd/>
              <a:tailEnd/>
            </a:ln>
          </p:spPr>
          <p:txBody>
            <a:bodyPr wrap="none" anchor="ctr"/>
            <a:lstStyle/>
            <a:p>
              <a:pPr algn="ctr" eaLnBrk="0" latinLnBrk="0" hangingPunct="0"/>
              <a:r>
                <a:rPr kumimoji="0" lang="en-US" altLang="ko-KR" sz="1100" b="1">
                  <a:solidFill>
                    <a:srgbClr val="000000"/>
                  </a:solidFill>
                  <a:latin typeface="Arial" pitchFamily="34" charset="0"/>
                </a:rPr>
                <a:t>ASIC</a:t>
              </a:r>
            </a:p>
          </p:txBody>
        </p:sp>
        <p:sp>
          <p:nvSpPr>
            <p:cNvPr id="83010" name="Rectangle 8"/>
            <p:cNvSpPr>
              <a:spLocks noChangeArrowheads="1"/>
            </p:cNvSpPr>
            <p:nvPr/>
          </p:nvSpPr>
          <p:spPr bwMode="auto">
            <a:xfrm>
              <a:off x="1885" y="2831"/>
              <a:ext cx="702" cy="108"/>
            </a:xfrm>
            <a:prstGeom prst="rect">
              <a:avLst/>
            </a:prstGeom>
            <a:noFill/>
            <a:ln w="9525" algn="ctr">
              <a:noFill/>
              <a:miter lim="800000"/>
              <a:headEnd/>
              <a:tailEnd/>
            </a:ln>
          </p:spPr>
          <p:txBody>
            <a:bodyPr wrap="none" lIns="0" rIns="0" bIns="18288" anchor="b" anchorCtr="1"/>
            <a:lstStyle/>
            <a:p>
              <a:pPr algn="ctr" eaLnBrk="0" latinLnBrk="0" hangingPunct="0">
                <a:lnSpc>
                  <a:spcPct val="90000"/>
                </a:lnSpc>
              </a:pPr>
              <a:r>
                <a:rPr kumimoji="0" lang="en-US" altLang="ko-KR" sz="1100" b="1">
                  <a:solidFill>
                    <a:schemeClr val="tx2"/>
                  </a:solidFill>
                  <a:latin typeface="Arial" pitchFamily="34" charset="0"/>
                </a:rPr>
                <a:t>Digital </a:t>
              </a:r>
              <a:br>
                <a:rPr kumimoji="0" lang="en-US" altLang="ko-KR" sz="1100" b="1">
                  <a:solidFill>
                    <a:schemeClr val="tx2"/>
                  </a:solidFill>
                  <a:latin typeface="Arial" pitchFamily="34" charset="0"/>
                </a:rPr>
              </a:br>
              <a:r>
                <a:rPr kumimoji="0" lang="en-US" altLang="ko-KR" sz="1100" b="1">
                  <a:solidFill>
                    <a:schemeClr val="tx2"/>
                  </a:solidFill>
                  <a:latin typeface="Arial" pitchFamily="34" charset="0"/>
                </a:rPr>
                <a:t>Electronics</a:t>
              </a:r>
            </a:p>
          </p:txBody>
        </p:sp>
        <p:sp>
          <p:nvSpPr>
            <p:cNvPr id="83011" name="AutoShape 9"/>
            <p:cNvSpPr>
              <a:spLocks noChangeArrowheads="1"/>
            </p:cNvSpPr>
            <p:nvPr/>
          </p:nvSpPr>
          <p:spPr bwMode="auto">
            <a:xfrm>
              <a:off x="1898" y="2949"/>
              <a:ext cx="674" cy="218"/>
            </a:xfrm>
            <a:prstGeom prst="roundRect">
              <a:avLst>
                <a:gd name="adj" fmla="val 10162"/>
              </a:avLst>
            </a:prstGeom>
            <a:solidFill>
              <a:srgbClr val="FADCAA"/>
            </a:solidFill>
            <a:ln w="19050" algn="ctr">
              <a:solidFill>
                <a:schemeClr val="hlink"/>
              </a:solidFill>
              <a:round/>
              <a:headEnd/>
              <a:tailEnd/>
            </a:ln>
          </p:spPr>
          <p:txBody>
            <a:bodyPr lIns="9144" tIns="9144" rIns="9144" bIns="9144" anchor="ctr"/>
            <a:lstStyle/>
            <a:p>
              <a:pPr marL="60325" indent="-60325" algn="ctr" eaLnBrk="0" latinLnBrk="0" hangingPunct="0"/>
              <a:r>
                <a:rPr kumimoji="0" lang="en-US" altLang="ko-KR" sz="1100" b="1">
                  <a:latin typeface="Arial" pitchFamily="34" charset="0"/>
                </a:rPr>
                <a:t>VHDL, Verilog</a:t>
              </a:r>
            </a:p>
          </p:txBody>
        </p:sp>
      </p:grpSp>
      <p:sp>
        <p:nvSpPr>
          <p:cNvPr id="82950" name="AutoShape 10"/>
          <p:cNvSpPr>
            <a:spLocks/>
          </p:cNvSpPr>
          <p:nvPr/>
        </p:nvSpPr>
        <p:spPr bwMode="auto">
          <a:xfrm rot="5400000">
            <a:off x="1895475" y="4551363"/>
            <a:ext cx="152400" cy="2209800"/>
          </a:xfrm>
          <a:prstGeom prst="rightBrace">
            <a:avLst>
              <a:gd name="adj1" fmla="val 120833"/>
              <a:gd name="adj2" fmla="val 50000"/>
            </a:avLst>
          </a:prstGeom>
          <a:noFill/>
          <a:ln w="19050">
            <a:solidFill>
              <a:srgbClr val="808080"/>
            </a:solidFill>
            <a:round/>
            <a:headEnd/>
            <a:tailEnd/>
          </a:ln>
        </p:spPr>
        <p:txBody>
          <a:bodyPr wrap="none" anchor="ctr"/>
          <a:lstStyle/>
          <a:p>
            <a:pPr algn="ctr" eaLnBrk="0" latinLnBrk="0" hangingPunct="0"/>
            <a:endParaRPr kumimoji="0" lang="ko-KR" altLang="en-US"/>
          </a:p>
        </p:txBody>
      </p:sp>
      <p:sp>
        <p:nvSpPr>
          <p:cNvPr id="82951" name="Rectangle 11"/>
          <p:cNvSpPr>
            <a:spLocks noChangeArrowheads="1"/>
          </p:cNvSpPr>
          <p:nvPr/>
        </p:nvSpPr>
        <p:spPr bwMode="auto">
          <a:xfrm>
            <a:off x="714375" y="6021388"/>
            <a:ext cx="2514600" cy="228600"/>
          </a:xfrm>
          <a:prstGeom prst="rect">
            <a:avLst/>
          </a:prstGeom>
          <a:noFill/>
          <a:ln w="9525" algn="ctr">
            <a:noFill/>
            <a:miter lim="800000"/>
            <a:headEnd/>
            <a:tailEnd/>
          </a:ln>
        </p:spPr>
        <p:txBody>
          <a:bodyPr wrap="none" tIns="0" anchorCtr="1"/>
          <a:lstStyle/>
          <a:p>
            <a:pPr algn="ctr" eaLnBrk="0" latinLnBrk="0" hangingPunct="0"/>
            <a:r>
              <a:rPr kumimoji="0" lang="en-US" altLang="ko-KR" sz="1400" b="1">
                <a:solidFill>
                  <a:srgbClr val="32466E"/>
                </a:solidFill>
                <a:latin typeface="Arial" pitchFamily="34" charset="0"/>
              </a:rPr>
              <a:t>Implement</a:t>
            </a:r>
          </a:p>
        </p:txBody>
      </p:sp>
      <p:sp>
        <p:nvSpPr>
          <p:cNvPr id="82952" name="Rectangle 12"/>
          <p:cNvSpPr>
            <a:spLocks noChangeArrowheads="1"/>
          </p:cNvSpPr>
          <p:nvPr/>
        </p:nvSpPr>
        <p:spPr bwMode="auto">
          <a:xfrm flipV="1">
            <a:off x="1335088" y="5768975"/>
            <a:ext cx="1341437" cy="128588"/>
          </a:xfrm>
          <a:prstGeom prst="rect">
            <a:avLst/>
          </a:prstGeom>
          <a:noFill/>
          <a:ln w="12700" algn="ctr">
            <a:noFill/>
            <a:miter lim="800000"/>
            <a:headEnd/>
            <a:tailEnd/>
          </a:ln>
        </p:spPr>
        <p:txBody>
          <a:bodyPr rot="10800000" lIns="9144" tIns="9144" rIns="9144" bIns="9144" anchor="b" anchorCtr="1"/>
          <a:lstStyle/>
          <a:p>
            <a:pPr marL="60325" indent="-60325" algn="ctr" latinLnBrk="0"/>
            <a:endParaRPr kumimoji="0" lang="ko-KR" altLang="en-US" sz="1400" b="1">
              <a:latin typeface="Arial" pitchFamily="34" charset="0"/>
            </a:endParaRPr>
          </a:p>
          <a:p>
            <a:pPr marL="60325" indent="-60325" algn="ctr" latinLnBrk="0"/>
            <a:r>
              <a:rPr kumimoji="0" lang="en-US" altLang="ko-KR" sz="1400" b="1">
                <a:solidFill>
                  <a:srgbClr val="808080"/>
                </a:solidFill>
                <a:latin typeface="Arial" pitchFamily="34" charset="0"/>
              </a:rPr>
              <a:t>Integration</a:t>
            </a:r>
          </a:p>
        </p:txBody>
      </p:sp>
      <p:grpSp>
        <p:nvGrpSpPr>
          <p:cNvPr id="3" name="Group 13"/>
          <p:cNvGrpSpPr>
            <a:grpSpLocks/>
          </p:cNvGrpSpPr>
          <p:nvPr/>
        </p:nvGrpSpPr>
        <p:grpSpPr bwMode="auto">
          <a:xfrm>
            <a:off x="1938338" y="4652963"/>
            <a:ext cx="1114425" cy="914400"/>
            <a:chOff x="1164" y="2831"/>
            <a:chExt cx="702" cy="576"/>
          </a:xfrm>
        </p:grpSpPr>
        <p:sp>
          <p:nvSpPr>
            <p:cNvPr id="83004" name="Rectangle 14"/>
            <p:cNvSpPr>
              <a:spLocks noChangeArrowheads="1"/>
            </p:cNvSpPr>
            <p:nvPr/>
          </p:nvSpPr>
          <p:spPr bwMode="auto">
            <a:xfrm>
              <a:off x="1528" y="3216"/>
              <a:ext cx="324" cy="191"/>
            </a:xfrm>
            <a:prstGeom prst="rect">
              <a:avLst/>
            </a:prstGeom>
            <a:solidFill>
              <a:srgbClr val="C0C0C0"/>
            </a:solidFill>
            <a:ln w="12700" algn="ctr">
              <a:solidFill>
                <a:schemeClr val="bg2"/>
              </a:solidFill>
              <a:miter lim="800000"/>
              <a:headEnd/>
              <a:tailEnd/>
            </a:ln>
          </p:spPr>
          <p:txBody>
            <a:bodyPr wrap="none" anchor="ctr"/>
            <a:lstStyle/>
            <a:p>
              <a:pPr algn="ctr" eaLnBrk="0" latinLnBrk="0" hangingPunct="0"/>
              <a:r>
                <a:rPr kumimoji="0" lang="en-US" altLang="ko-KR" sz="1100" b="1">
                  <a:solidFill>
                    <a:srgbClr val="000000"/>
                  </a:solidFill>
                  <a:latin typeface="Arial" pitchFamily="34" charset="0"/>
                </a:rPr>
                <a:t>DSP</a:t>
              </a:r>
            </a:p>
          </p:txBody>
        </p:sp>
        <p:sp>
          <p:nvSpPr>
            <p:cNvPr id="83005" name="Rectangle 15"/>
            <p:cNvSpPr>
              <a:spLocks noChangeArrowheads="1"/>
            </p:cNvSpPr>
            <p:nvPr/>
          </p:nvSpPr>
          <p:spPr bwMode="auto">
            <a:xfrm>
              <a:off x="1164" y="2831"/>
              <a:ext cx="702" cy="108"/>
            </a:xfrm>
            <a:prstGeom prst="rect">
              <a:avLst/>
            </a:prstGeom>
            <a:noFill/>
            <a:ln w="9525" algn="ctr">
              <a:noFill/>
              <a:miter lim="800000"/>
              <a:headEnd/>
              <a:tailEnd/>
            </a:ln>
          </p:spPr>
          <p:txBody>
            <a:bodyPr wrap="none" lIns="0" rIns="0" bIns="18288" anchor="b" anchorCtr="1"/>
            <a:lstStyle/>
            <a:p>
              <a:pPr algn="ctr" eaLnBrk="0" latinLnBrk="0" hangingPunct="0">
                <a:lnSpc>
                  <a:spcPct val="90000"/>
                </a:lnSpc>
              </a:pPr>
              <a:r>
                <a:rPr kumimoji="0" lang="en-US" altLang="ko-KR" sz="1100" b="1">
                  <a:solidFill>
                    <a:schemeClr val="tx2"/>
                  </a:solidFill>
                  <a:latin typeface="Arial" pitchFamily="34" charset="0"/>
                  <a:cs typeface="Tahoma" pitchFamily="34" charset="0"/>
                </a:rPr>
                <a:t>Embedded </a:t>
              </a:r>
              <a:br>
                <a:rPr kumimoji="0" lang="en-US" altLang="ko-KR" sz="1100" b="1">
                  <a:solidFill>
                    <a:schemeClr val="tx2"/>
                  </a:solidFill>
                  <a:latin typeface="Arial" pitchFamily="34" charset="0"/>
                  <a:cs typeface="Tahoma" pitchFamily="34" charset="0"/>
                </a:rPr>
              </a:br>
              <a:r>
                <a:rPr kumimoji="0" lang="en-US" altLang="ko-KR" sz="1100" b="1">
                  <a:solidFill>
                    <a:schemeClr val="tx2"/>
                  </a:solidFill>
                  <a:latin typeface="Arial" pitchFamily="34" charset="0"/>
                  <a:cs typeface="Tahoma" pitchFamily="34" charset="0"/>
                </a:rPr>
                <a:t>Software</a:t>
              </a:r>
            </a:p>
          </p:txBody>
        </p:sp>
        <p:sp>
          <p:nvSpPr>
            <p:cNvPr id="83006" name="AutoShape 16"/>
            <p:cNvSpPr>
              <a:spLocks noChangeArrowheads="1"/>
            </p:cNvSpPr>
            <p:nvPr/>
          </p:nvSpPr>
          <p:spPr bwMode="auto">
            <a:xfrm>
              <a:off x="1180" y="2949"/>
              <a:ext cx="672" cy="218"/>
            </a:xfrm>
            <a:prstGeom prst="roundRect">
              <a:avLst>
                <a:gd name="adj" fmla="val 10162"/>
              </a:avLst>
            </a:prstGeom>
            <a:solidFill>
              <a:srgbClr val="FADCAA"/>
            </a:solidFill>
            <a:ln w="19050" algn="ctr">
              <a:solidFill>
                <a:schemeClr val="hlink"/>
              </a:solidFill>
              <a:round/>
              <a:headEnd/>
              <a:tailEnd/>
            </a:ln>
          </p:spPr>
          <p:txBody>
            <a:bodyPr lIns="9144" tIns="9144" rIns="9144" bIns="9144" anchor="ctr"/>
            <a:lstStyle/>
            <a:p>
              <a:pPr marL="60325" indent="-60325" algn="ctr" eaLnBrk="0" latinLnBrk="0" hangingPunct="0"/>
              <a:r>
                <a:rPr kumimoji="0" lang="en-US" altLang="ko-KR" sz="1100" b="1">
                  <a:latin typeface="Arial" pitchFamily="34" charset="0"/>
                </a:rPr>
                <a:t>C, C++</a:t>
              </a:r>
            </a:p>
          </p:txBody>
        </p:sp>
        <p:sp>
          <p:nvSpPr>
            <p:cNvPr id="83007" name="Rectangle 17"/>
            <p:cNvSpPr>
              <a:spLocks noChangeArrowheads="1"/>
            </p:cNvSpPr>
            <p:nvPr/>
          </p:nvSpPr>
          <p:spPr bwMode="auto">
            <a:xfrm>
              <a:off x="1180" y="3215"/>
              <a:ext cx="323" cy="191"/>
            </a:xfrm>
            <a:prstGeom prst="rect">
              <a:avLst/>
            </a:prstGeom>
            <a:solidFill>
              <a:srgbClr val="C0C0C0"/>
            </a:solidFill>
            <a:ln w="12700" algn="ctr">
              <a:solidFill>
                <a:schemeClr val="bg2"/>
              </a:solidFill>
              <a:miter lim="800000"/>
              <a:headEnd/>
              <a:tailEnd/>
            </a:ln>
          </p:spPr>
          <p:txBody>
            <a:bodyPr wrap="none" anchor="ctr"/>
            <a:lstStyle/>
            <a:p>
              <a:pPr algn="ctr" eaLnBrk="0" latinLnBrk="0" hangingPunct="0"/>
              <a:r>
                <a:rPr kumimoji="0" lang="en-US" altLang="ko-KR" sz="1100" b="1">
                  <a:solidFill>
                    <a:srgbClr val="000000"/>
                  </a:solidFill>
                  <a:latin typeface="Arial" pitchFamily="34" charset="0"/>
                </a:rPr>
                <a:t>MCU</a:t>
              </a:r>
            </a:p>
          </p:txBody>
        </p:sp>
      </p:grpSp>
      <p:sp>
        <p:nvSpPr>
          <p:cNvPr id="82954" name="AutoShape 18"/>
          <p:cNvSpPr>
            <a:spLocks noChangeArrowheads="1"/>
          </p:cNvSpPr>
          <p:nvPr/>
        </p:nvSpPr>
        <p:spPr bwMode="auto">
          <a:xfrm>
            <a:off x="704850" y="1995488"/>
            <a:ext cx="2514600" cy="2057400"/>
          </a:xfrm>
          <a:prstGeom prst="roundRect">
            <a:avLst>
              <a:gd name="adj" fmla="val 16667"/>
            </a:avLst>
          </a:prstGeom>
          <a:solidFill>
            <a:srgbClr val="CDD7E1"/>
          </a:solidFill>
          <a:ln w="9525" algn="ctr">
            <a:solidFill>
              <a:srgbClr val="32466E"/>
            </a:solidFill>
            <a:round/>
            <a:headEnd/>
            <a:tailEnd/>
          </a:ln>
        </p:spPr>
        <p:txBody>
          <a:bodyPr wrap="none" tIns="0" anchorCtr="1"/>
          <a:lstStyle/>
          <a:p>
            <a:pPr algn="ctr" eaLnBrk="0" latinLnBrk="0" hangingPunct="0"/>
            <a:endParaRPr kumimoji="0" lang="ko-KR" altLang="en-US" sz="1500" b="1">
              <a:solidFill>
                <a:srgbClr val="32466E"/>
              </a:solidFill>
              <a:latin typeface="Arial" pitchFamily="34" charset="0"/>
            </a:endParaRPr>
          </a:p>
        </p:txBody>
      </p:sp>
      <p:sp>
        <p:nvSpPr>
          <p:cNvPr id="82955" name="Rectangle 19"/>
          <p:cNvSpPr>
            <a:spLocks noChangeArrowheads="1"/>
          </p:cNvSpPr>
          <p:nvPr/>
        </p:nvSpPr>
        <p:spPr bwMode="auto">
          <a:xfrm>
            <a:off x="717550" y="2033588"/>
            <a:ext cx="2514600" cy="228600"/>
          </a:xfrm>
          <a:prstGeom prst="rect">
            <a:avLst/>
          </a:prstGeom>
          <a:noFill/>
          <a:ln w="9525" algn="ctr">
            <a:noFill/>
            <a:miter lim="800000"/>
            <a:headEnd/>
            <a:tailEnd/>
          </a:ln>
        </p:spPr>
        <p:txBody>
          <a:bodyPr wrap="none" tIns="0" anchorCtr="1"/>
          <a:lstStyle/>
          <a:p>
            <a:pPr algn="ctr" eaLnBrk="0" latinLnBrk="0" hangingPunct="0"/>
            <a:r>
              <a:rPr kumimoji="0" lang="en-US" altLang="ko-KR" sz="1400" b="1">
                <a:solidFill>
                  <a:srgbClr val="32466E"/>
                </a:solidFill>
                <a:latin typeface="Arial" pitchFamily="34" charset="0"/>
              </a:rPr>
              <a:t>Design</a:t>
            </a:r>
          </a:p>
        </p:txBody>
      </p:sp>
      <p:pic>
        <p:nvPicPr>
          <p:cNvPr id="82956" name="Picture 20" descr="sf_car2"/>
          <p:cNvPicPr>
            <a:picLocks noChangeAspect="1" noChangeArrowheads="1"/>
          </p:cNvPicPr>
          <p:nvPr/>
        </p:nvPicPr>
        <p:blipFill>
          <a:blip r:embed="rId3" cstate="print">
            <a:lum bright="16000" contrast="2000"/>
          </a:blip>
          <a:srcRect/>
          <a:stretch>
            <a:fillRect/>
          </a:stretch>
        </p:blipFill>
        <p:spPr bwMode="auto">
          <a:xfrm>
            <a:off x="893763" y="2293938"/>
            <a:ext cx="2182812" cy="1492250"/>
          </a:xfrm>
          <a:prstGeom prst="rect">
            <a:avLst/>
          </a:prstGeom>
          <a:noFill/>
          <a:ln w="9525">
            <a:noFill/>
            <a:miter lim="800000"/>
            <a:headEnd/>
            <a:tailEnd/>
          </a:ln>
        </p:spPr>
      </p:pic>
      <p:grpSp>
        <p:nvGrpSpPr>
          <p:cNvPr id="4" name="Group 21"/>
          <p:cNvGrpSpPr>
            <a:grpSpLocks/>
          </p:cNvGrpSpPr>
          <p:nvPr/>
        </p:nvGrpSpPr>
        <p:grpSpPr bwMode="auto">
          <a:xfrm>
            <a:off x="946150" y="2365375"/>
            <a:ext cx="2057400" cy="1371600"/>
            <a:chOff x="2640" y="1584"/>
            <a:chExt cx="1296" cy="954"/>
          </a:xfrm>
        </p:grpSpPr>
        <p:sp>
          <p:nvSpPr>
            <p:cNvPr id="83001" name="Rectangle 22"/>
            <p:cNvSpPr>
              <a:spLocks noChangeArrowheads="1"/>
            </p:cNvSpPr>
            <p:nvPr/>
          </p:nvSpPr>
          <p:spPr bwMode="auto">
            <a:xfrm>
              <a:off x="2640" y="1913"/>
              <a:ext cx="1296" cy="296"/>
            </a:xfrm>
            <a:prstGeom prst="rect">
              <a:avLst/>
            </a:prstGeom>
            <a:solidFill>
              <a:srgbClr val="ECF0F4">
                <a:alpha val="65097"/>
              </a:srgbClr>
            </a:solidFill>
            <a:ln w="19050" algn="ctr">
              <a:solidFill>
                <a:srgbClr val="32466E"/>
              </a:solidFill>
              <a:miter lim="800000"/>
              <a:headEnd/>
              <a:tailEnd/>
            </a:ln>
          </p:spPr>
          <p:txBody>
            <a:bodyPr lIns="9144" tIns="9144" rIns="9144" bIns="9144" anchor="ctr"/>
            <a:lstStyle/>
            <a:p>
              <a:pPr algn="ctr" eaLnBrk="0" latinLnBrk="0" hangingPunct="0"/>
              <a:r>
                <a:rPr kumimoji="0" lang="en-US" altLang="ko-KR" sz="1100" b="1">
                  <a:solidFill>
                    <a:srgbClr val="000000"/>
                  </a:solidFill>
                  <a:latin typeface="Arial" pitchFamily="34" charset="0"/>
                </a:rPr>
                <a:t>Physical Components </a:t>
              </a:r>
            </a:p>
          </p:txBody>
        </p:sp>
        <p:sp>
          <p:nvSpPr>
            <p:cNvPr id="83002" name="Rectangle 23"/>
            <p:cNvSpPr>
              <a:spLocks noChangeArrowheads="1"/>
            </p:cNvSpPr>
            <p:nvPr/>
          </p:nvSpPr>
          <p:spPr bwMode="auto">
            <a:xfrm>
              <a:off x="2640" y="1584"/>
              <a:ext cx="1296" cy="296"/>
            </a:xfrm>
            <a:prstGeom prst="rect">
              <a:avLst/>
            </a:prstGeom>
            <a:solidFill>
              <a:srgbClr val="ECF0F4">
                <a:alpha val="65097"/>
              </a:srgbClr>
            </a:solidFill>
            <a:ln w="19050" algn="ctr">
              <a:solidFill>
                <a:srgbClr val="32466E"/>
              </a:solidFill>
              <a:miter lim="800000"/>
              <a:headEnd/>
              <a:tailEnd/>
            </a:ln>
          </p:spPr>
          <p:txBody>
            <a:bodyPr lIns="9144" tIns="9144" rIns="9144" bIns="9144" anchor="ctr"/>
            <a:lstStyle/>
            <a:p>
              <a:pPr algn="ctr" eaLnBrk="0" latinLnBrk="0" hangingPunct="0"/>
              <a:r>
                <a:rPr kumimoji="0" lang="en-US" altLang="ko-KR" sz="1100" b="1">
                  <a:solidFill>
                    <a:srgbClr val="000000"/>
                  </a:solidFill>
                  <a:latin typeface="Arial" pitchFamily="34" charset="0"/>
                </a:rPr>
                <a:t>Environment</a:t>
              </a:r>
            </a:p>
          </p:txBody>
        </p:sp>
        <p:sp>
          <p:nvSpPr>
            <p:cNvPr id="83003" name="Rectangle 24"/>
            <p:cNvSpPr>
              <a:spLocks noChangeArrowheads="1"/>
            </p:cNvSpPr>
            <p:nvPr/>
          </p:nvSpPr>
          <p:spPr bwMode="auto">
            <a:xfrm>
              <a:off x="2640" y="2242"/>
              <a:ext cx="1296" cy="296"/>
            </a:xfrm>
            <a:prstGeom prst="rect">
              <a:avLst/>
            </a:prstGeom>
            <a:solidFill>
              <a:srgbClr val="ECF0F4">
                <a:alpha val="65097"/>
              </a:srgbClr>
            </a:solidFill>
            <a:ln w="19050" algn="ctr">
              <a:solidFill>
                <a:srgbClr val="32466E"/>
              </a:solidFill>
              <a:miter lim="800000"/>
              <a:headEnd/>
              <a:tailEnd/>
            </a:ln>
          </p:spPr>
          <p:txBody>
            <a:bodyPr lIns="9144" tIns="9144" rIns="9144" bIns="9144" anchor="ctr"/>
            <a:lstStyle/>
            <a:p>
              <a:pPr algn="ctr" eaLnBrk="0" latinLnBrk="0" hangingPunct="0"/>
              <a:r>
                <a:rPr kumimoji="0" lang="en-US" altLang="ko-KR" sz="1100" b="1">
                  <a:solidFill>
                    <a:srgbClr val="000000"/>
                  </a:solidFill>
                  <a:latin typeface="Arial" pitchFamily="34" charset="0"/>
                </a:rPr>
                <a:t>Algorithms</a:t>
              </a:r>
            </a:p>
          </p:txBody>
        </p:sp>
      </p:grpSp>
      <p:grpSp>
        <p:nvGrpSpPr>
          <p:cNvPr id="5" name="Group 25"/>
          <p:cNvGrpSpPr>
            <a:grpSpLocks/>
          </p:cNvGrpSpPr>
          <p:nvPr/>
        </p:nvGrpSpPr>
        <p:grpSpPr bwMode="auto">
          <a:xfrm>
            <a:off x="1403350" y="3700463"/>
            <a:ext cx="457200" cy="828675"/>
            <a:chOff x="2646" y="2167"/>
            <a:chExt cx="288" cy="522"/>
          </a:xfrm>
        </p:grpSpPr>
        <p:sp>
          <p:nvSpPr>
            <p:cNvPr id="82999" name="Freeform 26"/>
            <p:cNvSpPr>
              <a:spLocks/>
            </p:cNvSpPr>
            <p:nvPr/>
          </p:nvSpPr>
          <p:spPr bwMode="auto">
            <a:xfrm rot="7200000" flipH="1">
              <a:off x="2566" y="2322"/>
              <a:ext cx="447" cy="288"/>
            </a:xfrm>
            <a:custGeom>
              <a:avLst/>
              <a:gdLst>
                <a:gd name="T0" fmla="*/ 19587700 w 275"/>
                <a:gd name="T1" fmla="*/ 48 h 288"/>
                <a:gd name="T2" fmla="*/ 5906433 w 275"/>
                <a:gd name="T3" fmla="*/ 48 h 288"/>
                <a:gd name="T4" fmla="*/ 5906433 w 275"/>
                <a:gd name="T5" fmla="*/ 0 h 288"/>
                <a:gd name="T6" fmla="*/ 0 w 275"/>
                <a:gd name="T7" fmla="*/ 144 h 288"/>
                <a:gd name="T8" fmla="*/ 5906433 w 275"/>
                <a:gd name="T9" fmla="*/ 288 h 288"/>
                <a:gd name="T10" fmla="*/ 5906433 w 275"/>
                <a:gd name="T11" fmla="*/ 240 h 288"/>
                <a:gd name="T12" fmla="*/ 19587700 w 275"/>
                <a:gd name="T13" fmla="*/ 240 h 288"/>
                <a:gd name="T14" fmla="*/ 0 60000 65536"/>
                <a:gd name="T15" fmla="*/ 0 60000 65536"/>
                <a:gd name="T16" fmla="*/ 0 60000 65536"/>
                <a:gd name="T17" fmla="*/ 0 60000 65536"/>
                <a:gd name="T18" fmla="*/ 0 60000 65536"/>
                <a:gd name="T19" fmla="*/ 0 60000 65536"/>
                <a:gd name="T20" fmla="*/ 0 60000 65536"/>
                <a:gd name="T21" fmla="*/ 0 w 275"/>
                <a:gd name="T22" fmla="*/ 0 h 288"/>
                <a:gd name="T23" fmla="*/ 275 w 275"/>
                <a:gd name="T24" fmla="*/ 288 h 2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75" h="288">
                  <a:moveTo>
                    <a:pt x="275" y="48"/>
                  </a:moveTo>
                  <a:lnTo>
                    <a:pt x="83" y="48"/>
                  </a:lnTo>
                  <a:lnTo>
                    <a:pt x="83" y="0"/>
                  </a:lnTo>
                  <a:lnTo>
                    <a:pt x="0" y="144"/>
                  </a:lnTo>
                  <a:lnTo>
                    <a:pt x="83" y="288"/>
                  </a:lnTo>
                  <a:lnTo>
                    <a:pt x="83" y="240"/>
                  </a:lnTo>
                  <a:lnTo>
                    <a:pt x="275" y="240"/>
                  </a:lnTo>
                </a:path>
              </a:pathLst>
            </a:custGeom>
            <a:solidFill>
              <a:srgbClr val="CDD7E1"/>
            </a:solidFill>
            <a:ln w="9525">
              <a:solidFill>
                <a:srgbClr val="32466E"/>
              </a:solidFill>
              <a:round/>
              <a:headEnd/>
              <a:tailEnd/>
            </a:ln>
          </p:spPr>
          <p:txBody>
            <a:bodyPr wrap="none" anchor="ctr"/>
            <a:lstStyle/>
            <a:p>
              <a:pPr algn="ctr" eaLnBrk="0" latinLnBrk="0" hangingPunct="0"/>
              <a:endParaRPr kumimoji="0" lang="ko-KR" altLang="en-US"/>
            </a:p>
          </p:txBody>
        </p:sp>
        <p:sp>
          <p:nvSpPr>
            <p:cNvPr id="83000" name="Rectangle 27"/>
            <p:cNvSpPr>
              <a:spLocks noChangeArrowheads="1"/>
            </p:cNvSpPr>
            <p:nvPr/>
          </p:nvSpPr>
          <p:spPr bwMode="auto">
            <a:xfrm rot="-3600000">
              <a:off x="2552" y="2326"/>
              <a:ext cx="510" cy="192"/>
            </a:xfrm>
            <a:prstGeom prst="rect">
              <a:avLst/>
            </a:prstGeom>
            <a:noFill/>
            <a:ln w="9525" algn="ctr">
              <a:noFill/>
              <a:miter lim="800000"/>
              <a:headEnd/>
              <a:tailEnd/>
            </a:ln>
          </p:spPr>
          <p:txBody>
            <a:bodyPr wrap="none" anchor="ctr"/>
            <a:lstStyle/>
            <a:p>
              <a:pPr algn="ctr" eaLnBrk="0" latinLnBrk="0" hangingPunct="0"/>
              <a:r>
                <a:rPr kumimoji="0" lang="en-US" altLang="ko-KR" sz="900" b="1">
                  <a:latin typeface="Arial" pitchFamily="34" charset="0"/>
                </a:rPr>
                <a:t>Generate</a:t>
              </a:r>
            </a:p>
          </p:txBody>
        </p:sp>
      </p:grpSp>
      <p:grpSp>
        <p:nvGrpSpPr>
          <p:cNvPr id="6" name="Group 28"/>
          <p:cNvGrpSpPr>
            <a:grpSpLocks/>
          </p:cNvGrpSpPr>
          <p:nvPr/>
        </p:nvGrpSpPr>
        <p:grpSpPr bwMode="auto">
          <a:xfrm flipH="1">
            <a:off x="2089150" y="3700463"/>
            <a:ext cx="457200" cy="828675"/>
            <a:chOff x="2646" y="2167"/>
            <a:chExt cx="288" cy="522"/>
          </a:xfrm>
        </p:grpSpPr>
        <p:sp>
          <p:nvSpPr>
            <p:cNvPr id="82997" name="Freeform 29"/>
            <p:cNvSpPr>
              <a:spLocks/>
            </p:cNvSpPr>
            <p:nvPr/>
          </p:nvSpPr>
          <p:spPr bwMode="auto">
            <a:xfrm rot="7200000" flipH="1">
              <a:off x="2566" y="2322"/>
              <a:ext cx="447" cy="288"/>
            </a:xfrm>
            <a:custGeom>
              <a:avLst/>
              <a:gdLst>
                <a:gd name="T0" fmla="*/ 19587700 w 275"/>
                <a:gd name="T1" fmla="*/ 48 h 288"/>
                <a:gd name="T2" fmla="*/ 5906433 w 275"/>
                <a:gd name="T3" fmla="*/ 48 h 288"/>
                <a:gd name="T4" fmla="*/ 5906433 w 275"/>
                <a:gd name="T5" fmla="*/ 0 h 288"/>
                <a:gd name="T6" fmla="*/ 0 w 275"/>
                <a:gd name="T7" fmla="*/ 144 h 288"/>
                <a:gd name="T8" fmla="*/ 5906433 w 275"/>
                <a:gd name="T9" fmla="*/ 288 h 288"/>
                <a:gd name="T10" fmla="*/ 5906433 w 275"/>
                <a:gd name="T11" fmla="*/ 240 h 288"/>
                <a:gd name="T12" fmla="*/ 19587700 w 275"/>
                <a:gd name="T13" fmla="*/ 240 h 288"/>
                <a:gd name="T14" fmla="*/ 0 60000 65536"/>
                <a:gd name="T15" fmla="*/ 0 60000 65536"/>
                <a:gd name="T16" fmla="*/ 0 60000 65536"/>
                <a:gd name="T17" fmla="*/ 0 60000 65536"/>
                <a:gd name="T18" fmla="*/ 0 60000 65536"/>
                <a:gd name="T19" fmla="*/ 0 60000 65536"/>
                <a:gd name="T20" fmla="*/ 0 60000 65536"/>
                <a:gd name="T21" fmla="*/ 0 w 275"/>
                <a:gd name="T22" fmla="*/ 0 h 288"/>
                <a:gd name="T23" fmla="*/ 275 w 275"/>
                <a:gd name="T24" fmla="*/ 288 h 2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75" h="288">
                  <a:moveTo>
                    <a:pt x="275" y="48"/>
                  </a:moveTo>
                  <a:lnTo>
                    <a:pt x="83" y="48"/>
                  </a:lnTo>
                  <a:lnTo>
                    <a:pt x="83" y="0"/>
                  </a:lnTo>
                  <a:lnTo>
                    <a:pt x="0" y="144"/>
                  </a:lnTo>
                  <a:lnTo>
                    <a:pt x="83" y="288"/>
                  </a:lnTo>
                  <a:lnTo>
                    <a:pt x="83" y="240"/>
                  </a:lnTo>
                  <a:lnTo>
                    <a:pt x="275" y="240"/>
                  </a:lnTo>
                </a:path>
              </a:pathLst>
            </a:custGeom>
            <a:solidFill>
              <a:srgbClr val="CDD7E1"/>
            </a:solidFill>
            <a:ln w="9525">
              <a:solidFill>
                <a:srgbClr val="32466E"/>
              </a:solidFill>
              <a:round/>
              <a:headEnd/>
              <a:tailEnd/>
            </a:ln>
          </p:spPr>
          <p:txBody>
            <a:bodyPr wrap="none" anchor="ctr"/>
            <a:lstStyle/>
            <a:p>
              <a:pPr algn="ctr" eaLnBrk="0" latinLnBrk="0" hangingPunct="0"/>
              <a:endParaRPr kumimoji="0" lang="ko-KR" altLang="en-US"/>
            </a:p>
          </p:txBody>
        </p:sp>
        <p:sp>
          <p:nvSpPr>
            <p:cNvPr id="82998" name="Rectangle 30"/>
            <p:cNvSpPr>
              <a:spLocks noChangeArrowheads="1"/>
            </p:cNvSpPr>
            <p:nvPr/>
          </p:nvSpPr>
          <p:spPr bwMode="auto">
            <a:xfrm rot="-3600000">
              <a:off x="2552" y="2326"/>
              <a:ext cx="510" cy="192"/>
            </a:xfrm>
            <a:prstGeom prst="rect">
              <a:avLst/>
            </a:prstGeom>
            <a:noFill/>
            <a:ln w="9525" algn="ctr">
              <a:noFill/>
              <a:miter lim="800000"/>
              <a:headEnd/>
              <a:tailEnd/>
            </a:ln>
          </p:spPr>
          <p:txBody>
            <a:bodyPr wrap="none" anchor="ctr"/>
            <a:lstStyle/>
            <a:p>
              <a:pPr algn="ctr" eaLnBrk="0" latinLnBrk="0" hangingPunct="0"/>
              <a:r>
                <a:rPr kumimoji="0" lang="en-US" altLang="ko-KR" sz="900" b="1">
                  <a:latin typeface="Arial" pitchFamily="34" charset="0"/>
                </a:rPr>
                <a:t>Generate</a:t>
              </a:r>
            </a:p>
          </p:txBody>
        </p:sp>
      </p:grpSp>
      <p:grpSp>
        <p:nvGrpSpPr>
          <p:cNvPr id="7" name="Group 31"/>
          <p:cNvGrpSpPr>
            <a:grpSpLocks/>
          </p:cNvGrpSpPr>
          <p:nvPr/>
        </p:nvGrpSpPr>
        <p:grpSpPr bwMode="auto">
          <a:xfrm>
            <a:off x="38100" y="3425825"/>
            <a:ext cx="1044575" cy="1023938"/>
            <a:chOff x="658" y="2086"/>
            <a:chExt cx="658" cy="645"/>
          </a:xfrm>
        </p:grpSpPr>
        <p:grpSp>
          <p:nvGrpSpPr>
            <p:cNvPr id="8" name="Group 32"/>
            <p:cNvGrpSpPr>
              <a:grpSpLocks/>
            </p:cNvGrpSpPr>
            <p:nvPr/>
          </p:nvGrpSpPr>
          <p:grpSpPr bwMode="auto">
            <a:xfrm>
              <a:off x="658" y="2086"/>
              <a:ext cx="413" cy="412"/>
              <a:chOff x="2029" y="1768"/>
              <a:chExt cx="836" cy="834"/>
            </a:xfrm>
          </p:grpSpPr>
          <p:sp>
            <p:nvSpPr>
              <p:cNvPr id="82995" name="Oval 33"/>
              <p:cNvSpPr>
                <a:spLocks noChangeArrowheads="1"/>
              </p:cNvSpPr>
              <p:nvPr/>
            </p:nvSpPr>
            <p:spPr bwMode="auto">
              <a:xfrm>
                <a:off x="2029" y="1768"/>
                <a:ext cx="836" cy="834"/>
              </a:xfrm>
              <a:prstGeom prst="ellipse">
                <a:avLst/>
              </a:prstGeom>
              <a:solidFill>
                <a:srgbClr val="DDDDDD"/>
              </a:solidFill>
              <a:ln w="9525" algn="ctr">
                <a:solidFill>
                  <a:schemeClr val="tx1"/>
                </a:solidFill>
                <a:round/>
                <a:headEnd/>
                <a:tailEnd/>
              </a:ln>
            </p:spPr>
            <p:txBody>
              <a:bodyPr wrap="none" anchor="ctr"/>
              <a:lstStyle/>
              <a:p>
                <a:pPr algn="ctr" eaLnBrk="0" latinLnBrk="0" hangingPunct="0"/>
                <a:endParaRPr kumimoji="0" lang="ko-KR" altLang="en-US"/>
              </a:p>
            </p:txBody>
          </p:sp>
          <p:pic>
            <p:nvPicPr>
              <p:cNvPr id="82996" name="Picture 34" descr="j0292020"/>
              <p:cNvPicPr>
                <a:picLocks noChangeAspect="1" noChangeArrowheads="1"/>
              </p:cNvPicPr>
              <p:nvPr/>
            </p:nvPicPr>
            <p:blipFill>
              <a:blip r:embed="rId4" cstate="print"/>
              <a:srcRect/>
              <a:stretch>
                <a:fillRect/>
              </a:stretch>
            </p:blipFill>
            <p:spPr bwMode="auto">
              <a:xfrm flipH="1">
                <a:off x="2112" y="1824"/>
                <a:ext cx="688" cy="654"/>
              </a:xfrm>
              <a:prstGeom prst="rect">
                <a:avLst/>
              </a:prstGeom>
              <a:noFill/>
              <a:ln w="9525">
                <a:noFill/>
                <a:miter lim="800000"/>
                <a:headEnd/>
                <a:tailEnd/>
              </a:ln>
            </p:spPr>
          </p:pic>
        </p:grpSp>
        <p:grpSp>
          <p:nvGrpSpPr>
            <p:cNvPr id="9" name="Group 35"/>
            <p:cNvGrpSpPr>
              <a:grpSpLocks/>
            </p:cNvGrpSpPr>
            <p:nvPr/>
          </p:nvGrpSpPr>
          <p:grpSpPr bwMode="auto">
            <a:xfrm rot="20000999" flipH="1">
              <a:off x="1028" y="2209"/>
              <a:ext cx="288" cy="522"/>
              <a:chOff x="2646" y="2167"/>
              <a:chExt cx="288" cy="522"/>
            </a:xfrm>
          </p:grpSpPr>
          <p:sp>
            <p:nvSpPr>
              <p:cNvPr id="82993" name="Freeform 36"/>
              <p:cNvSpPr>
                <a:spLocks/>
              </p:cNvSpPr>
              <p:nvPr/>
            </p:nvSpPr>
            <p:spPr bwMode="auto">
              <a:xfrm rot="7200000" flipH="1">
                <a:off x="2566" y="2322"/>
                <a:ext cx="447" cy="288"/>
              </a:xfrm>
              <a:custGeom>
                <a:avLst/>
                <a:gdLst>
                  <a:gd name="T0" fmla="*/ 19587700 w 275"/>
                  <a:gd name="T1" fmla="*/ 48 h 288"/>
                  <a:gd name="T2" fmla="*/ 5906433 w 275"/>
                  <a:gd name="T3" fmla="*/ 48 h 288"/>
                  <a:gd name="T4" fmla="*/ 5906433 w 275"/>
                  <a:gd name="T5" fmla="*/ 0 h 288"/>
                  <a:gd name="T6" fmla="*/ 0 w 275"/>
                  <a:gd name="T7" fmla="*/ 144 h 288"/>
                  <a:gd name="T8" fmla="*/ 5906433 w 275"/>
                  <a:gd name="T9" fmla="*/ 288 h 288"/>
                  <a:gd name="T10" fmla="*/ 5906433 w 275"/>
                  <a:gd name="T11" fmla="*/ 240 h 288"/>
                  <a:gd name="T12" fmla="*/ 19587700 w 275"/>
                  <a:gd name="T13" fmla="*/ 240 h 288"/>
                  <a:gd name="T14" fmla="*/ 0 60000 65536"/>
                  <a:gd name="T15" fmla="*/ 0 60000 65536"/>
                  <a:gd name="T16" fmla="*/ 0 60000 65536"/>
                  <a:gd name="T17" fmla="*/ 0 60000 65536"/>
                  <a:gd name="T18" fmla="*/ 0 60000 65536"/>
                  <a:gd name="T19" fmla="*/ 0 60000 65536"/>
                  <a:gd name="T20" fmla="*/ 0 60000 65536"/>
                  <a:gd name="T21" fmla="*/ 0 w 275"/>
                  <a:gd name="T22" fmla="*/ 0 h 288"/>
                  <a:gd name="T23" fmla="*/ 275 w 275"/>
                  <a:gd name="T24" fmla="*/ 288 h 2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75" h="288">
                    <a:moveTo>
                      <a:pt x="275" y="48"/>
                    </a:moveTo>
                    <a:lnTo>
                      <a:pt x="83" y="48"/>
                    </a:lnTo>
                    <a:lnTo>
                      <a:pt x="83" y="0"/>
                    </a:lnTo>
                    <a:lnTo>
                      <a:pt x="0" y="144"/>
                    </a:lnTo>
                    <a:lnTo>
                      <a:pt x="83" y="288"/>
                    </a:lnTo>
                    <a:lnTo>
                      <a:pt x="83" y="240"/>
                    </a:lnTo>
                    <a:lnTo>
                      <a:pt x="275" y="240"/>
                    </a:lnTo>
                  </a:path>
                </a:pathLst>
              </a:custGeom>
              <a:solidFill>
                <a:srgbClr val="CDD7E1"/>
              </a:solidFill>
              <a:ln w="9525">
                <a:solidFill>
                  <a:srgbClr val="32466E"/>
                </a:solidFill>
                <a:round/>
                <a:headEnd/>
                <a:tailEnd/>
              </a:ln>
            </p:spPr>
            <p:txBody>
              <a:bodyPr wrap="none" anchor="ctr"/>
              <a:lstStyle/>
              <a:p>
                <a:pPr algn="ctr" eaLnBrk="0" latinLnBrk="0" hangingPunct="0"/>
                <a:endParaRPr kumimoji="0" lang="ko-KR" altLang="en-US"/>
              </a:p>
            </p:txBody>
          </p:sp>
          <p:sp>
            <p:nvSpPr>
              <p:cNvPr id="82994" name="Rectangle 37"/>
              <p:cNvSpPr>
                <a:spLocks noChangeArrowheads="1"/>
              </p:cNvSpPr>
              <p:nvPr/>
            </p:nvSpPr>
            <p:spPr bwMode="auto">
              <a:xfrm rot="-3600000">
                <a:off x="2552" y="2326"/>
                <a:ext cx="510" cy="192"/>
              </a:xfrm>
              <a:prstGeom prst="rect">
                <a:avLst/>
              </a:prstGeom>
              <a:noFill/>
              <a:ln w="9525" algn="ctr">
                <a:noFill/>
                <a:miter lim="800000"/>
                <a:headEnd/>
                <a:tailEnd/>
              </a:ln>
            </p:spPr>
            <p:txBody>
              <a:bodyPr wrap="none" anchor="ctr"/>
              <a:lstStyle/>
              <a:p>
                <a:pPr algn="ctr" eaLnBrk="0" latinLnBrk="0" hangingPunct="0"/>
                <a:r>
                  <a:rPr kumimoji="0" lang="en-US" altLang="ko-KR" sz="900" b="1">
                    <a:latin typeface="Arial" pitchFamily="34" charset="0"/>
                  </a:rPr>
                  <a:t>Hand-</a:t>
                </a:r>
                <a:br>
                  <a:rPr kumimoji="0" lang="en-US" altLang="ko-KR" sz="900" b="1">
                    <a:latin typeface="Arial" pitchFamily="34" charset="0"/>
                  </a:rPr>
                </a:br>
                <a:r>
                  <a:rPr kumimoji="0" lang="en-US" altLang="ko-KR" sz="900" b="1">
                    <a:latin typeface="Arial" pitchFamily="34" charset="0"/>
                  </a:rPr>
                  <a:t>Generate</a:t>
                </a:r>
              </a:p>
            </p:txBody>
          </p:sp>
        </p:grpSp>
      </p:grpSp>
      <p:sp>
        <p:nvSpPr>
          <p:cNvPr id="82973" name="Rectangle 63"/>
          <p:cNvSpPr>
            <a:spLocks noChangeArrowheads="1"/>
          </p:cNvSpPr>
          <p:nvPr/>
        </p:nvSpPr>
        <p:spPr bwMode="auto">
          <a:xfrm>
            <a:off x="879475" y="1431925"/>
            <a:ext cx="2357438" cy="304800"/>
          </a:xfrm>
          <a:prstGeom prst="rect">
            <a:avLst/>
          </a:prstGeom>
          <a:solidFill>
            <a:srgbClr val="D7D7D7"/>
          </a:solidFill>
          <a:ln w="12700" algn="ctr">
            <a:solidFill>
              <a:schemeClr val="bg2"/>
            </a:solidFill>
            <a:miter lim="800000"/>
            <a:headEnd/>
            <a:tailEnd/>
          </a:ln>
        </p:spPr>
        <p:txBody>
          <a:bodyPr wrap="none" anchor="ctr"/>
          <a:lstStyle/>
          <a:p>
            <a:pPr algn="ctr" eaLnBrk="0" latinLnBrk="0" hangingPunct="0"/>
            <a:r>
              <a:rPr kumimoji="0" lang="en-US" altLang="ko-KR" sz="1200" b="1">
                <a:solidFill>
                  <a:srgbClr val="000000"/>
                </a:solidFill>
                <a:latin typeface="Arial" pitchFamily="34" charset="0"/>
              </a:rPr>
              <a:t>Requirements</a:t>
            </a:r>
          </a:p>
        </p:txBody>
      </p:sp>
      <p:sp>
        <p:nvSpPr>
          <p:cNvPr id="82974" name="Rectangle 64"/>
          <p:cNvSpPr>
            <a:spLocks noChangeArrowheads="1"/>
          </p:cNvSpPr>
          <p:nvPr/>
        </p:nvSpPr>
        <p:spPr bwMode="auto">
          <a:xfrm>
            <a:off x="811213" y="1535113"/>
            <a:ext cx="2357437" cy="304800"/>
          </a:xfrm>
          <a:prstGeom prst="rect">
            <a:avLst/>
          </a:prstGeom>
          <a:solidFill>
            <a:srgbClr val="D7D7D7"/>
          </a:solidFill>
          <a:ln w="12700" algn="ctr">
            <a:solidFill>
              <a:schemeClr val="bg2"/>
            </a:solidFill>
            <a:miter lim="800000"/>
            <a:headEnd/>
            <a:tailEnd/>
          </a:ln>
        </p:spPr>
        <p:txBody>
          <a:bodyPr wrap="none" anchor="ctr"/>
          <a:lstStyle/>
          <a:p>
            <a:pPr algn="ctr" eaLnBrk="0" latinLnBrk="0" hangingPunct="0"/>
            <a:r>
              <a:rPr kumimoji="0" lang="en-US" altLang="ko-KR" sz="1200" b="1">
                <a:solidFill>
                  <a:srgbClr val="000000"/>
                </a:solidFill>
                <a:latin typeface="Arial" pitchFamily="34" charset="0"/>
              </a:rPr>
              <a:t>Requirements</a:t>
            </a:r>
          </a:p>
        </p:txBody>
      </p:sp>
      <p:sp>
        <p:nvSpPr>
          <p:cNvPr id="82975" name="AutoShape 65"/>
          <p:cNvSpPr>
            <a:spLocks noChangeArrowheads="1"/>
          </p:cNvSpPr>
          <p:nvPr/>
        </p:nvSpPr>
        <p:spPr bwMode="auto">
          <a:xfrm>
            <a:off x="3113088" y="4767263"/>
            <a:ext cx="849312" cy="501650"/>
          </a:xfrm>
          <a:prstGeom prst="leftArrow">
            <a:avLst>
              <a:gd name="adj1" fmla="val 50000"/>
              <a:gd name="adj2" fmla="val 42326"/>
            </a:avLst>
          </a:prstGeom>
          <a:solidFill>
            <a:srgbClr val="FFFF99"/>
          </a:solidFill>
          <a:ln w="3175">
            <a:solidFill>
              <a:schemeClr val="tx1"/>
            </a:solidFill>
            <a:miter lim="800000"/>
            <a:headEnd/>
            <a:tailEnd/>
          </a:ln>
        </p:spPr>
        <p:txBody>
          <a:bodyPr wrap="none" anchor="ctr"/>
          <a:lstStyle/>
          <a:p>
            <a:pPr algn="ctr" eaLnBrk="0" latinLnBrk="0" hangingPunct="0"/>
            <a:endParaRPr kumimoji="0" lang="ko-KR" altLang="en-US"/>
          </a:p>
        </p:txBody>
      </p:sp>
      <p:sp>
        <p:nvSpPr>
          <p:cNvPr id="82976" name="Text Box 66"/>
          <p:cNvSpPr txBox="1">
            <a:spLocks noChangeArrowheads="1"/>
          </p:cNvSpPr>
          <p:nvPr/>
        </p:nvSpPr>
        <p:spPr bwMode="auto">
          <a:xfrm>
            <a:off x="4495800" y="4518025"/>
            <a:ext cx="3189288" cy="244475"/>
          </a:xfrm>
          <a:prstGeom prst="rect">
            <a:avLst/>
          </a:prstGeom>
          <a:noFill/>
          <a:ln w="3175">
            <a:noFill/>
            <a:miter lim="800000"/>
            <a:headEnd/>
            <a:tailEnd/>
          </a:ln>
        </p:spPr>
        <p:txBody>
          <a:bodyPr>
            <a:spAutoFit/>
          </a:bodyPr>
          <a:lstStyle/>
          <a:p>
            <a:pPr eaLnBrk="0" latinLnBrk="0" hangingPunct="0">
              <a:spcBef>
                <a:spcPct val="50000"/>
              </a:spcBef>
            </a:pPr>
            <a:endParaRPr kumimoji="0" lang="ko-KR" altLang="en-US"/>
          </a:p>
        </p:txBody>
      </p:sp>
      <p:sp>
        <p:nvSpPr>
          <p:cNvPr id="604227" name="Rectangle 67"/>
          <p:cNvSpPr>
            <a:spLocks noChangeArrowheads="1"/>
          </p:cNvSpPr>
          <p:nvPr/>
        </p:nvSpPr>
        <p:spPr bwMode="auto">
          <a:xfrm>
            <a:off x="4295775" y="4732338"/>
            <a:ext cx="3632200" cy="549275"/>
          </a:xfrm>
          <a:prstGeom prst="rect">
            <a:avLst/>
          </a:prstGeom>
          <a:noFill/>
          <a:ln w="9525" algn="ctr">
            <a:noFill/>
            <a:miter lim="800000"/>
            <a:headEnd/>
            <a:tailEnd/>
          </a:ln>
        </p:spPr>
        <p:txBody>
          <a:bodyPr lIns="0" tIns="0" rIns="0" bIns="0" anchor="ctr">
            <a:spAutoFit/>
          </a:bodyPr>
          <a:lstStyle/>
          <a:p>
            <a:pPr marL="109538" indent="-109538" eaLnBrk="0" latinLnBrk="0" hangingPunct="0">
              <a:buFont typeface="Wingdings" pitchFamily="2" charset="2"/>
              <a:buChar char="§"/>
            </a:pPr>
            <a:r>
              <a:rPr kumimoji="0" lang="de-DE" altLang="ko-KR" sz="1800" b="1" dirty="0">
                <a:solidFill>
                  <a:schemeClr val="hlink"/>
                </a:solidFill>
                <a:latin typeface="Arial" pitchFamily="34" charset="0"/>
              </a:rPr>
              <a:t> Proving Code Correctness</a:t>
            </a:r>
            <a:r>
              <a:rPr kumimoji="0" lang="de-DE" altLang="ko-KR" sz="1800" dirty="0">
                <a:solidFill>
                  <a:schemeClr val="hlink"/>
                </a:solidFill>
                <a:latin typeface="Arial" pitchFamily="34" charset="0"/>
              </a:rPr>
              <a:t> </a:t>
            </a:r>
            <a:br>
              <a:rPr kumimoji="0" lang="de-DE" altLang="ko-KR" sz="1800" dirty="0">
                <a:solidFill>
                  <a:schemeClr val="hlink"/>
                </a:solidFill>
                <a:latin typeface="Arial" pitchFamily="34" charset="0"/>
              </a:rPr>
            </a:br>
            <a:r>
              <a:rPr kumimoji="0" lang="de-DE" altLang="ko-KR" sz="1800" dirty="0" err="1" smtClean="0">
                <a:solidFill>
                  <a:schemeClr val="hlink"/>
                </a:solidFill>
                <a:latin typeface="Arial" pitchFamily="34" charset="0"/>
              </a:rPr>
              <a:t>Polyspace</a:t>
            </a:r>
            <a:r>
              <a:rPr kumimoji="0" lang="de-DE" altLang="ko-KR" sz="1800" dirty="0" smtClean="0">
                <a:solidFill>
                  <a:schemeClr val="hlink"/>
                </a:solidFill>
                <a:latin typeface="Arial" pitchFamily="34" charset="0"/>
              </a:rPr>
              <a:t> </a:t>
            </a:r>
            <a:r>
              <a:rPr kumimoji="0" lang="de-DE" altLang="ko-KR" sz="1800" dirty="0">
                <a:solidFill>
                  <a:schemeClr val="hlink"/>
                </a:solidFill>
                <a:latin typeface="Arial" pitchFamily="34" charset="0"/>
              </a:rPr>
              <a:t>Server for C/C++</a:t>
            </a:r>
            <a:endParaRPr kumimoji="0" lang="en-US" altLang="ko-KR" sz="1800" dirty="0">
              <a:solidFill>
                <a:schemeClr val="hlink"/>
              </a:solidFill>
              <a:latin typeface="Arial" pitchFamily="34" charset="0"/>
            </a:endParaRPr>
          </a:p>
        </p:txBody>
      </p:sp>
    </p:spTree>
    <p:extLst>
      <p:ext uri="{BB962C8B-B14F-4D97-AF65-F5344CB8AC3E}">
        <p14:creationId xmlns:p14="http://schemas.microsoft.com/office/powerpoint/2010/main" val="3737729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withEffect">
                                  <p:stCondLst>
                                    <p:cond delay="0"/>
                                  </p:stCondLst>
                                  <p:childTnLst>
                                    <p:animClr clrSpc="rgb" dir="cw">
                                      <p:cBhvr>
                                        <p:cTn id="6" dur="500" fill="hold"/>
                                        <p:tgtEl>
                                          <p:spTgt spid="604164"/>
                                        </p:tgtEl>
                                        <p:attrNameLst>
                                          <p:attrName>fillcolor</p:attrName>
                                        </p:attrNameLst>
                                      </p:cBhvr>
                                      <p:to>
                                        <a:srgbClr val="FFFF66"/>
                                      </p:to>
                                    </p:animClr>
                                    <p:set>
                                      <p:cBhvr>
                                        <p:cTn id="7" dur="500" fill="hold"/>
                                        <p:tgtEl>
                                          <p:spTgt spid="604164"/>
                                        </p:tgtEl>
                                        <p:attrNameLst>
                                          <p:attrName>fill.type</p:attrName>
                                        </p:attrNameLst>
                                      </p:cBhvr>
                                      <p:to>
                                        <p:strVal val="solid"/>
                                      </p:to>
                                    </p:set>
                                    <p:set>
                                      <p:cBhvr>
                                        <p:cTn id="8" dur="500" fill="hold"/>
                                        <p:tgtEl>
                                          <p:spTgt spid="604164"/>
                                        </p:tgtEl>
                                        <p:attrNameLst>
                                          <p:attrName>fill.on</p:attrName>
                                        </p:attrNameLst>
                                      </p:cBhvr>
                                      <p:to>
                                        <p:strVal val="true"/>
                                      </p:to>
                                    </p:set>
                                  </p:childTnLst>
                                </p:cTn>
                              </p:par>
                              <p:par>
                                <p:cTn id="9" presetID="3" presetClass="entr" presetSubtype="10" fill="hold" grpId="0" nodeType="withEffect">
                                  <p:stCondLst>
                                    <p:cond delay="0"/>
                                  </p:stCondLst>
                                  <p:childTnLst>
                                    <p:set>
                                      <p:cBhvr>
                                        <p:cTn id="10" dur="1" fill="hold">
                                          <p:stCondLst>
                                            <p:cond delay="0"/>
                                          </p:stCondLst>
                                        </p:cTn>
                                        <p:tgtEl>
                                          <p:spTgt spid="604227"/>
                                        </p:tgtEl>
                                        <p:attrNameLst>
                                          <p:attrName>style.visibility</p:attrName>
                                        </p:attrNameLst>
                                      </p:cBhvr>
                                      <p:to>
                                        <p:strVal val="visible"/>
                                      </p:to>
                                    </p:set>
                                    <p:animEffect transition="in" filter="blinds(horizontal)">
                                      <p:cBhvr>
                                        <p:cTn id="11" dur="500"/>
                                        <p:tgtEl>
                                          <p:spTgt spid="6042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4227"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ChangeArrowheads="1"/>
          </p:cNvSpPr>
          <p:nvPr>
            <p:ph type="title"/>
          </p:nvPr>
        </p:nvSpPr>
        <p:spPr/>
        <p:txBody>
          <a:bodyPr/>
          <a:lstStyle/>
          <a:p>
            <a:r>
              <a:rPr lang="en-US" altLang="ko-KR" smtClean="0"/>
              <a:t>Runtime Errors</a:t>
            </a:r>
          </a:p>
        </p:txBody>
      </p:sp>
      <p:sp>
        <p:nvSpPr>
          <p:cNvPr id="83971" name="Rectangle 3"/>
          <p:cNvSpPr>
            <a:spLocks noGrp="1" noChangeArrowheads="1"/>
          </p:cNvSpPr>
          <p:nvPr>
            <p:ph type="body" sz="half" idx="4294967295"/>
          </p:nvPr>
        </p:nvSpPr>
        <p:spPr>
          <a:xfrm>
            <a:off x="251520" y="1364481"/>
            <a:ext cx="4105275" cy="4168775"/>
          </a:xfrm>
        </p:spPr>
        <p:txBody>
          <a:bodyPr/>
          <a:lstStyle/>
          <a:p>
            <a:pPr>
              <a:lnSpc>
                <a:spcPct val="80000"/>
              </a:lnSpc>
            </a:pPr>
            <a:r>
              <a:rPr lang="en-US" altLang="ko-KR" sz="2600" dirty="0" smtClean="0"/>
              <a:t>Arithmetic errors</a:t>
            </a:r>
          </a:p>
          <a:p>
            <a:pPr lvl="1">
              <a:lnSpc>
                <a:spcPct val="80000"/>
              </a:lnSpc>
            </a:pPr>
            <a:r>
              <a:rPr lang="en-US" altLang="ko-KR" sz="1600" dirty="0" smtClean="0">
                <a:ea typeface="굴림" pitchFamily="50" charset="-127"/>
              </a:rPr>
              <a:t>Found in (code)</a:t>
            </a:r>
          </a:p>
          <a:p>
            <a:pPr lvl="2">
              <a:lnSpc>
                <a:spcPct val="80000"/>
              </a:lnSpc>
            </a:pPr>
            <a:r>
              <a:rPr lang="en-US" altLang="ko-KR" sz="1800" dirty="0" smtClean="0">
                <a:ea typeface="굴림" pitchFamily="50" charset="-127"/>
              </a:rPr>
              <a:t>Overflows, division by zero, bit-shifts, square root of negative numbers</a:t>
            </a:r>
          </a:p>
          <a:p>
            <a:pPr lvl="1">
              <a:lnSpc>
                <a:spcPct val="80000"/>
              </a:lnSpc>
            </a:pPr>
            <a:r>
              <a:rPr lang="en-US" altLang="ko-KR" sz="1600" dirty="0" smtClean="0">
                <a:ea typeface="굴림" pitchFamily="50" charset="-127"/>
              </a:rPr>
              <a:t>Caused by (model)</a:t>
            </a:r>
          </a:p>
          <a:p>
            <a:pPr lvl="2">
              <a:lnSpc>
                <a:spcPct val="80000"/>
              </a:lnSpc>
            </a:pPr>
            <a:r>
              <a:rPr lang="en-US" altLang="ko-KR" sz="1800" dirty="0" smtClean="0">
                <a:ea typeface="굴림" pitchFamily="50" charset="-127"/>
              </a:rPr>
              <a:t>Faulty scaling, changes in or unknown calibrations, untested data ranges coming out of a subsystem into an arithmetic block</a:t>
            </a:r>
          </a:p>
          <a:p>
            <a:pPr>
              <a:lnSpc>
                <a:spcPct val="80000"/>
              </a:lnSpc>
            </a:pPr>
            <a:r>
              <a:rPr lang="en-US" altLang="ko-KR" sz="2600" dirty="0" smtClean="0"/>
              <a:t>Memory corruption</a:t>
            </a:r>
          </a:p>
          <a:p>
            <a:pPr lvl="1">
              <a:lnSpc>
                <a:spcPct val="80000"/>
              </a:lnSpc>
            </a:pPr>
            <a:r>
              <a:rPr lang="en-US" altLang="ko-KR" sz="1600" dirty="0" smtClean="0">
                <a:ea typeface="굴림" pitchFamily="50" charset="-127"/>
              </a:rPr>
              <a:t>Found in (code)</a:t>
            </a:r>
          </a:p>
          <a:p>
            <a:pPr lvl="2">
              <a:lnSpc>
                <a:spcPct val="80000"/>
              </a:lnSpc>
            </a:pPr>
            <a:r>
              <a:rPr lang="en-US" altLang="ko-KR" sz="1800" dirty="0" smtClean="0">
                <a:ea typeface="굴림" pitchFamily="50" charset="-127"/>
              </a:rPr>
              <a:t>Out of bound array indexes</a:t>
            </a:r>
          </a:p>
          <a:p>
            <a:pPr lvl="2">
              <a:lnSpc>
                <a:spcPct val="80000"/>
              </a:lnSpc>
            </a:pPr>
            <a:r>
              <a:rPr lang="en-US" altLang="ko-KR" sz="1800" dirty="0" smtClean="0">
                <a:ea typeface="굴림" pitchFamily="50" charset="-127"/>
              </a:rPr>
              <a:t>Pointer arithmetic</a:t>
            </a:r>
          </a:p>
          <a:p>
            <a:pPr lvl="1">
              <a:lnSpc>
                <a:spcPct val="80000"/>
              </a:lnSpc>
            </a:pPr>
            <a:r>
              <a:rPr lang="en-US" altLang="ko-KR" sz="1600" dirty="0" smtClean="0">
                <a:ea typeface="굴림" pitchFamily="50" charset="-127"/>
              </a:rPr>
              <a:t>Caused by (model)</a:t>
            </a:r>
          </a:p>
          <a:p>
            <a:pPr lvl="2">
              <a:lnSpc>
                <a:spcPct val="80000"/>
              </a:lnSpc>
            </a:pPr>
            <a:r>
              <a:rPr lang="en-US" altLang="ko-KR" sz="1800" dirty="0" smtClean="0">
                <a:ea typeface="굴림" pitchFamily="50" charset="-127"/>
              </a:rPr>
              <a:t>Array manipulation in </a:t>
            </a:r>
            <a:r>
              <a:rPr lang="en-US" altLang="ko-KR" sz="1800" dirty="0" err="1" smtClean="0">
                <a:ea typeface="굴림" pitchFamily="50" charset="-127"/>
              </a:rPr>
              <a:t>Stafeflow</a:t>
            </a:r>
            <a:endParaRPr lang="en-US" altLang="ko-KR" sz="1800" dirty="0" smtClean="0">
              <a:ea typeface="굴림" pitchFamily="50" charset="-127"/>
            </a:endParaRPr>
          </a:p>
          <a:p>
            <a:pPr lvl="2">
              <a:lnSpc>
                <a:spcPct val="80000"/>
              </a:lnSpc>
            </a:pPr>
            <a:r>
              <a:rPr lang="en-US" altLang="ko-KR" sz="1800" dirty="0" smtClean="0">
                <a:ea typeface="굴림" pitchFamily="50" charset="-127"/>
              </a:rPr>
              <a:t>Hand-written look-up table functions</a:t>
            </a:r>
          </a:p>
        </p:txBody>
      </p:sp>
      <p:sp>
        <p:nvSpPr>
          <p:cNvPr id="83972" name="Rectangle 4"/>
          <p:cNvSpPr>
            <a:spLocks noGrp="1" noChangeArrowheads="1"/>
          </p:cNvSpPr>
          <p:nvPr>
            <p:ph type="body" sz="half" idx="4294967295"/>
          </p:nvPr>
        </p:nvSpPr>
        <p:spPr>
          <a:xfrm>
            <a:off x="5038725" y="1753964"/>
            <a:ext cx="4105275" cy="4051300"/>
          </a:xfrm>
        </p:spPr>
        <p:txBody>
          <a:bodyPr/>
          <a:lstStyle/>
          <a:p>
            <a:pPr>
              <a:lnSpc>
                <a:spcPct val="80000"/>
              </a:lnSpc>
            </a:pPr>
            <a:r>
              <a:rPr lang="en-US" altLang="ko-KR" sz="2600" smtClean="0"/>
              <a:t>Data truncation</a:t>
            </a:r>
          </a:p>
          <a:p>
            <a:pPr lvl="1">
              <a:lnSpc>
                <a:spcPct val="80000"/>
              </a:lnSpc>
            </a:pPr>
            <a:r>
              <a:rPr lang="en-US" altLang="ko-KR" sz="1600" smtClean="0">
                <a:ea typeface="굴림" pitchFamily="50" charset="-127"/>
              </a:rPr>
              <a:t>Found in (code)</a:t>
            </a:r>
          </a:p>
          <a:p>
            <a:pPr lvl="2">
              <a:lnSpc>
                <a:spcPct val="80000"/>
              </a:lnSpc>
            </a:pPr>
            <a:r>
              <a:rPr lang="en-US" altLang="ko-KR" sz="1800" smtClean="0">
                <a:ea typeface="굴림" pitchFamily="50" charset="-127"/>
              </a:rPr>
              <a:t>Overflows</a:t>
            </a:r>
          </a:p>
          <a:p>
            <a:pPr lvl="2">
              <a:lnSpc>
                <a:spcPct val="80000"/>
              </a:lnSpc>
            </a:pPr>
            <a:r>
              <a:rPr lang="en-US" altLang="ko-KR" sz="1800" smtClean="0">
                <a:ea typeface="굴림" pitchFamily="50" charset="-127"/>
              </a:rPr>
              <a:t>Wrap around</a:t>
            </a:r>
          </a:p>
          <a:p>
            <a:pPr lvl="1">
              <a:lnSpc>
                <a:spcPct val="80000"/>
              </a:lnSpc>
            </a:pPr>
            <a:r>
              <a:rPr lang="en-US" altLang="ko-KR" sz="1600" smtClean="0">
                <a:ea typeface="굴림" pitchFamily="50" charset="-127"/>
              </a:rPr>
              <a:t>Caused by (model)</a:t>
            </a:r>
          </a:p>
          <a:p>
            <a:pPr lvl="2">
              <a:lnSpc>
                <a:spcPct val="80000"/>
              </a:lnSpc>
            </a:pPr>
            <a:r>
              <a:rPr lang="en-US" altLang="ko-KR" sz="1800" smtClean="0">
                <a:ea typeface="굴림" pitchFamily="50" charset="-127"/>
              </a:rPr>
              <a:t>Saturations leading to unexpected data flow inside the generated code </a:t>
            </a:r>
          </a:p>
          <a:p>
            <a:pPr>
              <a:lnSpc>
                <a:spcPct val="80000"/>
              </a:lnSpc>
            </a:pPr>
            <a:r>
              <a:rPr lang="en-US" altLang="ko-KR" sz="2600" smtClean="0"/>
              <a:t>Coding errors</a:t>
            </a:r>
          </a:p>
          <a:p>
            <a:pPr lvl="1">
              <a:lnSpc>
                <a:spcPct val="80000"/>
              </a:lnSpc>
            </a:pPr>
            <a:r>
              <a:rPr lang="en-US" altLang="ko-KR" sz="1600" smtClean="0">
                <a:ea typeface="굴림" pitchFamily="50" charset="-127"/>
              </a:rPr>
              <a:t>Found in (code) </a:t>
            </a:r>
          </a:p>
          <a:p>
            <a:pPr lvl="2">
              <a:lnSpc>
                <a:spcPct val="80000"/>
              </a:lnSpc>
            </a:pPr>
            <a:r>
              <a:rPr lang="en-US" altLang="ko-KR" sz="1800" smtClean="0">
                <a:ea typeface="굴림" pitchFamily="50" charset="-127"/>
              </a:rPr>
              <a:t>Non initialized data</a:t>
            </a:r>
          </a:p>
          <a:p>
            <a:pPr lvl="2">
              <a:lnSpc>
                <a:spcPct val="80000"/>
              </a:lnSpc>
            </a:pPr>
            <a:r>
              <a:rPr lang="en-US" altLang="ko-KR" sz="1800" smtClean="0">
                <a:ea typeface="굴림" pitchFamily="50" charset="-127"/>
              </a:rPr>
              <a:t>Dead code leading to unreachable transitions or states</a:t>
            </a:r>
          </a:p>
          <a:p>
            <a:pPr lvl="1">
              <a:lnSpc>
                <a:spcPct val="80000"/>
              </a:lnSpc>
            </a:pPr>
            <a:r>
              <a:rPr lang="en-US" altLang="ko-KR" sz="1600" smtClean="0">
                <a:ea typeface="굴림" pitchFamily="50" charset="-127"/>
              </a:rPr>
              <a:t>Caused by (model) </a:t>
            </a:r>
          </a:p>
          <a:p>
            <a:pPr lvl="2">
              <a:lnSpc>
                <a:spcPct val="80000"/>
              </a:lnSpc>
            </a:pPr>
            <a:r>
              <a:rPr lang="en-US" altLang="ko-KR" sz="1800" smtClean="0">
                <a:ea typeface="굴림" pitchFamily="50" charset="-127"/>
              </a:rPr>
              <a:t>Faulty Stateflow programming</a:t>
            </a:r>
          </a:p>
        </p:txBody>
      </p:sp>
    </p:spTree>
    <p:extLst>
      <p:ext uri="{BB962C8B-B14F-4D97-AF65-F5344CB8AC3E}">
        <p14:creationId xmlns:p14="http://schemas.microsoft.com/office/powerpoint/2010/main" val="2729526550"/>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7413" name="Rectangle 5"/>
          <p:cNvSpPr>
            <a:spLocks noGrp="1" noChangeArrowheads="1"/>
          </p:cNvSpPr>
          <p:nvPr>
            <p:ph type="title"/>
          </p:nvPr>
        </p:nvSpPr>
        <p:spPr/>
        <p:txBody>
          <a:bodyPr/>
          <a:lstStyle/>
          <a:p>
            <a:r>
              <a:rPr lang="en-US" dirty="0" smtClean="0"/>
              <a:t>Polyspace products for code </a:t>
            </a:r>
            <a:r>
              <a:rPr lang="en-US" dirty="0"/>
              <a:t>v</a:t>
            </a:r>
            <a:r>
              <a:rPr lang="en-US" dirty="0" smtClean="0"/>
              <a:t>erification</a:t>
            </a:r>
            <a:br>
              <a:rPr lang="en-US" dirty="0" smtClean="0"/>
            </a:br>
            <a:endParaRPr lang="en-US" dirty="0" smtClean="0"/>
          </a:p>
        </p:txBody>
      </p:sp>
      <p:sp>
        <p:nvSpPr>
          <p:cNvPr id="657414" name="Rectangle 6"/>
          <p:cNvSpPr>
            <a:spLocks noGrp="1" noChangeArrowheads="1"/>
          </p:cNvSpPr>
          <p:nvPr>
            <p:ph idx="1"/>
          </p:nvPr>
        </p:nvSpPr>
        <p:spPr>
          <a:xfrm>
            <a:off x="315795" y="1600200"/>
            <a:ext cx="4034333" cy="4648200"/>
          </a:xfrm>
        </p:spPr>
        <p:txBody>
          <a:bodyPr/>
          <a:lstStyle/>
          <a:p>
            <a:r>
              <a:rPr lang="en-US" sz="1800" dirty="0" smtClean="0"/>
              <a:t>Quality</a:t>
            </a:r>
          </a:p>
          <a:p>
            <a:pPr lvl="1"/>
            <a:r>
              <a:rPr lang="en-US" sz="1600" dirty="0" smtClean="0"/>
              <a:t>Prove the absence of run-time errors in source code </a:t>
            </a:r>
          </a:p>
          <a:p>
            <a:pPr lvl="1"/>
            <a:r>
              <a:rPr lang="en-US" sz="1600" dirty="0" smtClean="0"/>
              <a:t>Measure, improve and control </a:t>
            </a:r>
          </a:p>
          <a:p>
            <a:endParaRPr lang="en-US" sz="1800" dirty="0" smtClean="0"/>
          </a:p>
          <a:p>
            <a:r>
              <a:rPr lang="en-US" sz="1800" dirty="0" smtClean="0"/>
              <a:t>Usage</a:t>
            </a:r>
          </a:p>
          <a:p>
            <a:pPr lvl="1"/>
            <a:r>
              <a:rPr lang="en-US" sz="1600" dirty="0" smtClean="0"/>
              <a:t>Simple colored source code </a:t>
            </a:r>
          </a:p>
          <a:p>
            <a:pPr lvl="1"/>
            <a:r>
              <a:rPr lang="en-US" sz="1600" dirty="0" smtClean="0"/>
              <a:t>No execution or test cases</a:t>
            </a:r>
          </a:p>
          <a:p>
            <a:pPr lvl="1"/>
            <a:r>
              <a:rPr lang="en-US" sz="1600" dirty="0" smtClean="0"/>
              <a:t>For C/C++ or Ada</a:t>
            </a:r>
          </a:p>
          <a:p>
            <a:endParaRPr lang="en-US" sz="1800" dirty="0" smtClean="0"/>
          </a:p>
          <a:p>
            <a:r>
              <a:rPr lang="en-US" sz="1800" dirty="0" smtClean="0"/>
              <a:t>Process</a:t>
            </a:r>
          </a:p>
          <a:p>
            <a:pPr lvl="1"/>
            <a:r>
              <a:rPr lang="en-US" sz="1600" dirty="0" smtClean="0"/>
              <a:t>Use early in development</a:t>
            </a:r>
          </a:p>
          <a:p>
            <a:pPr lvl="1"/>
            <a:r>
              <a:rPr lang="en-US" sz="1600" dirty="0" smtClean="0"/>
              <a:t>For automatically generated </a:t>
            </a:r>
            <a:br>
              <a:rPr lang="en-US" sz="1600" dirty="0" smtClean="0"/>
            </a:br>
            <a:r>
              <a:rPr lang="en-US" sz="1600" dirty="0" smtClean="0"/>
              <a:t>and handwritten code</a:t>
            </a:r>
          </a:p>
        </p:txBody>
      </p:sp>
      <p:pic>
        <p:nvPicPr>
          <p:cNvPr id="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48888" y="1404594"/>
            <a:ext cx="5018077" cy="44588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6593223"/>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ChangeArrowheads="1"/>
          </p:cNvSpPr>
          <p:nvPr>
            <p:ph type="body" idx="1"/>
          </p:nvPr>
        </p:nvSpPr>
        <p:spPr>
          <a:xfrm>
            <a:off x="447675" y="2093913"/>
            <a:ext cx="8362950" cy="1349375"/>
          </a:xfrm>
        </p:spPr>
        <p:txBody>
          <a:bodyPr/>
          <a:lstStyle/>
          <a:p>
            <a:r>
              <a:rPr lang="en-US" altLang="ko-KR" smtClean="0"/>
              <a:t>Integrates code verification with the production code generation</a:t>
            </a:r>
          </a:p>
        </p:txBody>
      </p:sp>
      <p:pic>
        <p:nvPicPr>
          <p:cNvPr id="86019" name="Picture 2"/>
          <p:cNvPicPr>
            <a:picLocks noChangeAspect="1" noChangeArrowheads="1"/>
          </p:cNvPicPr>
          <p:nvPr/>
        </p:nvPicPr>
        <p:blipFill>
          <a:blip r:embed="rId4" cstate="print"/>
          <a:srcRect/>
          <a:stretch>
            <a:fillRect/>
          </a:stretch>
        </p:blipFill>
        <p:spPr bwMode="auto">
          <a:xfrm>
            <a:off x="847725" y="3240088"/>
            <a:ext cx="4849813" cy="2935287"/>
          </a:xfrm>
          <a:prstGeom prst="rect">
            <a:avLst/>
          </a:prstGeom>
          <a:noFill/>
          <a:ln w="12700" algn="ctr">
            <a:noFill/>
            <a:miter lim="800000"/>
            <a:headEnd/>
            <a:tailEnd/>
          </a:ln>
        </p:spPr>
      </p:pic>
      <p:grpSp>
        <p:nvGrpSpPr>
          <p:cNvPr id="2" name="Group 4"/>
          <p:cNvGrpSpPr>
            <a:grpSpLocks/>
          </p:cNvGrpSpPr>
          <p:nvPr/>
        </p:nvGrpSpPr>
        <p:grpSpPr bwMode="auto">
          <a:xfrm>
            <a:off x="1816100" y="4248150"/>
            <a:ext cx="3305175" cy="1281113"/>
            <a:chOff x="946" y="2198"/>
            <a:chExt cx="2532" cy="1048"/>
          </a:xfrm>
        </p:grpSpPr>
        <p:sp>
          <p:nvSpPr>
            <p:cNvPr id="86049" name="AutoShape 12"/>
            <p:cNvSpPr>
              <a:spLocks noChangeArrowheads="1"/>
            </p:cNvSpPr>
            <p:nvPr/>
          </p:nvSpPr>
          <p:spPr bwMode="auto">
            <a:xfrm>
              <a:off x="3033" y="2545"/>
              <a:ext cx="294" cy="307"/>
            </a:xfrm>
            <a:prstGeom prst="irregularSeal1">
              <a:avLst/>
            </a:prstGeom>
            <a:solidFill>
              <a:srgbClr val="FF3300"/>
            </a:solidFill>
            <a:ln w="12700" algn="ctr">
              <a:solidFill>
                <a:srgbClr val="FF0000"/>
              </a:solidFill>
              <a:miter lim="800000"/>
              <a:headEnd/>
              <a:tailEnd/>
            </a:ln>
          </p:spPr>
          <p:txBody>
            <a:bodyPr wrap="none" anchor="ctr"/>
            <a:lstStyle/>
            <a:p>
              <a:pPr algn="ctr" eaLnBrk="0" latinLnBrk="0" hangingPunct="0"/>
              <a:endParaRPr kumimoji="0" lang="fr-FR" altLang="ko-KR" sz="2800" i="1">
                <a:latin typeface="Arial" pitchFamily="34" charset="0"/>
              </a:endParaRPr>
            </a:p>
          </p:txBody>
        </p:sp>
        <p:sp>
          <p:nvSpPr>
            <p:cNvPr id="86050" name="Rectangle 14"/>
            <p:cNvSpPr>
              <a:spLocks noChangeArrowheads="1"/>
            </p:cNvSpPr>
            <p:nvPr/>
          </p:nvSpPr>
          <p:spPr bwMode="auto">
            <a:xfrm>
              <a:off x="3033" y="2462"/>
              <a:ext cx="445" cy="436"/>
            </a:xfrm>
            <a:prstGeom prst="rect">
              <a:avLst/>
            </a:prstGeom>
            <a:noFill/>
            <a:ln w="28575" algn="ctr">
              <a:solidFill>
                <a:srgbClr val="FF0000"/>
              </a:solidFill>
              <a:miter lim="800000"/>
              <a:headEnd/>
              <a:tailEnd/>
            </a:ln>
          </p:spPr>
          <p:txBody>
            <a:bodyPr wrap="none" anchor="ctr"/>
            <a:lstStyle/>
            <a:p>
              <a:pPr algn="ctr" eaLnBrk="0" latinLnBrk="0" hangingPunct="0"/>
              <a:endParaRPr kumimoji="0" lang="fr-FR" altLang="ko-KR" sz="2800" i="1">
                <a:latin typeface="Arial" pitchFamily="34" charset="0"/>
              </a:endParaRPr>
            </a:p>
          </p:txBody>
        </p:sp>
        <p:sp>
          <p:nvSpPr>
            <p:cNvPr id="86051" name="Oval 7"/>
            <p:cNvSpPr>
              <a:spLocks noChangeArrowheads="1"/>
            </p:cNvSpPr>
            <p:nvPr/>
          </p:nvSpPr>
          <p:spPr bwMode="auto">
            <a:xfrm>
              <a:off x="946" y="2304"/>
              <a:ext cx="691" cy="394"/>
            </a:xfrm>
            <a:prstGeom prst="ellipse">
              <a:avLst/>
            </a:prstGeom>
            <a:solidFill>
              <a:srgbClr val="0EF285">
                <a:alpha val="25882"/>
              </a:srgbClr>
            </a:solidFill>
            <a:ln w="9525">
              <a:solidFill>
                <a:schemeClr val="tx1"/>
              </a:solidFill>
              <a:round/>
              <a:headEnd/>
              <a:tailEnd/>
            </a:ln>
          </p:spPr>
          <p:txBody>
            <a:bodyPr wrap="none" anchor="ctr"/>
            <a:lstStyle/>
            <a:p>
              <a:pPr algn="ctr" eaLnBrk="0" latinLnBrk="0" hangingPunct="0"/>
              <a:endParaRPr kumimoji="0" lang="ko-KR" altLang="en-US"/>
            </a:p>
          </p:txBody>
        </p:sp>
        <p:sp>
          <p:nvSpPr>
            <p:cNvPr id="86052" name="Oval 8"/>
            <p:cNvSpPr>
              <a:spLocks noChangeArrowheads="1"/>
            </p:cNvSpPr>
            <p:nvPr/>
          </p:nvSpPr>
          <p:spPr bwMode="auto">
            <a:xfrm>
              <a:off x="946" y="2852"/>
              <a:ext cx="691" cy="394"/>
            </a:xfrm>
            <a:prstGeom prst="ellipse">
              <a:avLst/>
            </a:prstGeom>
            <a:solidFill>
              <a:srgbClr val="0EF285">
                <a:alpha val="25882"/>
              </a:srgbClr>
            </a:solidFill>
            <a:ln w="9525">
              <a:solidFill>
                <a:schemeClr val="tx1"/>
              </a:solidFill>
              <a:round/>
              <a:headEnd/>
              <a:tailEnd/>
            </a:ln>
          </p:spPr>
          <p:txBody>
            <a:bodyPr wrap="none" anchor="ctr"/>
            <a:lstStyle/>
            <a:p>
              <a:pPr algn="ctr" eaLnBrk="0" latinLnBrk="0" hangingPunct="0"/>
              <a:endParaRPr kumimoji="0" lang="ko-KR" altLang="en-US"/>
            </a:p>
          </p:txBody>
        </p:sp>
        <p:sp>
          <p:nvSpPr>
            <p:cNvPr id="86053" name="Oval 9"/>
            <p:cNvSpPr>
              <a:spLocks noChangeArrowheads="1"/>
            </p:cNvSpPr>
            <p:nvPr/>
          </p:nvSpPr>
          <p:spPr bwMode="auto">
            <a:xfrm>
              <a:off x="1733" y="2852"/>
              <a:ext cx="691" cy="394"/>
            </a:xfrm>
            <a:prstGeom prst="ellipse">
              <a:avLst/>
            </a:prstGeom>
            <a:solidFill>
              <a:srgbClr val="0EF285">
                <a:alpha val="25882"/>
              </a:srgbClr>
            </a:solidFill>
            <a:ln w="9525">
              <a:solidFill>
                <a:schemeClr val="tx1"/>
              </a:solidFill>
              <a:round/>
              <a:headEnd/>
              <a:tailEnd/>
            </a:ln>
          </p:spPr>
          <p:txBody>
            <a:bodyPr wrap="none" anchor="ctr"/>
            <a:lstStyle/>
            <a:p>
              <a:pPr algn="ctr" eaLnBrk="0" latinLnBrk="0" hangingPunct="0"/>
              <a:endParaRPr kumimoji="0" lang="ko-KR" altLang="en-US"/>
            </a:p>
          </p:txBody>
        </p:sp>
        <p:sp>
          <p:nvSpPr>
            <p:cNvPr id="86054" name="Oval 10"/>
            <p:cNvSpPr>
              <a:spLocks noChangeArrowheads="1"/>
            </p:cNvSpPr>
            <p:nvPr/>
          </p:nvSpPr>
          <p:spPr bwMode="auto">
            <a:xfrm>
              <a:off x="1733" y="2304"/>
              <a:ext cx="691" cy="394"/>
            </a:xfrm>
            <a:prstGeom prst="ellipse">
              <a:avLst/>
            </a:prstGeom>
            <a:solidFill>
              <a:srgbClr val="0EF285">
                <a:alpha val="25882"/>
              </a:srgbClr>
            </a:solidFill>
            <a:ln w="9525">
              <a:solidFill>
                <a:schemeClr val="tx1"/>
              </a:solidFill>
              <a:round/>
              <a:headEnd/>
              <a:tailEnd/>
            </a:ln>
          </p:spPr>
          <p:txBody>
            <a:bodyPr wrap="none" anchor="ctr"/>
            <a:lstStyle/>
            <a:p>
              <a:pPr algn="ctr" eaLnBrk="0" latinLnBrk="0" hangingPunct="0"/>
              <a:endParaRPr kumimoji="0" lang="ko-KR" altLang="en-US"/>
            </a:p>
          </p:txBody>
        </p:sp>
        <p:sp>
          <p:nvSpPr>
            <p:cNvPr id="86055" name="Oval 11"/>
            <p:cNvSpPr>
              <a:spLocks noChangeArrowheads="1"/>
            </p:cNvSpPr>
            <p:nvPr/>
          </p:nvSpPr>
          <p:spPr bwMode="auto">
            <a:xfrm>
              <a:off x="2273" y="2198"/>
              <a:ext cx="691" cy="394"/>
            </a:xfrm>
            <a:prstGeom prst="ellipse">
              <a:avLst/>
            </a:prstGeom>
            <a:solidFill>
              <a:srgbClr val="0EF285">
                <a:alpha val="25882"/>
              </a:srgbClr>
            </a:solidFill>
            <a:ln w="9525">
              <a:solidFill>
                <a:schemeClr val="tx1"/>
              </a:solidFill>
              <a:round/>
              <a:headEnd/>
              <a:tailEnd/>
            </a:ln>
          </p:spPr>
          <p:txBody>
            <a:bodyPr wrap="none" anchor="ctr"/>
            <a:lstStyle/>
            <a:p>
              <a:pPr algn="ctr" eaLnBrk="0" latinLnBrk="0" hangingPunct="0"/>
              <a:endParaRPr kumimoji="0" lang="ko-KR" altLang="en-US"/>
            </a:p>
          </p:txBody>
        </p:sp>
      </p:grpSp>
      <p:pic>
        <p:nvPicPr>
          <p:cNvPr id="86021" name="Picture 7"/>
          <p:cNvPicPr>
            <a:picLocks noChangeAspect="1" noChangeArrowheads="1"/>
          </p:cNvPicPr>
          <p:nvPr/>
        </p:nvPicPr>
        <p:blipFill>
          <a:blip r:embed="rId5" cstate="print"/>
          <a:srcRect/>
          <a:stretch>
            <a:fillRect/>
          </a:stretch>
        </p:blipFill>
        <p:spPr bwMode="auto">
          <a:xfrm>
            <a:off x="6499225" y="3417888"/>
            <a:ext cx="1804988" cy="2619375"/>
          </a:xfrm>
          <a:prstGeom prst="rect">
            <a:avLst/>
          </a:prstGeom>
          <a:noFill/>
          <a:ln w="9525">
            <a:solidFill>
              <a:srgbClr val="003366"/>
            </a:solidFill>
            <a:miter lim="800000"/>
            <a:headEnd/>
            <a:tailEnd/>
          </a:ln>
        </p:spPr>
      </p:pic>
      <p:sp>
        <p:nvSpPr>
          <p:cNvPr id="86022" name="AutoShape 13"/>
          <p:cNvSpPr>
            <a:spLocks noChangeArrowheads="1"/>
          </p:cNvSpPr>
          <p:nvPr/>
        </p:nvSpPr>
        <p:spPr bwMode="auto">
          <a:xfrm rot="5400000">
            <a:off x="5268912" y="2974976"/>
            <a:ext cx="949325" cy="1866900"/>
          </a:xfrm>
          <a:prstGeom prst="curvedRightArrow">
            <a:avLst>
              <a:gd name="adj1" fmla="val 17444"/>
              <a:gd name="adj2" fmla="val 56775"/>
              <a:gd name="adj3" fmla="val 33333"/>
            </a:avLst>
          </a:prstGeom>
          <a:solidFill>
            <a:schemeClr val="accent1"/>
          </a:solidFill>
          <a:ln w="9525">
            <a:solidFill>
              <a:schemeClr val="tx1"/>
            </a:solidFill>
            <a:miter lim="800000"/>
            <a:headEnd/>
            <a:tailEnd/>
          </a:ln>
        </p:spPr>
        <p:txBody>
          <a:bodyPr wrap="none" anchor="ctr"/>
          <a:lstStyle/>
          <a:p>
            <a:pPr algn="ctr" eaLnBrk="0" latinLnBrk="0" hangingPunct="0"/>
            <a:endParaRPr kumimoji="0" lang="ko-KR" altLang="en-US"/>
          </a:p>
        </p:txBody>
      </p:sp>
      <p:sp>
        <p:nvSpPr>
          <p:cNvPr id="86023" name="Rectangle 14"/>
          <p:cNvSpPr>
            <a:spLocks noGrp="1" noChangeArrowheads="1"/>
          </p:cNvSpPr>
          <p:nvPr>
            <p:ph type="title"/>
          </p:nvPr>
        </p:nvSpPr>
        <p:spPr/>
        <p:txBody>
          <a:bodyPr/>
          <a:lstStyle/>
          <a:p>
            <a:r>
              <a:rPr lang="en-US" altLang="ko-KR" sz="2800" dirty="0" smtClean="0"/>
              <a:t>Tracing results back to the model</a:t>
            </a:r>
            <a:br>
              <a:rPr lang="en-US" altLang="ko-KR" sz="2800" dirty="0" smtClean="0"/>
            </a:br>
            <a:r>
              <a:rPr lang="en-US" altLang="ko-KR" sz="2000" b="0" dirty="0" err="1" smtClean="0">
                <a:solidFill>
                  <a:schemeClr val="accent1"/>
                </a:solidFill>
              </a:rPr>
              <a:t>Polyspace</a:t>
            </a:r>
            <a:r>
              <a:rPr lang="en-US" altLang="ko-KR" sz="2000" b="0" dirty="0" smtClean="0">
                <a:solidFill>
                  <a:schemeClr val="accent1"/>
                </a:solidFill>
              </a:rPr>
              <a:t>™ Model Link SL</a:t>
            </a:r>
          </a:p>
        </p:txBody>
      </p:sp>
    </p:spTree>
    <p:custDataLst>
      <p:tags r:id="rId1"/>
    </p:custDataLst>
    <p:extLst>
      <p:ext uri="{BB962C8B-B14F-4D97-AF65-F5344CB8AC3E}">
        <p14:creationId xmlns:p14="http://schemas.microsoft.com/office/powerpoint/2010/main" val="2032281177"/>
      </p:ext>
    </p:extLst>
  </p:cSld>
  <p:clrMapOvr>
    <a:masterClrMapping/>
  </p:clrMapOvr>
  <p:transition/>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7042" name="Rectangle 2"/>
          <p:cNvSpPr>
            <a:spLocks noGrp="1" noChangeArrowheads="1"/>
          </p:cNvSpPr>
          <p:nvPr>
            <p:ph type="title"/>
          </p:nvPr>
        </p:nvSpPr>
        <p:spPr/>
        <p:txBody>
          <a:bodyPr/>
          <a:lstStyle/>
          <a:p>
            <a:r>
              <a:rPr lang="en-US" altLang="ko-KR" smtClean="0"/>
              <a:t>Code Analysis Result</a:t>
            </a:r>
          </a:p>
        </p:txBody>
      </p:sp>
      <p:sp>
        <p:nvSpPr>
          <p:cNvPr id="87043" name="Rectangle 79"/>
          <p:cNvSpPr>
            <a:spLocks noChangeArrowheads="1"/>
          </p:cNvSpPr>
          <p:nvPr/>
        </p:nvSpPr>
        <p:spPr bwMode="auto">
          <a:xfrm>
            <a:off x="2843213" y="6365875"/>
            <a:ext cx="3476625" cy="492125"/>
          </a:xfrm>
          <a:prstGeom prst="rect">
            <a:avLst/>
          </a:prstGeom>
          <a:noFill/>
          <a:ln w="9525">
            <a:noFill/>
            <a:miter lim="800000"/>
            <a:headEnd/>
            <a:tailEnd/>
          </a:ln>
        </p:spPr>
        <p:txBody>
          <a:bodyPr/>
          <a:lstStyle/>
          <a:p>
            <a:pPr marL="284163" indent="-284163" algn="ctr" eaLnBrk="0" latinLnBrk="0" hangingPunct="0">
              <a:spcBef>
                <a:spcPct val="20000"/>
              </a:spcBef>
              <a:buClr>
                <a:srgbClr val="215383"/>
              </a:buClr>
              <a:buSzPct val="95000"/>
              <a:buFont typeface="Wingdings" pitchFamily="2" charset="2"/>
              <a:buNone/>
            </a:pPr>
            <a:r>
              <a:rPr kumimoji="0" lang="en-US" altLang="ko-KR" sz="1800" dirty="0" err="1" smtClean="0">
                <a:latin typeface="Arial" pitchFamily="34" charset="0"/>
              </a:rPr>
              <a:t>Polyspace</a:t>
            </a:r>
            <a:r>
              <a:rPr kumimoji="0" lang="en-US" altLang="ko-KR" sz="1800" dirty="0" smtClean="0">
                <a:latin typeface="Arial" pitchFamily="34" charset="0"/>
              </a:rPr>
              <a:t> </a:t>
            </a:r>
            <a:r>
              <a:rPr kumimoji="0" lang="en-US" altLang="ko-KR" sz="1800" dirty="0">
                <a:latin typeface="Arial" pitchFamily="34" charset="0"/>
              </a:rPr>
              <a:t>Viewer</a:t>
            </a:r>
          </a:p>
        </p:txBody>
      </p:sp>
      <p:pic>
        <p:nvPicPr>
          <p:cNvPr id="87056" name="Picture 30"/>
          <p:cNvPicPr>
            <a:picLocks noChangeAspect="1" noChangeArrowheads="1"/>
          </p:cNvPicPr>
          <p:nvPr/>
        </p:nvPicPr>
        <p:blipFill>
          <a:blip r:embed="rId3" cstate="print"/>
          <a:srcRect/>
          <a:stretch>
            <a:fillRect/>
          </a:stretch>
        </p:blipFill>
        <p:spPr bwMode="auto">
          <a:xfrm>
            <a:off x="1524000" y="1339850"/>
            <a:ext cx="5934075" cy="5070475"/>
          </a:xfrm>
          <a:prstGeom prst="rect">
            <a:avLst/>
          </a:prstGeom>
          <a:noFill/>
          <a:ln w="9525">
            <a:noFill/>
            <a:miter lim="800000"/>
            <a:headEnd/>
            <a:tailEnd/>
          </a:ln>
        </p:spPr>
      </p:pic>
    </p:spTree>
    <p:extLst>
      <p:ext uri="{BB962C8B-B14F-4D97-AF65-F5344CB8AC3E}">
        <p14:creationId xmlns:p14="http://schemas.microsoft.com/office/powerpoint/2010/main" val="226123990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8066" name="Rectangle 2"/>
          <p:cNvSpPr>
            <a:spLocks noGrp="1" noChangeArrowheads="1"/>
          </p:cNvSpPr>
          <p:nvPr>
            <p:ph type="title"/>
          </p:nvPr>
        </p:nvSpPr>
        <p:spPr/>
        <p:txBody>
          <a:bodyPr/>
          <a:lstStyle/>
          <a:p>
            <a:r>
              <a:rPr lang="en-US" altLang="ko-KR" sz="2800" dirty="0" smtClean="0"/>
              <a:t>Proving Code Correctness</a:t>
            </a:r>
            <a:br>
              <a:rPr lang="en-US" altLang="ko-KR" sz="2800" dirty="0" smtClean="0"/>
            </a:br>
            <a:r>
              <a:rPr lang="en-US" altLang="ko-KR" sz="2000" b="0" dirty="0" err="1" smtClean="0">
                <a:solidFill>
                  <a:schemeClr val="accent1"/>
                </a:solidFill>
              </a:rPr>
              <a:t>Polyspace</a:t>
            </a:r>
            <a:r>
              <a:rPr lang="en-US" altLang="ko-KR" sz="2000" b="0" dirty="0" smtClean="0">
                <a:solidFill>
                  <a:schemeClr val="accent1"/>
                </a:solidFill>
              </a:rPr>
              <a:t> Server for C/C++</a:t>
            </a:r>
            <a:r>
              <a:rPr lang="en-US" altLang="ko-KR" sz="2400" b="0" dirty="0" smtClean="0">
                <a:solidFill>
                  <a:schemeClr val="accent1"/>
                </a:solidFill>
              </a:rPr>
              <a:t/>
            </a:r>
            <a:br>
              <a:rPr lang="en-US" altLang="ko-KR" sz="2400" b="0" dirty="0" smtClean="0">
                <a:solidFill>
                  <a:schemeClr val="accent1"/>
                </a:solidFill>
              </a:rPr>
            </a:br>
            <a:endParaRPr lang="en-US" altLang="ko-KR" sz="2400" b="0" dirty="0" smtClean="0">
              <a:solidFill>
                <a:schemeClr val="accent1"/>
              </a:solidFill>
            </a:endParaRPr>
          </a:p>
        </p:txBody>
      </p:sp>
      <p:sp>
        <p:nvSpPr>
          <p:cNvPr id="88079" name="Rectangle 28"/>
          <p:cNvSpPr>
            <a:spLocks noGrp="1" noChangeArrowheads="1"/>
          </p:cNvSpPr>
          <p:nvPr>
            <p:ph type="body" idx="4294967295"/>
          </p:nvPr>
        </p:nvSpPr>
        <p:spPr>
          <a:xfrm>
            <a:off x="251520" y="2438400"/>
            <a:ext cx="4087813" cy="3298825"/>
          </a:xfrm>
        </p:spPr>
        <p:txBody>
          <a:bodyPr/>
          <a:lstStyle/>
          <a:p>
            <a:pPr marL="457200" indent="-457200">
              <a:buFont typeface="Wingdings" pitchFamily="2" charset="2"/>
              <a:buAutoNum type="arabicPeriod"/>
            </a:pPr>
            <a:r>
              <a:rPr lang="en-US" altLang="ko-KR" sz="2400" dirty="0" smtClean="0"/>
              <a:t>Authoring</a:t>
            </a:r>
          </a:p>
          <a:p>
            <a:pPr marL="779463" lvl="1" indent="-381000">
              <a:buFont typeface="Wingdings" pitchFamily="2" charset="2"/>
              <a:buChar char="§"/>
            </a:pPr>
            <a:r>
              <a:rPr lang="en-US" altLang="ko-KR" sz="2000" dirty="0" smtClean="0">
                <a:ea typeface="굴림" pitchFamily="50" charset="-127"/>
              </a:rPr>
              <a:t>Configuration - selection of code base and types of problems to focus on</a:t>
            </a:r>
          </a:p>
          <a:p>
            <a:pPr marL="457200" indent="-457200">
              <a:buFont typeface="Wingdings" pitchFamily="2" charset="2"/>
              <a:buAutoNum type="arabicPeriod"/>
            </a:pPr>
            <a:r>
              <a:rPr lang="en-US" altLang="ko-KR" sz="2400" dirty="0" smtClean="0"/>
              <a:t>Execution and Reporting</a:t>
            </a:r>
          </a:p>
          <a:p>
            <a:pPr marL="779463" lvl="1" indent="-381000">
              <a:buFont typeface="Wingdings" pitchFamily="2" charset="2"/>
              <a:buChar char="§"/>
            </a:pPr>
            <a:r>
              <a:rPr lang="en-US" altLang="ko-KR" sz="2000" dirty="0" smtClean="0">
                <a:ea typeface="굴림" pitchFamily="50" charset="-127"/>
              </a:rPr>
              <a:t>Runtime benchmark for both generated and legacy code</a:t>
            </a:r>
          </a:p>
        </p:txBody>
      </p:sp>
      <p:sp>
        <p:nvSpPr>
          <p:cNvPr id="88080" name="Rectangle 29"/>
          <p:cNvSpPr>
            <a:spLocks noChangeArrowheads="1"/>
          </p:cNvSpPr>
          <p:nvPr/>
        </p:nvSpPr>
        <p:spPr bwMode="auto">
          <a:xfrm>
            <a:off x="4398963" y="2471738"/>
            <a:ext cx="4572000" cy="2524125"/>
          </a:xfrm>
          <a:prstGeom prst="rect">
            <a:avLst/>
          </a:prstGeom>
          <a:noFill/>
          <a:ln w="9525" algn="ctr">
            <a:noFill/>
            <a:miter lim="800000"/>
            <a:headEnd/>
            <a:tailEnd/>
          </a:ln>
        </p:spPr>
        <p:txBody>
          <a:bodyPr/>
          <a:lstStyle/>
          <a:p>
            <a:pPr marL="284163" indent="-284163" eaLnBrk="0" latinLnBrk="0" hangingPunct="0">
              <a:lnSpc>
                <a:spcPct val="105000"/>
              </a:lnSpc>
              <a:spcBef>
                <a:spcPct val="20000"/>
              </a:spcBef>
              <a:buClr>
                <a:srgbClr val="215383"/>
              </a:buClr>
              <a:buSzPct val="95000"/>
              <a:buFont typeface="Wingdings" pitchFamily="2" charset="2"/>
              <a:buChar char="§"/>
            </a:pPr>
            <a:r>
              <a:rPr kumimoji="0" lang="en-US" altLang="ko-KR" sz="2400" b="1">
                <a:solidFill>
                  <a:schemeClr val="accent1"/>
                </a:solidFill>
                <a:latin typeface="Arial" pitchFamily="34" charset="0"/>
              </a:rPr>
              <a:t>Benefits</a:t>
            </a:r>
          </a:p>
          <a:p>
            <a:pPr marL="682625" lvl="1" indent="-284163" eaLnBrk="0" latinLnBrk="0" hangingPunct="0">
              <a:lnSpc>
                <a:spcPct val="105000"/>
              </a:lnSpc>
              <a:spcBef>
                <a:spcPct val="20000"/>
              </a:spcBef>
              <a:buClr>
                <a:srgbClr val="215383"/>
              </a:buClr>
              <a:buSzPct val="95000"/>
              <a:buFont typeface="Wingdings" pitchFamily="2" charset="2"/>
              <a:buChar char="§"/>
            </a:pPr>
            <a:r>
              <a:rPr kumimoji="0" lang="en-US" altLang="ko-KR" sz="1900">
                <a:latin typeface="Arial" pitchFamily="34" charset="0"/>
              </a:rPr>
              <a:t>Detects hard-to-find runtime problems</a:t>
            </a:r>
          </a:p>
          <a:p>
            <a:pPr marL="682625" lvl="1" indent="-284163" eaLnBrk="0" latinLnBrk="0" hangingPunct="0">
              <a:lnSpc>
                <a:spcPct val="105000"/>
              </a:lnSpc>
              <a:spcBef>
                <a:spcPct val="20000"/>
              </a:spcBef>
              <a:buClr>
                <a:srgbClr val="215383"/>
              </a:buClr>
              <a:buSzPct val="95000"/>
              <a:buFont typeface="Wingdings" pitchFamily="2" charset="2"/>
              <a:buChar char="§"/>
            </a:pPr>
            <a:r>
              <a:rPr kumimoji="0" lang="en-US" altLang="ko-KR" sz="1900">
                <a:latin typeface="Arial" pitchFamily="34" charset="0"/>
              </a:rPr>
              <a:t>Increases confidence by proving absence of runtime errors</a:t>
            </a:r>
          </a:p>
          <a:p>
            <a:pPr marL="682625" lvl="1" indent="-284163" eaLnBrk="0" latinLnBrk="0" hangingPunct="0">
              <a:lnSpc>
                <a:spcPct val="105000"/>
              </a:lnSpc>
              <a:spcBef>
                <a:spcPct val="20000"/>
              </a:spcBef>
              <a:buClr>
                <a:srgbClr val="215383"/>
              </a:buClr>
              <a:buSzPct val="95000"/>
              <a:buFont typeface="Wingdings" pitchFamily="2" charset="2"/>
              <a:buChar char="§"/>
            </a:pPr>
            <a:r>
              <a:rPr kumimoji="0" lang="en-US" altLang="ko-KR" sz="1900">
                <a:latin typeface="Arial" pitchFamily="34" charset="0"/>
              </a:rPr>
              <a:t>Helps with independent verification for certification purposes</a:t>
            </a:r>
          </a:p>
        </p:txBody>
      </p:sp>
    </p:spTree>
    <p:extLst>
      <p:ext uri="{BB962C8B-B14F-4D97-AF65-F5344CB8AC3E}">
        <p14:creationId xmlns:p14="http://schemas.microsoft.com/office/powerpoint/2010/main" val="20559542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2" name="AutoShape 13"/>
          <p:cNvCxnSpPr>
            <a:cxnSpLocks noChangeShapeType="1"/>
            <a:stCxn id="115" idx="2"/>
          </p:cNvCxnSpPr>
          <p:nvPr/>
        </p:nvCxnSpPr>
        <p:spPr bwMode="auto">
          <a:xfrm>
            <a:off x="4043763" y="3298614"/>
            <a:ext cx="7764" cy="1123567"/>
          </a:xfrm>
          <a:prstGeom prst="straightConnector1">
            <a:avLst/>
          </a:prstGeom>
          <a:noFill/>
          <a:ln w="25400">
            <a:solidFill>
              <a:schemeClr val="tx1"/>
            </a:solidFill>
            <a:round/>
            <a:headEnd/>
            <a:tailEnd type="triangle" w="med" len="med"/>
          </a:ln>
        </p:spPr>
      </p:cxnSp>
      <p:cxnSp>
        <p:nvCxnSpPr>
          <p:cNvPr id="111" name="AutoShape 9"/>
          <p:cNvCxnSpPr>
            <a:cxnSpLocks noChangeShapeType="1"/>
            <a:stCxn id="114" idx="2"/>
          </p:cNvCxnSpPr>
          <p:nvPr/>
        </p:nvCxnSpPr>
        <p:spPr bwMode="auto">
          <a:xfrm flipH="1">
            <a:off x="4048802" y="1954551"/>
            <a:ext cx="10586" cy="1026181"/>
          </a:xfrm>
          <a:prstGeom prst="straightConnector1">
            <a:avLst/>
          </a:prstGeom>
          <a:noFill/>
          <a:ln w="25400">
            <a:solidFill>
              <a:schemeClr val="tx1"/>
            </a:solidFill>
            <a:round/>
            <a:headEnd/>
            <a:tailEnd type="triangle" w="med" len="med"/>
          </a:ln>
        </p:spPr>
      </p:cxnSp>
      <p:cxnSp>
        <p:nvCxnSpPr>
          <p:cNvPr id="91" name="AutoShape 7"/>
          <p:cNvCxnSpPr>
            <a:cxnSpLocks noChangeShapeType="1"/>
          </p:cNvCxnSpPr>
          <p:nvPr/>
        </p:nvCxnSpPr>
        <p:spPr bwMode="auto">
          <a:xfrm rot="10800000" flipH="1">
            <a:off x="3431039" y="1640885"/>
            <a:ext cx="627290" cy="188913"/>
          </a:xfrm>
          <a:prstGeom prst="curvedConnector4">
            <a:avLst>
              <a:gd name="adj1" fmla="val -31236"/>
              <a:gd name="adj2" fmla="val 221009"/>
            </a:avLst>
          </a:prstGeom>
          <a:noFill/>
          <a:ln w="25400">
            <a:solidFill>
              <a:srgbClr val="003300"/>
            </a:solidFill>
            <a:prstDash val="sysDot"/>
            <a:round/>
            <a:headEnd/>
            <a:tailEnd type="triangle" w="med" len="med"/>
          </a:ln>
        </p:spPr>
      </p:cxnSp>
      <p:sp>
        <p:nvSpPr>
          <p:cNvPr id="92" name="Text Box 8"/>
          <p:cNvSpPr txBox="1">
            <a:spLocks noChangeArrowheads="1"/>
          </p:cNvSpPr>
          <p:nvPr/>
        </p:nvSpPr>
        <p:spPr bwMode="auto">
          <a:xfrm>
            <a:off x="2603724" y="1186858"/>
            <a:ext cx="810894" cy="297083"/>
          </a:xfrm>
          <a:prstGeom prst="rect">
            <a:avLst/>
          </a:prstGeom>
          <a:noFill/>
          <a:ln w="9525">
            <a:noFill/>
            <a:miter lim="800000"/>
            <a:headEnd/>
            <a:tailEnd/>
          </a:ln>
        </p:spPr>
        <p:txBody>
          <a:bodyPr wrap="none" lIns="80851" tIns="40425" rIns="80851" bIns="40425">
            <a:spAutoFit/>
          </a:bodyPr>
          <a:lstStyle/>
          <a:p>
            <a:r>
              <a:rPr lang="en-US" sz="1400" b="1" u="sng" dirty="0">
                <a:solidFill>
                  <a:srgbClr val="006600"/>
                </a:solidFill>
                <a:latin typeface="Arial Unicode MS" pitchFamily="34" charset="-128"/>
                <a:ea typeface="Arial Unicode MS" pitchFamily="34" charset="-128"/>
                <a:cs typeface="Arial Unicode MS" pitchFamily="34" charset="-128"/>
              </a:rPr>
              <a:t>Validate</a:t>
            </a:r>
          </a:p>
        </p:txBody>
      </p:sp>
      <p:cxnSp>
        <p:nvCxnSpPr>
          <p:cNvPr id="93" name="AutoShape 10"/>
          <p:cNvCxnSpPr>
            <a:cxnSpLocks noChangeShapeType="1"/>
          </p:cNvCxnSpPr>
          <p:nvPr/>
        </p:nvCxnSpPr>
        <p:spPr bwMode="auto">
          <a:xfrm rot="10800000">
            <a:off x="3431039" y="1829797"/>
            <a:ext cx="278947" cy="1339850"/>
          </a:xfrm>
          <a:prstGeom prst="curvedConnector3">
            <a:avLst>
              <a:gd name="adj1" fmla="val 746586"/>
            </a:avLst>
          </a:prstGeom>
          <a:noFill/>
          <a:ln w="25400">
            <a:solidFill>
              <a:schemeClr val="accent2"/>
            </a:solidFill>
            <a:prstDash val="dash"/>
            <a:round/>
            <a:headEnd type="triangle" w="med" len="med"/>
            <a:tailEnd type="triangle" w="med" len="med"/>
          </a:ln>
        </p:spPr>
      </p:cxnSp>
      <p:cxnSp>
        <p:nvCxnSpPr>
          <p:cNvPr id="94" name="AutoShape 11"/>
          <p:cNvCxnSpPr>
            <a:cxnSpLocks noChangeShapeType="1"/>
          </p:cNvCxnSpPr>
          <p:nvPr/>
        </p:nvCxnSpPr>
        <p:spPr bwMode="auto">
          <a:xfrm flipV="1">
            <a:off x="4387622" y="1829797"/>
            <a:ext cx="297996" cy="1339850"/>
          </a:xfrm>
          <a:prstGeom prst="curvedConnector3">
            <a:avLst>
              <a:gd name="adj1" fmla="val 663635"/>
            </a:avLst>
          </a:prstGeom>
          <a:noFill/>
          <a:ln w="25400">
            <a:solidFill>
              <a:schemeClr val="accent4"/>
            </a:solidFill>
            <a:round/>
            <a:headEnd/>
            <a:tailEnd type="triangle" w="med" len="med"/>
          </a:ln>
        </p:spPr>
      </p:cxnSp>
      <p:cxnSp>
        <p:nvCxnSpPr>
          <p:cNvPr id="96" name="AutoShape 14"/>
          <p:cNvCxnSpPr>
            <a:cxnSpLocks noChangeShapeType="1"/>
          </p:cNvCxnSpPr>
          <p:nvPr/>
        </p:nvCxnSpPr>
        <p:spPr bwMode="auto">
          <a:xfrm flipH="1" flipV="1">
            <a:off x="4051521" y="4422185"/>
            <a:ext cx="586469" cy="188913"/>
          </a:xfrm>
          <a:prstGeom prst="curvedConnector4">
            <a:avLst>
              <a:gd name="adj1" fmla="val -33412"/>
              <a:gd name="adj2" fmla="val 221009"/>
            </a:avLst>
          </a:prstGeom>
          <a:noFill/>
          <a:ln w="25400">
            <a:solidFill>
              <a:schemeClr val="tx2"/>
            </a:solidFill>
            <a:prstDash val="sysDot"/>
            <a:round/>
            <a:headEnd/>
            <a:tailEnd type="triangle" w="med" len="med"/>
          </a:ln>
        </p:spPr>
      </p:cxnSp>
      <p:cxnSp>
        <p:nvCxnSpPr>
          <p:cNvPr id="97" name="AutoShape 16"/>
          <p:cNvCxnSpPr>
            <a:cxnSpLocks noChangeShapeType="1"/>
          </p:cNvCxnSpPr>
          <p:nvPr/>
        </p:nvCxnSpPr>
        <p:spPr bwMode="auto">
          <a:xfrm flipH="1" flipV="1">
            <a:off x="4379454" y="3161709"/>
            <a:ext cx="229960" cy="2751138"/>
          </a:xfrm>
          <a:prstGeom prst="curvedConnector3">
            <a:avLst>
              <a:gd name="adj1" fmla="val -797648"/>
            </a:avLst>
          </a:prstGeom>
          <a:noFill/>
          <a:ln w="25400">
            <a:solidFill>
              <a:schemeClr val="accent4"/>
            </a:solidFill>
            <a:round/>
            <a:headEnd/>
            <a:tailEnd type="triangle" w="med" len="med"/>
          </a:ln>
        </p:spPr>
      </p:cxnSp>
      <p:cxnSp>
        <p:nvCxnSpPr>
          <p:cNvPr id="98" name="AutoShape 17"/>
          <p:cNvCxnSpPr>
            <a:cxnSpLocks noChangeShapeType="1"/>
          </p:cNvCxnSpPr>
          <p:nvPr/>
        </p:nvCxnSpPr>
        <p:spPr bwMode="auto">
          <a:xfrm flipV="1">
            <a:off x="4617582" y="1829799"/>
            <a:ext cx="68036" cy="4090988"/>
          </a:xfrm>
          <a:prstGeom prst="curvedConnector3">
            <a:avLst>
              <a:gd name="adj1" fmla="val 6519105"/>
            </a:avLst>
          </a:prstGeom>
          <a:noFill/>
          <a:ln w="25400">
            <a:solidFill>
              <a:schemeClr val="accent4"/>
            </a:solidFill>
            <a:round/>
            <a:headEnd/>
            <a:tailEnd type="triangle" w="med" len="med"/>
          </a:ln>
        </p:spPr>
      </p:cxnSp>
      <p:cxnSp>
        <p:nvCxnSpPr>
          <p:cNvPr id="95" name="AutoShape 12"/>
          <p:cNvCxnSpPr>
            <a:cxnSpLocks noChangeShapeType="1"/>
          </p:cNvCxnSpPr>
          <p:nvPr/>
        </p:nvCxnSpPr>
        <p:spPr bwMode="auto">
          <a:xfrm flipH="1" flipV="1">
            <a:off x="4048803" y="2980735"/>
            <a:ext cx="338819" cy="188913"/>
          </a:xfrm>
          <a:prstGeom prst="curvedConnector4">
            <a:avLst>
              <a:gd name="adj1" fmla="val -57833"/>
              <a:gd name="adj2" fmla="val 221009"/>
            </a:avLst>
          </a:prstGeom>
          <a:noFill/>
          <a:ln w="25400">
            <a:solidFill>
              <a:schemeClr val="tx2"/>
            </a:solidFill>
            <a:prstDash val="sysDot"/>
            <a:round/>
            <a:headEnd/>
            <a:tailEnd type="triangle" w="med" len="med"/>
          </a:ln>
        </p:spPr>
      </p:cxnSp>
      <p:cxnSp>
        <p:nvCxnSpPr>
          <p:cNvPr id="99" name="AutoShape 18"/>
          <p:cNvCxnSpPr>
            <a:cxnSpLocks noChangeShapeType="1"/>
          </p:cNvCxnSpPr>
          <p:nvPr/>
        </p:nvCxnSpPr>
        <p:spPr bwMode="auto">
          <a:xfrm rot="10800000" flipH="1">
            <a:off x="3465053" y="3169647"/>
            <a:ext cx="244929" cy="1441450"/>
          </a:xfrm>
          <a:prstGeom prst="curvedConnector3">
            <a:avLst>
              <a:gd name="adj1" fmla="val -751247"/>
            </a:avLst>
          </a:prstGeom>
          <a:noFill/>
          <a:ln w="25400">
            <a:solidFill>
              <a:schemeClr val="accent2"/>
            </a:solidFill>
            <a:prstDash val="dash"/>
            <a:round/>
            <a:headEnd type="triangle" w="med" len="med"/>
            <a:tailEnd type="triangle" w="med" len="med"/>
          </a:ln>
        </p:spPr>
      </p:cxnSp>
      <p:sp>
        <p:nvSpPr>
          <p:cNvPr id="106" name="Text Box 3"/>
          <p:cNvSpPr txBox="1">
            <a:spLocks noChangeArrowheads="1"/>
          </p:cNvSpPr>
          <p:nvPr/>
        </p:nvSpPr>
        <p:spPr bwMode="auto">
          <a:xfrm>
            <a:off x="6821952" y="657421"/>
            <a:ext cx="2333747" cy="297083"/>
          </a:xfrm>
          <a:prstGeom prst="rect">
            <a:avLst/>
          </a:prstGeom>
          <a:noFill/>
          <a:ln w="9525">
            <a:noFill/>
            <a:miter lim="800000"/>
            <a:headEnd/>
            <a:tailEnd/>
          </a:ln>
        </p:spPr>
        <p:txBody>
          <a:bodyPr wrap="none" lIns="80851" tIns="40425" rIns="80851" bIns="40425">
            <a:spAutoFit/>
          </a:bodyPr>
          <a:lstStyle/>
          <a:p>
            <a:pPr algn="ctr"/>
            <a:r>
              <a:rPr lang="en-US" sz="1400" dirty="0">
                <a:solidFill>
                  <a:srgbClr val="000000"/>
                </a:solidFill>
                <a:latin typeface="Arial Unicode MS" pitchFamily="34" charset="-128"/>
                <a:ea typeface="Arial Unicode MS" pitchFamily="34" charset="-128"/>
                <a:cs typeface="Arial Unicode MS" pitchFamily="34" charset="-128"/>
              </a:rPr>
              <a:t>* </a:t>
            </a:r>
            <a:r>
              <a:rPr lang="en-US" sz="1400" dirty="0" smtClean="0">
                <a:solidFill>
                  <a:srgbClr val="000000"/>
                </a:solidFill>
                <a:latin typeface="Arial Unicode MS" pitchFamily="34" charset="-128"/>
                <a:ea typeface="Arial Unicode MS" pitchFamily="34" charset="-128"/>
                <a:cs typeface="Arial Unicode MS" pitchFamily="34" charset="-128"/>
              </a:rPr>
              <a:t>DO-178C </a:t>
            </a:r>
            <a:r>
              <a:rPr lang="en-US" sz="1400" dirty="0">
                <a:solidFill>
                  <a:srgbClr val="000000"/>
                </a:solidFill>
                <a:latin typeface="Arial Unicode MS" pitchFamily="34" charset="-128"/>
                <a:ea typeface="Arial Unicode MS" pitchFamily="34" charset="-128"/>
                <a:cs typeface="Arial Unicode MS" pitchFamily="34" charset="-128"/>
              </a:rPr>
              <a:t>Qualifiable Tool</a:t>
            </a:r>
          </a:p>
        </p:txBody>
      </p:sp>
      <p:cxnSp>
        <p:nvCxnSpPr>
          <p:cNvPr id="113" name="AutoShape 15"/>
          <p:cNvCxnSpPr>
            <a:cxnSpLocks noChangeShapeType="1"/>
            <a:stCxn id="116" idx="2"/>
          </p:cNvCxnSpPr>
          <p:nvPr/>
        </p:nvCxnSpPr>
        <p:spPr bwMode="auto">
          <a:xfrm flipH="1">
            <a:off x="4042003" y="4729328"/>
            <a:ext cx="1558" cy="1002546"/>
          </a:xfrm>
          <a:prstGeom prst="straightConnector1">
            <a:avLst/>
          </a:prstGeom>
          <a:noFill/>
          <a:ln w="25400">
            <a:solidFill>
              <a:schemeClr val="tx1"/>
            </a:solidFill>
            <a:round/>
            <a:headEnd/>
            <a:tailEnd type="triangle" w="med" len="med"/>
          </a:ln>
        </p:spPr>
      </p:cxnSp>
      <p:sp>
        <p:nvSpPr>
          <p:cNvPr id="114" name="Text Box 23"/>
          <p:cNvSpPr txBox="1">
            <a:spLocks noChangeArrowheads="1"/>
          </p:cNvSpPr>
          <p:nvPr/>
        </p:nvSpPr>
        <p:spPr bwMode="auto">
          <a:xfrm>
            <a:off x="3433158" y="1640885"/>
            <a:ext cx="1252460" cy="313666"/>
          </a:xfrm>
          <a:prstGeom prst="rect">
            <a:avLst/>
          </a:prstGeom>
          <a:solidFill>
            <a:srgbClr val="8DB0FF"/>
          </a:solidFill>
          <a:ln w="9525">
            <a:solidFill>
              <a:schemeClr val="tx1"/>
            </a:solidFill>
            <a:miter lim="800000"/>
            <a:headEnd/>
            <a:tailEnd/>
          </a:ln>
        </p:spPr>
        <p:txBody>
          <a:bodyPr wrap="square" lIns="18288" tIns="36576" rIns="18288" bIns="40425" anchor="ctr" anchorCtr="0">
            <a:noAutofit/>
          </a:bodyPr>
          <a:lstStyle/>
          <a:p>
            <a:pPr algn="ctr"/>
            <a:r>
              <a:rPr lang="en-US" sz="1400" dirty="0">
                <a:latin typeface="Arial Unicode MS" pitchFamily="34" charset="-128"/>
                <a:ea typeface="Arial Unicode MS" pitchFamily="34" charset="-128"/>
                <a:cs typeface="Arial Unicode MS" pitchFamily="34" charset="-128"/>
              </a:rPr>
              <a:t>Requirements</a:t>
            </a:r>
          </a:p>
        </p:txBody>
      </p:sp>
      <p:sp>
        <p:nvSpPr>
          <p:cNvPr id="115" name="Text Box 24"/>
          <p:cNvSpPr txBox="1">
            <a:spLocks noChangeArrowheads="1"/>
          </p:cNvSpPr>
          <p:nvPr/>
        </p:nvSpPr>
        <p:spPr bwMode="auto">
          <a:xfrm>
            <a:off x="3711143" y="2980735"/>
            <a:ext cx="665239" cy="317879"/>
          </a:xfrm>
          <a:prstGeom prst="rect">
            <a:avLst/>
          </a:prstGeom>
          <a:solidFill>
            <a:srgbClr val="8DB0FF"/>
          </a:solidFill>
          <a:ln w="9525">
            <a:solidFill>
              <a:schemeClr val="tx1"/>
            </a:solidFill>
            <a:miter lim="800000"/>
            <a:headEnd/>
            <a:tailEnd/>
          </a:ln>
        </p:spPr>
        <p:txBody>
          <a:bodyPr wrap="square" lIns="18288" tIns="36576" rIns="18288" bIns="40425" anchor="ctr" anchorCtr="0">
            <a:noAutofit/>
          </a:bodyPr>
          <a:lstStyle/>
          <a:p>
            <a:pPr algn="ctr"/>
            <a:r>
              <a:rPr lang="en-US" sz="1400" dirty="0">
                <a:latin typeface="Arial Unicode MS" pitchFamily="34" charset="-128"/>
                <a:ea typeface="Arial Unicode MS" pitchFamily="34" charset="-128"/>
                <a:cs typeface="Arial Unicode MS" pitchFamily="34" charset="-128"/>
              </a:rPr>
              <a:t>Model</a:t>
            </a:r>
          </a:p>
        </p:txBody>
      </p:sp>
      <p:sp>
        <p:nvSpPr>
          <p:cNvPr id="116" name="Text Box 25"/>
          <p:cNvSpPr txBox="1">
            <a:spLocks noChangeArrowheads="1"/>
          </p:cNvSpPr>
          <p:nvPr/>
        </p:nvSpPr>
        <p:spPr bwMode="auto">
          <a:xfrm>
            <a:off x="3456739" y="4412498"/>
            <a:ext cx="1173643" cy="316830"/>
          </a:xfrm>
          <a:prstGeom prst="rect">
            <a:avLst/>
          </a:prstGeom>
          <a:solidFill>
            <a:srgbClr val="8DB0FF"/>
          </a:solidFill>
          <a:ln w="9525">
            <a:solidFill>
              <a:schemeClr val="tx1"/>
            </a:solidFill>
            <a:miter lim="800000"/>
            <a:headEnd/>
            <a:tailEnd/>
          </a:ln>
        </p:spPr>
        <p:txBody>
          <a:bodyPr wrap="square" lIns="18288" tIns="36576" rIns="18288" bIns="40425" anchor="ctr" anchorCtr="0">
            <a:noAutofit/>
          </a:bodyPr>
          <a:lstStyle/>
          <a:p>
            <a:pPr algn="ctr"/>
            <a:r>
              <a:rPr lang="en-US" sz="1400" dirty="0">
                <a:latin typeface="Arial Unicode MS" pitchFamily="34" charset="-128"/>
                <a:ea typeface="Arial Unicode MS" pitchFamily="34" charset="-128"/>
                <a:cs typeface="Arial Unicode MS" pitchFamily="34" charset="-128"/>
              </a:rPr>
              <a:t>Source Code</a:t>
            </a:r>
          </a:p>
        </p:txBody>
      </p:sp>
      <p:sp>
        <p:nvSpPr>
          <p:cNvPr id="117" name="Text Box 26"/>
          <p:cNvSpPr txBox="1">
            <a:spLocks noChangeArrowheads="1"/>
          </p:cNvSpPr>
          <p:nvPr/>
        </p:nvSpPr>
        <p:spPr bwMode="auto">
          <a:xfrm>
            <a:off x="3484104" y="5731874"/>
            <a:ext cx="1128134" cy="304779"/>
          </a:xfrm>
          <a:prstGeom prst="rect">
            <a:avLst/>
          </a:prstGeom>
          <a:solidFill>
            <a:srgbClr val="8DB0FF"/>
          </a:solidFill>
          <a:ln w="9525">
            <a:solidFill>
              <a:schemeClr val="tx1"/>
            </a:solidFill>
            <a:miter lim="800000"/>
            <a:headEnd/>
            <a:tailEnd/>
          </a:ln>
        </p:spPr>
        <p:txBody>
          <a:bodyPr wrap="square" lIns="18288" tIns="36576" rIns="18288" bIns="40425" anchor="ctr" anchorCtr="0">
            <a:noAutofit/>
          </a:bodyPr>
          <a:lstStyle/>
          <a:p>
            <a:pPr algn="ctr"/>
            <a:r>
              <a:rPr lang="en-US" sz="1400" dirty="0">
                <a:latin typeface="Arial Unicode MS" pitchFamily="34" charset="-128"/>
                <a:ea typeface="Arial Unicode MS" pitchFamily="34" charset="-128"/>
                <a:cs typeface="Arial Unicode MS" pitchFamily="34" charset="-128"/>
              </a:rPr>
              <a:t>Object Code</a:t>
            </a:r>
          </a:p>
        </p:txBody>
      </p:sp>
      <p:sp>
        <p:nvSpPr>
          <p:cNvPr id="118" name="Text Box 19"/>
          <p:cNvSpPr txBox="1">
            <a:spLocks noChangeArrowheads="1"/>
          </p:cNvSpPr>
          <p:nvPr/>
        </p:nvSpPr>
        <p:spPr bwMode="auto">
          <a:xfrm>
            <a:off x="2853624" y="2097999"/>
            <a:ext cx="1251721" cy="727970"/>
          </a:xfrm>
          <a:prstGeom prst="rect">
            <a:avLst/>
          </a:prstGeom>
          <a:noFill/>
          <a:ln w="9525">
            <a:noFill/>
            <a:miter lim="800000"/>
            <a:headEnd/>
            <a:tailEnd/>
          </a:ln>
        </p:spPr>
        <p:txBody>
          <a:bodyPr wrap="none" lIns="80851" tIns="40425" rIns="80851" bIns="40425">
            <a:spAutoFit/>
          </a:bodyPr>
          <a:lstStyle/>
          <a:p>
            <a:pPr algn="ctr"/>
            <a:r>
              <a:rPr lang="en-US" sz="1400" dirty="0">
                <a:latin typeface="Arial Unicode MS" pitchFamily="34" charset="-128"/>
                <a:ea typeface="Arial Unicode MS" pitchFamily="34" charset="-128"/>
                <a:cs typeface="Arial Unicode MS" pitchFamily="34" charset="-128"/>
              </a:rPr>
              <a:t>Simulink</a:t>
            </a:r>
          </a:p>
          <a:p>
            <a:pPr algn="ctr"/>
            <a:r>
              <a:rPr lang="en-US" sz="1400" dirty="0">
                <a:latin typeface="Arial Unicode MS" pitchFamily="34" charset="-128"/>
                <a:ea typeface="Arial Unicode MS" pitchFamily="34" charset="-128"/>
                <a:cs typeface="Arial Unicode MS" pitchFamily="34" charset="-128"/>
              </a:rPr>
              <a:t>Stateflow</a:t>
            </a:r>
          </a:p>
          <a:p>
            <a:pPr algn="ctr"/>
            <a:r>
              <a:rPr lang="en-US" sz="1400" dirty="0">
                <a:latin typeface="Arial Unicode MS" pitchFamily="34" charset="-128"/>
                <a:ea typeface="Arial Unicode MS" pitchFamily="34" charset="-128"/>
                <a:cs typeface="Arial Unicode MS" pitchFamily="34" charset="-128"/>
              </a:rPr>
              <a:t>SLRG: </a:t>
            </a:r>
            <a:r>
              <a:rPr lang="en-US" sz="1400" i="1" dirty="0">
                <a:latin typeface="Arial Unicode MS" pitchFamily="34" charset="-128"/>
                <a:ea typeface="Arial Unicode MS" pitchFamily="34" charset="-128"/>
                <a:cs typeface="Arial Unicode MS" pitchFamily="34" charset="-128"/>
              </a:rPr>
              <a:t>SDD </a:t>
            </a:r>
            <a:r>
              <a:rPr lang="en-US" sz="1400" dirty="0">
                <a:latin typeface="Arial Unicode MS" pitchFamily="34" charset="-128"/>
                <a:ea typeface="Arial Unicode MS" pitchFamily="34" charset="-128"/>
                <a:cs typeface="Arial Unicode MS" pitchFamily="34" charset="-128"/>
              </a:rPr>
              <a:t>*</a:t>
            </a:r>
            <a:endParaRPr lang="en-US" sz="1400" i="1" dirty="0">
              <a:latin typeface="Arial Unicode MS" pitchFamily="34" charset="-128"/>
              <a:ea typeface="Arial Unicode MS" pitchFamily="34" charset="-128"/>
              <a:cs typeface="Arial Unicode MS" pitchFamily="34" charset="-128"/>
            </a:endParaRPr>
          </a:p>
        </p:txBody>
      </p:sp>
      <p:sp>
        <p:nvSpPr>
          <p:cNvPr id="122" name="TextBox 121"/>
          <p:cNvSpPr txBox="1"/>
          <p:nvPr/>
        </p:nvSpPr>
        <p:spPr>
          <a:xfrm>
            <a:off x="-21230" y="4011067"/>
            <a:ext cx="2094711" cy="2846933"/>
          </a:xfrm>
          <a:prstGeom prst="rect">
            <a:avLst/>
          </a:prstGeom>
          <a:noFill/>
        </p:spPr>
        <p:txBody>
          <a:bodyPr wrap="square" lIns="139144" tIns="69572" rIns="139144" bIns="69572" rtlCol="0">
            <a:spAutoFit/>
          </a:bodyPr>
          <a:lstStyle/>
          <a:p>
            <a:r>
              <a:rPr lang="en-US" sz="1100" u="sng" dirty="0">
                <a:latin typeface="Arial Unicode MS" pitchFamily="34" charset="-128"/>
                <a:ea typeface="Arial Unicode MS" pitchFamily="34" charset="-128"/>
                <a:cs typeface="Arial Unicode MS" pitchFamily="34" charset="-128"/>
              </a:rPr>
              <a:t>Abbreviations</a:t>
            </a:r>
          </a:p>
          <a:p>
            <a:r>
              <a:rPr lang="en-US" sz="1100" dirty="0">
                <a:latin typeface="Arial Unicode MS" pitchFamily="34" charset="-128"/>
                <a:ea typeface="Arial Unicode MS" pitchFamily="34" charset="-128"/>
                <a:cs typeface="Arial Unicode MS" pitchFamily="34" charset="-128"/>
              </a:rPr>
              <a:t>SL: Simulink</a:t>
            </a:r>
          </a:p>
          <a:p>
            <a:r>
              <a:rPr lang="en-US" sz="1100" dirty="0">
                <a:latin typeface="Arial Unicode MS" pitchFamily="34" charset="-128"/>
                <a:ea typeface="Arial Unicode MS" pitchFamily="34" charset="-128"/>
                <a:cs typeface="Arial Unicode MS" pitchFamily="34" charset="-128"/>
              </a:rPr>
              <a:t>SLVNV: Simulink Verification and Validation</a:t>
            </a:r>
          </a:p>
          <a:p>
            <a:r>
              <a:rPr lang="en-US" sz="1100" dirty="0">
                <a:latin typeface="Arial Unicode MS" pitchFamily="34" charset="-128"/>
                <a:ea typeface="Arial Unicode MS" pitchFamily="34" charset="-128"/>
                <a:cs typeface="Arial Unicode MS" pitchFamily="34" charset="-128"/>
              </a:rPr>
              <a:t>RMI: Requirements Management Interface</a:t>
            </a:r>
          </a:p>
          <a:p>
            <a:r>
              <a:rPr lang="en-US" sz="1100" dirty="0">
                <a:latin typeface="Arial Unicode MS" pitchFamily="34" charset="-128"/>
                <a:ea typeface="Arial Unicode MS" pitchFamily="34" charset="-128"/>
                <a:cs typeface="Arial Unicode MS" pitchFamily="34" charset="-128"/>
              </a:rPr>
              <a:t>SDD: System Design Description</a:t>
            </a:r>
          </a:p>
          <a:p>
            <a:r>
              <a:rPr lang="en-US" sz="1100" dirty="0">
                <a:latin typeface="Arial Unicode MS" pitchFamily="34" charset="-128"/>
                <a:ea typeface="Arial Unicode MS" pitchFamily="34" charset="-128"/>
                <a:cs typeface="Arial Unicode MS" pitchFamily="34" charset="-128"/>
              </a:rPr>
              <a:t>SLDV: Simulink Design Verifier</a:t>
            </a:r>
          </a:p>
          <a:p>
            <a:r>
              <a:rPr lang="en-US" sz="1100" dirty="0">
                <a:latin typeface="Arial Unicode MS" pitchFamily="34" charset="-128"/>
                <a:ea typeface="Arial Unicode MS" pitchFamily="34" charset="-128"/>
                <a:cs typeface="Arial Unicode MS" pitchFamily="34" charset="-128"/>
              </a:rPr>
              <a:t>SLRG: Simulink Report Generator</a:t>
            </a:r>
          </a:p>
          <a:p>
            <a:r>
              <a:rPr lang="en-US" sz="1100" dirty="0">
                <a:latin typeface="Arial Unicode MS" pitchFamily="34" charset="-128"/>
                <a:ea typeface="Arial Unicode MS" pitchFamily="34" charset="-128"/>
                <a:cs typeface="Arial Unicode MS" pitchFamily="34" charset="-128"/>
              </a:rPr>
              <a:t>PS: Polyspace</a:t>
            </a:r>
          </a:p>
          <a:p>
            <a:r>
              <a:rPr lang="en-US" sz="1100" dirty="0">
                <a:latin typeface="Arial Unicode MS" pitchFamily="34" charset="-128"/>
                <a:ea typeface="Arial Unicode MS" pitchFamily="34" charset="-128"/>
                <a:cs typeface="Arial Unicode MS" pitchFamily="34" charset="-128"/>
              </a:rPr>
              <a:t>RTE: Run-Time Error</a:t>
            </a:r>
          </a:p>
          <a:p>
            <a:r>
              <a:rPr lang="en-US" sz="1100" dirty="0">
                <a:latin typeface="Arial Unicode MS" pitchFamily="34" charset="-128"/>
                <a:ea typeface="Arial Unicode MS" pitchFamily="34" charset="-128"/>
                <a:cs typeface="Arial Unicode MS" pitchFamily="34" charset="-128"/>
              </a:rPr>
              <a:t>EC: Embedded Coder</a:t>
            </a:r>
          </a:p>
          <a:p>
            <a:r>
              <a:rPr lang="en-US" sz="1100" dirty="0">
                <a:latin typeface="Arial Unicode MS" pitchFamily="34" charset="-128"/>
                <a:ea typeface="Arial Unicode MS" pitchFamily="34" charset="-128"/>
                <a:cs typeface="Arial Unicode MS" pitchFamily="34" charset="-128"/>
              </a:rPr>
              <a:t>PIL: Processor-in-the-Loop</a:t>
            </a:r>
          </a:p>
        </p:txBody>
      </p:sp>
      <p:sp>
        <p:nvSpPr>
          <p:cNvPr id="39" name="Rectangle 3"/>
          <p:cNvSpPr>
            <a:spLocks noGrp="1" noChangeArrowheads="1"/>
          </p:cNvSpPr>
          <p:nvPr>
            <p:ph type="title"/>
          </p:nvPr>
        </p:nvSpPr>
        <p:spPr>
          <a:xfrm>
            <a:off x="455613" y="381000"/>
            <a:ext cx="8382000" cy="603250"/>
          </a:xfrm>
        </p:spPr>
        <p:txBody>
          <a:bodyPr/>
          <a:lstStyle/>
          <a:p>
            <a:r>
              <a:rPr lang="en-US" dirty="0" smtClean="0"/>
              <a:t>Workflow Example</a:t>
            </a:r>
          </a:p>
        </p:txBody>
      </p:sp>
      <p:cxnSp>
        <p:nvCxnSpPr>
          <p:cNvPr id="61" name="AutoShape 16"/>
          <p:cNvCxnSpPr>
            <a:cxnSpLocks noChangeShapeType="1"/>
          </p:cNvCxnSpPr>
          <p:nvPr/>
        </p:nvCxnSpPr>
        <p:spPr bwMode="auto">
          <a:xfrm flipH="1" flipV="1">
            <a:off x="4376382" y="3157767"/>
            <a:ext cx="254000" cy="1430714"/>
          </a:xfrm>
          <a:prstGeom prst="curvedConnector3">
            <a:avLst>
              <a:gd name="adj1" fmla="val -374000"/>
            </a:avLst>
          </a:prstGeom>
          <a:noFill/>
          <a:ln w="25400">
            <a:solidFill>
              <a:schemeClr val="accent4"/>
            </a:solidFill>
            <a:round/>
            <a:headEnd/>
            <a:tailEnd type="triangle" w="med" len="med"/>
          </a:ln>
        </p:spPr>
      </p:cxnSp>
      <p:sp>
        <p:nvSpPr>
          <p:cNvPr id="31" name="Text Box 5"/>
          <p:cNvSpPr txBox="1">
            <a:spLocks noChangeArrowheads="1"/>
          </p:cNvSpPr>
          <p:nvPr/>
        </p:nvSpPr>
        <p:spPr bwMode="auto">
          <a:xfrm>
            <a:off x="100168" y="1629264"/>
            <a:ext cx="1839621" cy="727970"/>
          </a:xfrm>
          <a:prstGeom prst="rect">
            <a:avLst/>
          </a:prstGeom>
          <a:noFill/>
          <a:ln w="9525">
            <a:noFill/>
            <a:miter lim="800000"/>
            <a:headEnd/>
            <a:tailEnd/>
          </a:ln>
        </p:spPr>
        <p:txBody>
          <a:bodyPr wrap="square" lIns="80851" tIns="40425" rIns="80851" bIns="40425">
            <a:spAutoFit/>
          </a:bodyPr>
          <a:lstStyle/>
          <a:p>
            <a:pPr algn="ctr"/>
            <a:r>
              <a:rPr lang="en-US" sz="1400" b="1" u="sng" dirty="0">
                <a:solidFill>
                  <a:schemeClr val="accent2"/>
                </a:solidFill>
                <a:latin typeface="Arial Unicode MS" pitchFamily="34" charset="-128"/>
                <a:ea typeface="Arial Unicode MS" pitchFamily="34" charset="-128"/>
                <a:cs typeface="Arial Unicode MS" pitchFamily="34" charset="-128"/>
              </a:rPr>
              <a:t>Trace</a:t>
            </a:r>
            <a:endParaRPr lang="en-US" sz="1400" u="sng" dirty="0">
              <a:solidFill>
                <a:schemeClr val="accent2"/>
              </a:solidFill>
              <a:latin typeface="Arial Unicode MS" pitchFamily="34" charset="-128"/>
              <a:ea typeface="Arial Unicode MS" pitchFamily="34" charset="-128"/>
              <a:cs typeface="Arial Unicode MS" pitchFamily="34" charset="-128"/>
            </a:endParaRPr>
          </a:p>
          <a:p>
            <a:pPr algn="ctr"/>
            <a:r>
              <a:rPr lang="en-US" sz="1400" dirty="0">
                <a:solidFill>
                  <a:schemeClr val="accent2"/>
                </a:solidFill>
                <a:latin typeface="Arial Unicode MS" pitchFamily="34" charset="-128"/>
                <a:ea typeface="Arial Unicode MS" pitchFamily="34" charset="-128"/>
                <a:cs typeface="Arial Unicode MS" pitchFamily="34" charset="-128"/>
              </a:rPr>
              <a:t>SLVNV: </a:t>
            </a:r>
            <a:r>
              <a:rPr lang="en-US" sz="1400" i="1" dirty="0">
                <a:solidFill>
                  <a:schemeClr val="accent2"/>
                </a:solidFill>
                <a:latin typeface="Arial Unicode MS" pitchFamily="34" charset="-128"/>
                <a:ea typeface="Arial Unicode MS" pitchFamily="34" charset="-128"/>
                <a:cs typeface="Arial Unicode MS" pitchFamily="34" charset="-128"/>
              </a:rPr>
              <a:t>RMI</a:t>
            </a:r>
          </a:p>
          <a:p>
            <a:pPr algn="ctr"/>
            <a:r>
              <a:rPr lang="en-US" sz="1400" dirty="0">
                <a:solidFill>
                  <a:schemeClr val="accent2"/>
                </a:solidFill>
                <a:latin typeface="Arial Unicode MS" pitchFamily="34" charset="-128"/>
                <a:ea typeface="Arial Unicode MS" pitchFamily="34" charset="-128"/>
                <a:cs typeface="Arial Unicode MS" pitchFamily="34" charset="-128"/>
              </a:rPr>
              <a:t>SLRG: </a:t>
            </a:r>
            <a:r>
              <a:rPr lang="en-US" sz="1400" i="1" dirty="0">
                <a:solidFill>
                  <a:schemeClr val="accent2"/>
                </a:solidFill>
                <a:latin typeface="Arial Unicode MS" pitchFamily="34" charset="-128"/>
                <a:ea typeface="Arial Unicode MS" pitchFamily="34" charset="-128"/>
                <a:cs typeface="Arial Unicode MS" pitchFamily="34" charset="-128"/>
              </a:rPr>
              <a:t>SDD </a:t>
            </a:r>
            <a:r>
              <a:rPr lang="en-US" sz="1400" dirty="0">
                <a:solidFill>
                  <a:schemeClr val="accent2"/>
                </a:solidFill>
                <a:latin typeface="Arial Unicode MS" pitchFamily="34" charset="-128"/>
                <a:ea typeface="Arial Unicode MS" pitchFamily="34" charset="-128"/>
                <a:cs typeface="Arial Unicode MS" pitchFamily="34" charset="-128"/>
              </a:rPr>
              <a:t>*</a:t>
            </a:r>
          </a:p>
        </p:txBody>
      </p:sp>
      <p:cxnSp>
        <p:nvCxnSpPr>
          <p:cNvPr id="33" name="AutoShape 9"/>
          <p:cNvCxnSpPr>
            <a:cxnSpLocks noChangeShapeType="1"/>
          </p:cNvCxnSpPr>
          <p:nvPr/>
        </p:nvCxnSpPr>
        <p:spPr bwMode="auto">
          <a:xfrm flipH="1">
            <a:off x="4048802" y="1954551"/>
            <a:ext cx="10586" cy="1026181"/>
          </a:xfrm>
          <a:prstGeom prst="straightConnector1">
            <a:avLst/>
          </a:prstGeom>
          <a:noFill/>
          <a:ln w="25400">
            <a:solidFill>
              <a:schemeClr val="tx1"/>
            </a:solidFill>
            <a:round/>
            <a:headEnd/>
            <a:tailEnd type="triangle" w="med" len="med"/>
          </a:ln>
        </p:spPr>
      </p:cxnSp>
      <p:sp>
        <p:nvSpPr>
          <p:cNvPr id="35" name="Text Box 20"/>
          <p:cNvSpPr txBox="1">
            <a:spLocks noChangeArrowheads="1"/>
          </p:cNvSpPr>
          <p:nvPr/>
        </p:nvSpPr>
        <p:spPr bwMode="auto">
          <a:xfrm>
            <a:off x="4038600" y="2209800"/>
            <a:ext cx="2285657" cy="727970"/>
          </a:xfrm>
          <a:prstGeom prst="rect">
            <a:avLst/>
          </a:prstGeom>
          <a:noFill/>
          <a:ln w="9525">
            <a:noFill/>
            <a:miter lim="800000"/>
            <a:headEnd/>
            <a:tailEnd/>
          </a:ln>
        </p:spPr>
        <p:txBody>
          <a:bodyPr wrap="none" lIns="80851" tIns="40425" rIns="80851" bIns="40425">
            <a:spAutoFit/>
          </a:bodyPr>
          <a:lstStyle/>
          <a:p>
            <a:pPr algn="ctr"/>
            <a:r>
              <a:rPr lang="en-US" sz="1400" b="1" u="sng" dirty="0">
                <a:solidFill>
                  <a:schemeClr val="tx2"/>
                </a:solidFill>
                <a:latin typeface="Arial Unicode MS" pitchFamily="34" charset="-128"/>
                <a:ea typeface="Arial Unicode MS" pitchFamily="34" charset="-128"/>
                <a:cs typeface="Arial Unicode MS" pitchFamily="34" charset="-128"/>
              </a:rPr>
              <a:t>Conformance</a:t>
            </a:r>
          </a:p>
          <a:p>
            <a:pPr algn="ctr"/>
            <a:r>
              <a:rPr lang="en-US" sz="1400" dirty="0">
                <a:solidFill>
                  <a:schemeClr val="tx2"/>
                </a:solidFill>
                <a:latin typeface="Arial Unicode MS" pitchFamily="34" charset="-128"/>
                <a:ea typeface="Arial Unicode MS" pitchFamily="34" charset="-128"/>
                <a:cs typeface="Arial Unicode MS" pitchFamily="34" charset="-128"/>
              </a:rPr>
              <a:t>SLVNV:</a:t>
            </a:r>
            <a:r>
              <a:rPr lang="en-US" sz="1400" i="1" dirty="0">
                <a:solidFill>
                  <a:schemeClr val="tx2"/>
                </a:solidFill>
                <a:latin typeface="Arial Unicode MS" pitchFamily="34" charset="-128"/>
                <a:ea typeface="Arial Unicode MS" pitchFamily="34" charset="-128"/>
                <a:cs typeface="Arial Unicode MS" pitchFamily="34" charset="-128"/>
              </a:rPr>
              <a:t> </a:t>
            </a:r>
            <a:r>
              <a:rPr lang="en-US" sz="1400" i="1" dirty="0" smtClean="0">
                <a:solidFill>
                  <a:schemeClr val="tx2"/>
                </a:solidFill>
                <a:latin typeface="Arial Unicode MS" pitchFamily="34" charset="-128"/>
                <a:ea typeface="Arial Unicode MS" pitchFamily="34" charset="-128"/>
                <a:cs typeface="Arial Unicode MS" pitchFamily="34" charset="-128"/>
              </a:rPr>
              <a:t>DO-178C/DO-331</a:t>
            </a:r>
            <a:endParaRPr lang="en-US" sz="1400" i="1" dirty="0">
              <a:solidFill>
                <a:schemeClr val="tx2"/>
              </a:solidFill>
              <a:latin typeface="Arial Unicode MS" pitchFamily="34" charset="-128"/>
              <a:ea typeface="Arial Unicode MS" pitchFamily="34" charset="-128"/>
              <a:cs typeface="Arial Unicode MS" pitchFamily="34" charset="-128"/>
            </a:endParaRPr>
          </a:p>
          <a:p>
            <a:pPr algn="ctr"/>
            <a:r>
              <a:rPr lang="en-US" sz="1400" i="1" dirty="0">
                <a:solidFill>
                  <a:schemeClr val="tx2"/>
                </a:solidFill>
                <a:latin typeface="Arial Unicode MS" pitchFamily="34" charset="-128"/>
                <a:ea typeface="Arial Unicode MS" pitchFamily="34" charset="-128"/>
                <a:cs typeface="Arial Unicode MS" pitchFamily="34" charset="-128"/>
              </a:rPr>
              <a:t>Checks </a:t>
            </a:r>
            <a:r>
              <a:rPr lang="en-US" sz="1400" dirty="0">
                <a:solidFill>
                  <a:schemeClr val="tx2"/>
                </a:solidFill>
                <a:latin typeface="Arial Unicode MS" pitchFamily="34" charset="-128"/>
                <a:ea typeface="Arial Unicode MS" pitchFamily="34" charset="-128"/>
                <a:cs typeface="Arial Unicode MS" pitchFamily="34" charset="-128"/>
              </a:rPr>
              <a:t>*</a:t>
            </a:r>
          </a:p>
        </p:txBody>
      </p:sp>
      <p:sp>
        <p:nvSpPr>
          <p:cNvPr id="37" name="Text Box 27"/>
          <p:cNvSpPr txBox="1">
            <a:spLocks noChangeArrowheads="1"/>
          </p:cNvSpPr>
          <p:nvPr/>
        </p:nvSpPr>
        <p:spPr bwMode="auto">
          <a:xfrm>
            <a:off x="5860791" y="2216004"/>
            <a:ext cx="2294153" cy="1163109"/>
          </a:xfrm>
          <a:prstGeom prst="rect">
            <a:avLst/>
          </a:prstGeom>
          <a:noFill/>
          <a:ln w="9525">
            <a:noFill/>
            <a:miter lim="800000"/>
            <a:headEnd/>
            <a:tailEnd/>
          </a:ln>
        </p:spPr>
        <p:txBody>
          <a:bodyPr wrap="none" lIns="85058" tIns="42530" rIns="85058" bIns="42530">
            <a:spAutoFit/>
          </a:bodyPr>
          <a:lstStyle/>
          <a:p>
            <a:pPr algn="ctr"/>
            <a:r>
              <a:rPr lang="en-US" sz="1400" b="1" u="sng" dirty="0">
                <a:solidFill>
                  <a:schemeClr val="accent4"/>
                </a:solidFill>
                <a:latin typeface="Arial Unicode MS" pitchFamily="34" charset="-128"/>
                <a:ea typeface="Arial Unicode MS" pitchFamily="34" charset="-128"/>
                <a:cs typeface="Arial Unicode MS" pitchFamily="34" charset="-128"/>
              </a:rPr>
              <a:t>Verify</a:t>
            </a:r>
          </a:p>
          <a:p>
            <a:pPr algn="ctr"/>
            <a:r>
              <a:rPr lang="en-US" sz="1400" dirty="0">
                <a:solidFill>
                  <a:schemeClr val="accent4"/>
                </a:solidFill>
                <a:latin typeface="Arial Unicode MS" pitchFamily="34" charset="-128"/>
                <a:ea typeface="Arial Unicode MS" pitchFamily="34" charset="-128"/>
                <a:cs typeface="Arial Unicode MS" pitchFamily="34" charset="-128"/>
              </a:rPr>
              <a:t>Simulink Report</a:t>
            </a:r>
          </a:p>
          <a:p>
            <a:pPr algn="ctr"/>
            <a:r>
              <a:rPr lang="en-US" sz="1400" dirty="0">
                <a:solidFill>
                  <a:schemeClr val="accent4"/>
                </a:solidFill>
                <a:latin typeface="Arial Unicode MS" pitchFamily="34" charset="-128"/>
                <a:ea typeface="Arial Unicode MS" pitchFamily="34" charset="-128"/>
                <a:cs typeface="Arial Unicode MS" pitchFamily="34" charset="-128"/>
              </a:rPr>
              <a:t>Generator</a:t>
            </a:r>
          </a:p>
          <a:p>
            <a:pPr algn="ctr"/>
            <a:r>
              <a:rPr lang="en-US" sz="1400" dirty="0">
                <a:solidFill>
                  <a:schemeClr val="accent4"/>
                </a:solidFill>
                <a:latin typeface="Arial Unicode MS" pitchFamily="34" charset="-128"/>
                <a:ea typeface="Arial Unicode MS" pitchFamily="34" charset="-128"/>
                <a:cs typeface="Arial Unicode MS" pitchFamily="34" charset="-128"/>
              </a:rPr>
              <a:t>SLVNV: </a:t>
            </a:r>
            <a:r>
              <a:rPr lang="en-US" sz="1400" i="1" dirty="0">
                <a:solidFill>
                  <a:schemeClr val="accent4"/>
                </a:solidFill>
                <a:latin typeface="Arial Unicode MS" pitchFamily="34" charset="-128"/>
                <a:ea typeface="Arial Unicode MS" pitchFamily="34" charset="-128"/>
                <a:cs typeface="Arial Unicode MS" pitchFamily="34" charset="-128"/>
              </a:rPr>
              <a:t>Model Coverage </a:t>
            </a:r>
            <a:r>
              <a:rPr lang="en-US" sz="1400" dirty="0">
                <a:solidFill>
                  <a:schemeClr val="accent4"/>
                </a:solidFill>
                <a:latin typeface="Arial Unicode MS" pitchFamily="34" charset="-128"/>
                <a:ea typeface="Arial Unicode MS" pitchFamily="34" charset="-128"/>
                <a:cs typeface="Arial Unicode MS" pitchFamily="34" charset="-128"/>
              </a:rPr>
              <a:t>*</a:t>
            </a:r>
          </a:p>
          <a:p>
            <a:pPr algn="ctr"/>
            <a:r>
              <a:rPr lang="en-US" sz="1400" dirty="0" smtClean="0">
                <a:solidFill>
                  <a:srgbClr val="00B050"/>
                </a:solidFill>
                <a:latin typeface="Arial Unicode MS" pitchFamily="34" charset="-128"/>
                <a:ea typeface="Arial Unicode MS" pitchFamily="34" charset="-128"/>
                <a:cs typeface="Arial Unicode MS" pitchFamily="34" charset="-128"/>
              </a:rPr>
              <a:t>Simulink Design Verifier</a:t>
            </a:r>
            <a:endParaRPr lang="en-US" sz="1400" i="1" dirty="0">
              <a:solidFill>
                <a:srgbClr val="00B050"/>
              </a:solidFill>
              <a:latin typeface="Arial Unicode MS" pitchFamily="34" charset="-128"/>
              <a:ea typeface="Arial Unicode MS" pitchFamily="34" charset="-128"/>
              <a:cs typeface="Arial Unicode MS" pitchFamily="34" charset="-128"/>
            </a:endParaRPr>
          </a:p>
        </p:txBody>
      </p:sp>
      <p:sp>
        <p:nvSpPr>
          <p:cNvPr id="34" name="Text Box 21"/>
          <p:cNvSpPr txBox="1">
            <a:spLocks noChangeArrowheads="1"/>
          </p:cNvSpPr>
          <p:nvPr/>
        </p:nvSpPr>
        <p:spPr bwMode="auto">
          <a:xfrm>
            <a:off x="2533021" y="3697607"/>
            <a:ext cx="1565909" cy="297083"/>
          </a:xfrm>
          <a:prstGeom prst="rect">
            <a:avLst/>
          </a:prstGeom>
          <a:noFill/>
          <a:ln w="9525">
            <a:noFill/>
            <a:miter lim="800000"/>
            <a:headEnd/>
            <a:tailEnd/>
          </a:ln>
        </p:spPr>
        <p:txBody>
          <a:bodyPr wrap="none" lIns="80851" tIns="40425" rIns="80851" bIns="40425">
            <a:spAutoFit/>
          </a:bodyPr>
          <a:lstStyle/>
          <a:p>
            <a:pPr algn="ctr"/>
            <a:r>
              <a:rPr lang="en-US" sz="1400" dirty="0">
                <a:latin typeface="Arial Unicode MS" pitchFamily="34" charset="-128"/>
                <a:ea typeface="Arial Unicode MS" pitchFamily="34" charset="-128"/>
                <a:cs typeface="Arial Unicode MS" pitchFamily="34" charset="-128"/>
              </a:rPr>
              <a:t>Embedded Coder</a:t>
            </a:r>
          </a:p>
        </p:txBody>
      </p:sp>
      <p:sp>
        <p:nvSpPr>
          <p:cNvPr id="36" name="Text Box 4"/>
          <p:cNvSpPr txBox="1">
            <a:spLocks noChangeArrowheads="1"/>
          </p:cNvSpPr>
          <p:nvPr/>
        </p:nvSpPr>
        <p:spPr bwMode="auto">
          <a:xfrm>
            <a:off x="-70436" y="2869812"/>
            <a:ext cx="2183546" cy="732221"/>
          </a:xfrm>
          <a:prstGeom prst="rect">
            <a:avLst/>
          </a:prstGeom>
          <a:noFill/>
          <a:ln w="9525">
            <a:noFill/>
            <a:miter lim="800000"/>
            <a:headEnd/>
            <a:tailEnd/>
          </a:ln>
        </p:spPr>
        <p:txBody>
          <a:bodyPr wrap="none" lIns="85058" tIns="42530" rIns="85058" bIns="42530">
            <a:spAutoFit/>
          </a:bodyPr>
          <a:lstStyle/>
          <a:p>
            <a:pPr algn="ctr"/>
            <a:r>
              <a:rPr lang="en-US" sz="1400" b="1" u="sng" dirty="0">
                <a:solidFill>
                  <a:schemeClr val="accent2"/>
                </a:solidFill>
                <a:latin typeface="Arial Unicode MS" pitchFamily="34" charset="-128"/>
                <a:ea typeface="Arial Unicode MS" pitchFamily="34" charset="-128"/>
                <a:cs typeface="Arial Unicode MS" pitchFamily="34" charset="-128"/>
              </a:rPr>
              <a:t>Trace</a:t>
            </a:r>
          </a:p>
          <a:p>
            <a:pPr algn="ctr"/>
            <a:r>
              <a:rPr lang="en-US" sz="1400" dirty="0" smtClean="0">
                <a:solidFill>
                  <a:schemeClr val="accent2"/>
                </a:solidFill>
                <a:latin typeface="Arial Unicode MS" pitchFamily="34" charset="-128"/>
                <a:ea typeface="Arial Unicode MS" pitchFamily="34" charset="-128"/>
                <a:cs typeface="Arial Unicode MS" pitchFamily="34" charset="-128"/>
              </a:rPr>
              <a:t>Embedded Coder</a:t>
            </a:r>
          </a:p>
          <a:p>
            <a:pPr algn="ctr"/>
            <a:r>
              <a:rPr lang="en-US" sz="1400" dirty="0" smtClean="0">
                <a:solidFill>
                  <a:schemeClr val="accent2"/>
                </a:solidFill>
                <a:latin typeface="Arial Unicode MS" pitchFamily="34" charset="-128"/>
                <a:ea typeface="Arial Unicode MS" pitchFamily="34" charset="-128"/>
                <a:cs typeface="Arial Unicode MS" pitchFamily="34" charset="-128"/>
              </a:rPr>
              <a:t>Simulink </a:t>
            </a:r>
            <a:r>
              <a:rPr lang="en-US" sz="1400" dirty="0">
                <a:solidFill>
                  <a:schemeClr val="accent2"/>
                </a:solidFill>
                <a:latin typeface="Arial Unicode MS" pitchFamily="34" charset="-128"/>
                <a:ea typeface="Arial Unicode MS" pitchFamily="34" charset="-128"/>
                <a:cs typeface="Arial Unicode MS" pitchFamily="34" charset="-128"/>
              </a:rPr>
              <a:t>Code </a:t>
            </a:r>
            <a:r>
              <a:rPr lang="en-US" sz="1400" dirty="0" smtClean="0">
                <a:solidFill>
                  <a:schemeClr val="accent2"/>
                </a:solidFill>
                <a:latin typeface="Arial Unicode MS" pitchFamily="34" charset="-128"/>
                <a:ea typeface="Arial Unicode MS" pitchFamily="34" charset="-128"/>
                <a:cs typeface="Arial Unicode MS" pitchFamily="34" charset="-128"/>
              </a:rPr>
              <a:t>Inspector*</a:t>
            </a:r>
            <a:endParaRPr lang="en-US" sz="1400" i="1" dirty="0">
              <a:solidFill>
                <a:schemeClr val="accent2"/>
              </a:solidFill>
              <a:latin typeface="Arial Unicode MS" pitchFamily="34" charset="-128"/>
              <a:ea typeface="Arial Unicode MS" pitchFamily="34" charset="-128"/>
              <a:cs typeface="Arial Unicode MS" pitchFamily="34" charset="-128"/>
            </a:endParaRPr>
          </a:p>
        </p:txBody>
      </p:sp>
      <p:sp>
        <p:nvSpPr>
          <p:cNvPr id="41" name="Text Box 28"/>
          <p:cNvSpPr txBox="1">
            <a:spLocks noChangeArrowheads="1"/>
          </p:cNvSpPr>
          <p:nvPr/>
        </p:nvSpPr>
        <p:spPr bwMode="auto">
          <a:xfrm>
            <a:off x="4123681" y="3468676"/>
            <a:ext cx="1237293" cy="727970"/>
          </a:xfrm>
          <a:prstGeom prst="rect">
            <a:avLst/>
          </a:prstGeom>
          <a:noFill/>
          <a:ln w="9525">
            <a:noFill/>
            <a:miter lim="800000"/>
            <a:headEnd/>
            <a:tailEnd/>
          </a:ln>
        </p:spPr>
        <p:txBody>
          <a:bodyPr wrap="none" lIns="80851" tIns="40425" rIns="80851" bIns="40425">
            <a:spAutoFit/>
          </a:bodyPr>
          <a:lstStyle/>
          <a:p>
            <a:pPr algn="ctr"/>
            <a:r>
              <a:rPr lang="en-US" sz="1400" b="1" u="sng" dirty="0">
                <a:solidFill>
                  <a:schemeClr val="tx2"/>
                </a:solidFill>
                <a:latin typeface="Arial Unicode MS" pitchFamily="34" charset="-128"/>
                <a:ea typeface="Arial Unicode MS" pitchFamily="34" charset="-128"/>
                <a:cs typeface="Arial Unicode MS" pitchFamily="34" charset="-128"/>
              </a:rPr>
              <a:t>Conformance</a:t>
            </a:r>
          </a:p>
          <a:p>
            <a:pPr algn="ctr"/>
            <a:r>
              <a:rPr lang="en-US" sz="1400" dirty="0">
                <a:solidFill>
                  <a:schemeClr val="tx2"/>
                </a:solidFill>
                <a:latin typeface="Arial Unicode MS" pitchFamily="34" charset="-128"/>
                <a:ea typeface="Arial Unicode MS" pitchFamily="34" charset="-128"/>
                <a:cs typeface="Arial Unicode MS" pitchFamily="34" charset="-128"/>
              </a:rPr>
              <a:t>PS:</a:t>
            </a:r>
            <a:r>
              <a:rPr lang="en-US" sz="1400" i="1" dirty="0">
                <a:solidFill>
                  <a:schemeClr val="tx2"/>
                </a:solidFill>
                <a:latin typeface="Arial Unicode MS" pitchFamily="34" charset="-128"/>
                <a:ea typeface="Arial Unicode MS" pitchFamily="34" charset="-128"/>
                <a:cs typeface="Arial Unicode MS" pitchFamily="34" charset="-128"/>
              </a:rPr>
              <a:t>MISRA-C</a:t>
            </a:r>
          </a:p>
          <a:p>
            <a:pPr algn="ctr"/>
            <a:r>
              <a:rPr lang="en-US" sz="1400" i="1" dirty="0">
                <a:solidFill>
                  <a:schemeClr val="tx2"/>
                </a:solidFill>
                <a:latin typeface="Arial Unicode MS" pitchFamily="34" charset="-128"/>
                <a:ea typeface="Arial Unicode MS" pitchFamily="34" charset="-128"/>
                <a:cs typeface="Arial Unicode MS" pitchFamily="34" charset="-128"/>
              </a:rPr>
              <a:t>Checks </a:t>
            </a:r>
            <a:r>
              <a:rPr lang="en-US" sz="1400" dirty="0">
                <a:solidFill>
                  <a:schemeClr val="tx2"/>
                </a:solidFill>
                <a:latin typeface="Arial Unicode MS" pitchFamily="34" charset="-128"/>
                <a:ea typeface="Arial Unicode MS" pitchFamily="34" charset="-128"/>
                <a:cs typeface="Arial Unicode MS" pitchFamily="34" charset="-128"/>
              </a:rPr>
              <a:t>*</a:t>
            </a:r>
            <a:endParaRPr lang="en-US" sz="1400" dirty="0">
              <a:solidFill>
                <a:srgbClr val="00CC66"/>
              </a:solidFill>
              <a:latin typeface="Arial" charset="0"/>
              <a:ea typeface="Arial Unicode MS" pitchFamily="34" charset="-128"/>
              <a:cs typeface="Arial Unicode MS" pitchFamily="34" charset="-128"/>
            </a:endParaRPr>
          </a:p>
        </p:txBody>
      </p:sp>
      <p:sp>
        <p:nvSpPr>
          <p:cNvPr id="38" name="Text Box 6"/>
          <p:cNvSpPr txBox="1">
            <a:spLocks noChangeArrowheads="1"/>
          </p:cNvSpPr>
          <p:nvPr/>
        </p:nvSpPr>
        <p:spPr bwMode="auto">
          <a:xfrm>
            <a:off x="4800600" y="4412498"/>
            <a:ext cx="1327543" cy="732221"/>
          </a:xfrm>
          <a:prstGeom prst="rect">
            <a:avLst/>
          </a:prstGeom>
          <a:noFill/>
          <a:ln w="9525">
            <a:noFill/>
            <a:miter lim="800000"/>
            <a:headEnd/>
            <a:tailEnd/>
          </a:ln>
        </p:spPr>
        <p:txBody>
          <a:bodyPr wrap="none" lIns="85058" tIns="42530" rIns="85058" bIns="42530">
            <a:spAutoFit/>
          </a:bodyPr>
          <a:lstStyle/>
          <a:p>
            <a:pPr algn="ctr"/>
            <a:r>
              <a:rPr lang="en-US" sz="1400" b="1" u="sng" dirty="0">
                <a:solidFill>
                  <a:schemeClr val="accent4"/>
                </a:solidFill>
                <a:latin typeface="Arial Unicode MS" pitchFamily="34" charset="-128"/>
                <a:ea typeface="Arial Unicode MS" pitchFamily="34" charset="-128"/>
                <a:cs typeface="Arial Unicode MS" pitchFamily="34" charset="-128"/>
              </a:rPr>
              <a:t>Verify</a:t>
            </a:r>
          </a:p>
          <a:p>
            <a:pPr algn="ctr"/>
            <a:r>
              <a:rPr lang="en-US" sz="1400" dirty="0">
                <a:solidFill>
                  <a:schemeClr val="accent4"/>
                </a:solidFill>
                <a:latin typeface="Arial Unicode MS" pitchFamily="34" charset="-128"/>
                <a:ea typeface="Arial Unicode MS" pitchFamily="34" charset="-128"/>
                <a:cs typeface="Arial Unicode MS" pitchFamily="34" charset="-128"/>
              </a:rPr>
              <a:t>Simulink Code</a:t>
            </a:r>
          </a:p>
          <a:p>
            <a:pPr algn="ctr"/>
            <a:r>
              <a:rPr lang="en-US" sz="1400" dirty="0" smtClean="0">
                <a:solidFill>
                  <a:schemeClr val="accent4"/>
                </a:solidFill>
                <a:latin typeface="Arial Unicode MS" pitchFamily="34" charset="-128"/>
                <a:ea typeface="Arial Unicode MS" pitchFamily="34" charset="-128"/>
                <a:cs typeface="Arial Unicode MS" pitchFamily="34" charset="-128"/>
              </a:rPr>
              <a:t>Inspector*</a:t>
            </a:r>
            <a:endParaRPr lang="en-US" sz="1400" dirty="0">
              <a:solidFill>
                <a:schemeClr val="accent4"/>
              </a:solidFill>
              <a:latin typeface="Arial" charset="0"/>
              <a:ea typeface="Arial Unicode MS" pitchFamily="34" charset="-128"/>
              <a:cs typeface="Arial Unicode MS" pitchFamily="34" charset="-128"/>
            </a:endParaRPr>
          </a:p>
        </p:txBody>
      </p:sp>
      <p:sp>
        <p:nvSpPr>
          <p:cNvPr id="42" name="Text Box 6"/>
          <p:cNvSpPr txBox="1">
            <a:spLocks noChangeArrowheads="1"/>
          </p:cNvSpPr>
          <p:nvPr/>
        </p:nvSpPr>
        <p:spPr bwMode="auto">
          <a:xfrm>
            <a:off x="5149253" y="4412498"/>
            <a:ext cx="630236" cy="301334"/>
          </a:xfrm>
          <a:prstGeom prst="rect">
            <a:avLst/>
          </a:prstGeom>
          <a:noFill/>
          <a:ln w="9525">
            <a:noFill/>
            <a:miter lim="800000"/>
            <a:headEnd/>
            <a:tailEnd/>
          </a:ln>
        </p:spPr>
        <p:txBody>
          <a:bodyPr wrap="none" lIns="85058" tIns="42530" rIns="85058" bIns="42530">
            <a:spAutoFit/>
          </a:bodyPr>
          <a:lstStyle/>
          <a:p>
            <a:pPr algn="ctr"/>
            <a:r>
              <a:rPr lang="en-US" sz="1400" b="1" u="sng" dirty="0" smtClean="0">
                <a:solidFill>
                  <a:schemeClr val="accent4"/>
                </a:solidFill>
                <a:latin typeface="Arial Unicode MS" pitchFamily="34" charset="-128"/>
                <a:ea typeface="Arial Unicode MS" pitchFamily="34" charset="-128"/>
                <a:cs typeface="Arial Unicode MS" pitchFamily="34" charset="-128"/>
              </a:rPr>
              <a:t>Verify</a:t>
            </a:r>
            <a:endParaRPr lang="en-US" sz="1400" dirty="0">
              <a:solidFill>
                <a:schemeClr val="accent4"/>
              </a:solidFill>
              <a:latin typeface="Arial" charset="0"/>
              <a:ea typeface="Arial Unicode MS" pitchFamily="34" charset="-128"/>
              <a:cs typeface="Arial Unicode MS" pitchFamily="34" charset="-128"/>
            </a:endParaRPr>
          </a:p>
        </p:txBody>
      </p:sp>
      <p:sp>
        <p:nvSpPr>
          <p:cNvPr id="53" name="Text Box 22"/>
          <p:cNvSpPr txBox="1">
            <a:spLocks noChangeArrowheads="1"/>
          </p:cNvSpPr>
          <p:nvPr/>
        </p:nvSpPr>
        <p:spPr bwMode="auto">
          <a:xfrm>
            <a:off x="2743200" y="5112240"/>
            <a:ext cx="1229279" cy="297083"/>
          </a:xfrm>
          <a:prstGeom prst="rect">
            <a:avLst/>
          </a:prstGeom>
          <a:solidFill>
            <a:schemeClr val="bg1">
              <a:lumMod val="85000"/>
            </a:schemeClr>
          </a:solidFill>
          <a:ln w="9525">
            <a:noFill/>
            <a:miter lim="800000"/>
            <a:headEnd/>
            <a:tailEnd/>
          </a:ln>
        </p:spPr>
        <p:txBody>
          <a:bodyPr wrap="none" lIns="80851" tIns="40425" rIns="80851" bIns="40425">
            <a:spAutoFit/>
          </a:bodyPr>
          <a:lstStyle/>
          <a:p>
            <a:r>
              <a:rPr lang="en-US" sz="1400" dirty="0">
                <a:solidFill>
                  <a:srgbClr val="FF0000"/>
                </a:solidFill>
                <a:latin typeface="Arial Unicode MS" pitchFamily="34" charset="-128"/>
                <a:ea typeface="Arial Unicode MS" pitchFamily="34" charset="-128"/>
                <a:cs typeface="Arial Unicode MS" pitchFamily="34" charset="-128"/>
              </a:rPr>
              <a:t>Compiler/IDE</a:t>
            </a:r>
            <a:endParaRPr lang="en-US" sz="1400" i="1" dirty="0">
              <a:solidFill>
                <a:srgbClr val="FF0000"/>
              </a:solidFill>
              <a:latin typeface="Arial Unicode MS" pitchFamily="34" charset="-128"/>
              <a:ea typeface="Arial Unicode MS" pitchFamily="34" charset="-128"/>
              <a:cs typeface="Arial Unicode MS" pitchFamily="34" charset="-128"/>
            </a:endParaRPr>
          </a:p>
        </p:txBody>
      </p:sp>
      <p:sp>
        <p:nvSpPr>
          <p:cNvPr id="54" name="Text Box 3"/>
          <p:cNvSpPr txBox="1">
            <a:spLocks noChangeArrowheads="1"/>
          </p:cNvSpPr>
          <p:nvPr/>
        </p:nvSpPr>
        <p:spPr bwMode="auto">
          <a:xfrm>
            <a:off x="7772400" y="2036449"/>
            <a:ext cx="621740" cy="297083"/>
          </a:xfrm>
          <a:prstGeom prst="rect">
            <a:avLst/>
          </a:prstGeom>
          <a:noFill/>
          <a:ln w="9525">
            <a:noFill/>
            <a:miter lim="800000"/>
            <a:headEnd/>
            <a:tailEnd/>
          </a:ln>
        </p:spPr>
        <p:txBody>
          <a:bodyPr wrap="none" lIns="80851" tIns="40425" rIns="80851" bIns="40425">
            <a:spAutoFit/>
          </a:bodyPr>
          <a:lstStyle/>
          <a:p>
            <a:pPr algn="ctr"/>
            <a:r>
              <a:rPr lang="en-US" sz="1400" b="1" u="sng" dirty="0" smtClean="0">
                <a:solidFill>
                  <a:schemeClr val="accent4"/>
                </a:solidFill>
                <a:latin typeface="Arial Unicode MS" pitchFamily="34" charset="-128"/>
                <a:ea typeface="Arial Unicode MS" pitchFamily="34" charset="-128"/>
                <a:cs typeface="Arial Unicode MS" pitchFamily="34" charset="-128"/>
              </a:rPr>
              <a:t>Verify</a:t>
            </a:r>
            <a:endParaRPr lang="en-US" sz="1400" i="1" dirty="0">
              <a:solidFill>
                <a:srgbClr val="00CC66"/>
              </a:solidFill>
              <a:latin typeface="Arial" charset="0"/>
              <a:ea typeface="Arial Unicode MS" pitchFamily="34" charset="-128"/>
              <a:cs typeface="Arial Unicode MS" pitchFamily="34" charset="-128"/>
            </a:endParaRPr>
          </a:p>
        </p:txBody>
      </p:sp>
      <p:sp>
        <p:nvSpPr>
          <p:cNvPr id="55" name="Text Box 6"/>
          <p:cNvSpPr txBox="1">
            <a:spLocks noChangeArrowheads="1"/>
          </p:cNvSpPr>
          <p:nvPr/>
        </p:nvSpPr>
        <p:spPr bwMode="auto">
          <a:xfrm>
            <a:off x="6629400" y="4460430"/>
            <a:ext cx="630236" cy="301334"/>
          </a:xfrm>
          <a:prstGeom prst="rect">
            <a:avLst/>
          </a:prstGeom>
          <a:noFill/>
          <a:ln w="9525">
            <a:noFill/>
            <a:miter lim="800000"/>
            <a:headEnd/>
            <a:tailEnd/>
          </a:ln>
        </p:spPr>
        <p:txBody>
          <a:bodyPr wrap="none" lIns="85058" tIns="42530" rIns="85058" bIns="42530">
            <a:spAutoFit/>
          </a:bodyPr>
          <a:lstStyle/>
          <a:p>
            <a:pPr algn="ctr"/>
            <a:r>
              <a:rPr lang="en-US" sz="1400" b="1" u="sng" dirty="0" smtClean="0">
                <a:solidFill>
                  <a:schemeClr val="accent4"/>
                </a:solidFill>
                <a:latin typeface="Arial Unicode MS" pitchFamily="34" charset="-128"/>
                <a:ea typeface="Arial Unicode MS" pitchFamily="34" charset="-128"/>
                <a:cs typeface="Arial Unicode MS" pitchFamily="34" charset="-128"/>
              </a:rPr>
              <a:t>Verify</a:t>
            </a:r>
            <a:endParaRPr lang="en-US" sz="1400" dirty="0">
              <a:solidFill>
                <a:srgbClr val="00CC66"/>
              </a:solidFill>
              <a:latin typeface="Arial" charset="0"/>
            </a:endParaRPr>
          </a:p>
        </p:txBody>
      </p:sp>
      <p:grpSp>
        <p:nvGrpSpPr>
          <p:cNvPr id="56" name="Group 55"/>
          <p:cNvGrpSpPr/>
          <p:nvPr/>
        </p:nvGrpSpPr>
        <p:grpSpPr>
          <a:xfrm>
            <a:off x="6913685" y="926432"/>
            <a:ext cx="2282451" cy="1447800"/>
            <a:chOff x="6861549" y="1371600"/>
            <a:chExt cx="2282451" cy="1447800"/>
          </a:xfrm>
        </p:grpSpPr>
        <p:sp>
          <p:nvSpPr>
            <p:cNvPr id="57" name="Text Box 3"/>
            <p:cNvSpPr txBox="1">
              <a:spLocks noChangeArrowheads="1"/>
            </p:cNvSpPr>
            <p:nvPr/>
          </p:nvSpPr>
          <p:spPr bwMode="auto">
            <a:xfrm>
              <a:off x="6861549" y="1371600"/>
              <a:ext cx="2282451" cy="943414"/>
            </a:xfrm>
            <a:prstGeom prst="rect">
              <a:avLst/>
            </a:prstGeom>
            <a:noFill/>
            <a:ln w="9525">
              <a:noFill/>
              <a:miter lim="800000"/>
              <a:headEnd/>
              <a:tailEnd/>
            </a:ln>
          </p:spPr>
          <p:txBody>
            <a:bodyPr wrap="none" lIns="80851" tIns="40425" rIns="80851" bIns="40425">
              <a:spAutoFit/>
            </a:bodyPr>
            <a:lstStyle/>
            <a:p>
              <a:pPr algn="ctr"/>
              <a:r>
                <a:rPr lang="en-US" sz="1400" b="1" u="sng" dirty="0">
                  <a:solidFill>
                    <a:schemeClr val="accent4"/>
                  </a:solidFill>
                  <a:latin typeface="Arial Unicode MS" pitchFamily="34" charset="-128"/>
                  <a:ea typeface="Arial Unicode MS" pitchFamily="34" charset="-128"/>
                  <a:cs typeface="Arial Unicode MS" pitchFamily="34" charset="-128"/>
                </a:rPr>
                <a:t>Verify</a:t>
              </a:r>
              <a:endParaRPr lang="en-US" sz="1400" u="sng" dirty="0">
                <a:solidFill>
                  <a:schemeClr val="accent4"/>
                </a:solidFill>
                <a:latin typeface="Arial Unicode MS" pitchFamily="34" charset="-128"/>
                <a:ea typeface="Arial Unicode MS" pitchFamily="34" charset="-128"/>
                <a:cs typeface="Arial Unicode MS" pitchFamily="34" charset="-128"/>
              </a:endParaRPr>
            </a:p>
            <a:p>
              <a:pPr algn="ctr"/>
              <a:r>
                <a:rPr lang="en-US" sz="1400" dirty="0">
                  <a:solidFill>
                    <a:schemeClr val="accent4"/>
                  </a:solidFill>
                  <a:latin typeface="Arial Unicode MS" pitchFamily="34" charset="-128"/>
                  <a:ea typeface="Arial Unicode MS" pitchFamily="34" charset="-128"/>
                  <a:cs typeface="Arial Unicode MS" pitchFamily="34" charset="-128"/>
                </a:rPr>
                <a:t>EC: </a:t>
              </a:r>
              <a:r>
                <a:rPr lang="en-US" sz="1400" i="1" dirty="0">
                  <a:solidFill>
                    <a:schemeClr val="accent4"/>
                  </a:solidFill>
                  <a:latin typeface="Arial Unicode MS" pitchFamily="34" charset="-128"/>
                  <a:ea typeface="Arial Unicode MS" pitchFamily="34" charset="-128"/>
                  <a:cs typeface="Arial Unicode MS" pitchFamily="34" charset="-128"/>
                </a:rPr>
                <a:t>PIL</a:t>
              </a:r>
              <a:endParaRPr lang="en-US" sz="1400" dirty="0">
                <a:solidFill>
                  <a:schemeClr val="accent4"/>
                </a:solidFill>
                <a:latin typeface="Arial Unicode MS" pitchFamily="34" charset="-128"/>
                <a:ea typeface="Arial Unicode MS" pitchFamily="34" charset="-128"/>
                <a:cs typeface="Arial Unicode MS" pitchFamily="34" charset="-128"/>
              </a:endParaRPr>
            </a:p>
            <a:p>
              <a:pPr algn="ctr"/>
              <a:r>
                <a:rPr lang="en-US" sz="1400" dirty="0">
                  <a:solidFill>
                    <a:schemeClr val="accent4"/>
                  </a:solidFill>
                  <a:latin typeface="Arial Unicode MS" pitchFamily="34" charset="-128"/>
                  <a:ea typeface="Arial Unicode MS" pitchFamily="34" charset="-128"/>
                  <a:cs typeface="Arial Unicode MS" pitchFamily="34" charset="-128"/>
                </a:rPr>
                <a:t>Simulink Report Generator</a:t>
              </a:r>
            </a:p>
            <a:p>
              <a:pPr algn="ctr"/>
              <a:r>
                <a:rPr lang="en-US" sz="1400" dirty="0" smtClean="0">
                  <a:solidFill>
                    <a:srgbClr val="00B050"/>
                  </a:solidFill>
                  <a:latin typeface="Arial" charset="0"/>
                </a:rPr>
                <a:t>Polyspace</a:t>
              </a:r>
              <a:r>
                <a:rPr lang="en-US" sz="1400" i="1" dirty="0" smtClean="0">
                  <a:solidFill>
                    <a:srgbClr val="00B050"/>
                  </a:solidFill>
                  <a:latin typeface="Arial" charset="0"/>
                </a:rPr>
                <a:t>*</a:t>
              </a:r>
              <a:endParaRPr lang="en-US" sz="1400" i="1" dirty="0">
                <a:solidFill>
                  <a:srgbClr val="00B050"/>
                </a:solidFill>
                <a:latin typeface="Arial" charset="0"/>
                <a:ea typeface="Arial Unicode MS" pitchFamily="34" charset="-128"/>
                <a:cs typeface="Arial Unicode MS" pitchFamily="34" charset="-128"/>
              </a:endParaRPr>
            </a:p>
          </p:txBody>
        </p:sp>
        <p:sp>
          <p:nvSpPr>
            <p:cNvPr id="58" name="Text Box 6"/>
            <p:cNvSpPr txBox="1">
              <a:spLocks noChangeArrowheads="1"/>
            </p:cNvSpPr>
            <p:nvPr/>
          </p:nvSpPr>
          <p:spPr bwMode="auto">
            <a:xfrm>
              <a:off x="7276162" y="2302622"/>
              <a:ext cx="1425326" cy="516778"/>
            </a:xfrm>
            <a:prstGeom prst="rect">
              <a:avLst/>
            </a:prstGeom>
            <a:solidFill>
              <a:schemeClr val="bg1">
                <a:lumMod val="85000"/>
              </a:schemeClr>
            </a:solidFill>
            <a:ln w="9525">
              <a:noFill/>
              <a:miter lim="800000"/>
              <a:headEnd/>
              <a:tailEnd/>
            </a:ln>
          </p:spPr>
          <p:txBody>
            <a:bodyPr wrap="none" lIns="85058" tIns="42530" rIns="85058" bIns="42530">
              <a:spAutoFit/>
            </a:bodyPr>
            <a:lstStyle/>
            <a:p>
              <a:pPr algn="ctr"/>
              <a:r>
                <a:rPr lang="en-US" sz="1400" dirty="0">
                  <a:solidFill>
                    <a:srgbClr val="FF0000"/>
                  </a:solidFill>
                  <a:latin typeface="Arial Unicode MS" pitchFamily="34" charset="-128"/>
                  <a:ea typeface="Arial Unicode MS" pitchFamily="34" charset="-128"/>
                  <a:cs typeface="Arial Unicode MS" pitchFamily="34" charset="-128"/>
                </a:rPr>
                <a:t>Code Coverage</a:t>
              </a:r>
            </a:p>
            <a:p>
              <a:pPr algn="ctr"/>
              <a:r>
                <a:rPr lang="en-US" sz="1400" dirty="0">
                  <a:solidFill>
                    <a:srgbClr val="FF0000"/>
                  </a:solidFill>
                  <a:latin typeface="Arial Unicode MS" pitchFamily="34" charset="-128"/>
                  <a:ea typeface="Arial Unicode MS" pitchFamily="34" charset="-128"/>
                  <a:cs typeface="Arial Unicode MS" pitchFamily="34" charset="-128"/>
                </a:rPr>
                <a:t>Tool</a:t>
              </a:r>
            </a:p>
          </p:txBody>
        </p:sp>
      </p:grpSp>
      <p:grpSp>
        <p:nvGrpSpPr>
          <p:cNvPr id="59" name="Group 58"/>
          <p:cNvGrpSpPr/>
          <p:nvPr/>
        </p:nvGrpSpPr>
        <p:grpSpPr>
          <a:xfrm>
            <a:off x="6319653" y="3509790"/>
            <a:ext cx="2290947" cy="1443210"/>
            <a:chOff x="6355080" y="3687663"/>
            <a:chExt cx="2290947" cy="1443210"/>
          </a:xfrm>
        </p:grpSpPr>
        <p:sp>
          <p:nvSpPr>
            <p:cNvPr id="60" name="Text Box 6"/>
            <p:cNvSpPr txBox="1">
              <a:spLocks noChangeArrowheads="1"/>
            </p:cNvSpPr>
            <p:nvPr/>
          </p:nvSpPr>
          <p:spPr bwMode="auto">
            <a:xfrm>
              <a:off x="6355080" y="3687663"/>
              <a:ext cx="2290947" cy="947665"/>
            </a:xfrm>
            <a:prstGeom prst="rect">
              <a:avLst/>
            </a:prstGeom>
            <a:noFill/>
            <a:ln w="9525">
              <a:noFill/>
              <a:miter lim="800000"/>
              <a:headEnd/>
              <a:tailEnd/>
            </a:ln>
          </p:spPr>
          <p:txBody>
            <a:bodyPr wrap="none" lIns="85058" tIns="42530" rIns="85058" bIns="42530">
              <a:spAutoFit/>
            </a:bodyPr>
            <a:lstStyle/>
            <a:p>
              <a:pPr algn="ctr"/>
              <a:r>
                <a:rPr lang="en-US" sz="1400" b="1" u="sng" dirty="0">
                  <a:solidFill>
                    <a:schemeClr val="accent4"/>
                  </a:solidFill>
                  <a:latin typeface="Arial Unicode MS" pitchFamily="34" charset="-128"/>
                  <a:ea typeface="Arial Unicode MS" pitchFamily="34" charset="-128"/>
                  <a:cs typeface="Arial Unicode MS" pitchFamily="34" charset="-128"/>
                </a:rPr>
                <a:t>Verify</a:t>
              </a:r>
            </a:p>
            <a:p>
              <a:pPr algn="ctr"/>
              <a:r>
                <a:rPr lang="en-US" sz="1400" dirty="0">
                  <a:solidFill>
                    <a:schemeClr val="accent4"/>
                  </a:solidFill>
                  <a:latin typeface="Arial Unicode MS" pitchFamily="34" charset="-128"/>
                  <a:ea typeface="Arial Unicode MS" pitchFamily="34" charset="-128"/>
                  <a:cs typeface="Arial Unicode MS" pitchFamily="34" charset="-128"/>
                </a:rPr>
                <a:t>EC: </a:t>
              </a:r>
              <a:r>
                <a:rPr lang="en-US" sz="1400" i="1" dirty="0">
                  <a:solidFill>
                    <a:schemeClr val="accent4"/>
                  </a:solidFill>
                  <a:latin typeface="Arial Unicode MS" pitchFamily="34" charset="-128"/>
                  <a:ea typeface="Arial Unicode MS" pitchFamily="34" charset="-128"/>
                  <a:cs typeface="Arial Unicode MS" pitchFamily="34" charset="-128"/>
                </a:rPr>
                <a:t>PIL</a:t>
              </a:r>
              <a:endParaRPr lang="en-US" sz="1400" dirty="0">
                <a:solidFill>
                  <a:schemeClr val="accent4"/>
                </a:solidFill>
                <a:latin typeface="Arial Unicode MS" pitchFamily="34" charset="-128"/>
                <a:ea typeface="Arial Unicode MS" pitchFamily="34" charset="-128"/>
                <a:cs typeface="Arial Unicode MS" pitchFamily="34" charset="-128"/>
              </a:endParaRPr>
            </a:p>
            <a:p>
              <a:pPr algn="ctr"/>
              <a:r>
                <a:rPr lang="en-US" sz="1400" dirty="0">
                  <a:solidFill>
                    <a:schemeClr val="accent4"/>
                  </a:solidFill>
                  <a:latin typeface="Arial Unicode MS" pitchFamily="34" charset="-128"/>
                  <a:ea typeface="Arial Unicode MS" pitchFamily="34" charset="-128"/>
                  <a:cs typeface="Arial Unicode MS" pitchFamily="34" charset="-128"/>
                </a:rPr>
                <a:t>Simulink Report </a:t>
              </a:r>
              <a:r>
                <a:rPr lang="en-US" sz="1400" dirty="0" smtClean="0">
                  <a:solidFill>
                    <a:schemeClr val="accent4"/>
                  </a:solidFill>
                  <a:latin typeface="Arial Unicode MS" pitchFamily="34" charset="-128"/>
                  <a:ea typeface="Arial Unicode MS" pitchFamily="34" charset="-128"/>
                  <a:cs typeface="Arial Unicode MS" pitchFamily="34" charset="-128"/>
                </a:rPr>
                <a:t>Generator</a:t>
              </a:r>
              <a:endParaRPr lang="en-US" sz="1400" dirty="0">
                <a:solidFill>
                  <a:schemeClr val="accent4"/>
                </a:solidFill>
                <a:latin typeface="Arial Unicode MS" pitchFamily="34" charset="-128"/>
                <a:ea typeface="Arial Unicode MS" pitchFamily="34" charset="-128"/>
                <a:cs typeface="Arial Unicode MS" pitchFamily="34" charset="-128"/>
              </a:endParaRPr>
            </a:p>
            <a:p>
              <a:pPr algn="ctr"/>
              <a:r>
                <a:rPr lang="en-US" sz="1400" dirty="0" smtClean="0">
                  <a:solidFill>
                    <a:srgbClr val="00B050"/>
                  </a:solidFill>
                  <a:latin typeface="Arial" charset="0"/>
                </a:rPr>
                <a:t>Polyspace*</a:t>
              </a:r>
              <a:endParaRPr lang="en-US" sz="1400" dirty="0">
                <a:solidFill>
                  <a:srgbClr val="00B050"/>
                </a:solidFill>
                <a:latin typeface="Arial" charset="0"/>
              </a:endParaRPr>
            </a:p>
          </p:txBody>
        </p:sp>
        <p:sp>
          <p:nvSpPr>
            <p:cNvPr id="62" name="Text Box 6"/>
            <p:cNvSpPr txBox="1">
              <a:spLocks noChangeArrowheads="1"/>
            </p:cNvSpPr>
            <p:nvPr/>
          </p:nvSpPr>
          <p:spPr bwMode="auto">
            <a:xfrm>
              <a:off x="6756400" y="4614095"/>
              <a:ext cx="1425326" cy="516778"/>
            </a:xfrm>
            <a:prstGeom prst="rect">
              <a:avLst/>
            </a:prstGeom>
            <a:solidFill>
              <a:schemeClr val="bg1">
                <a:lumMod val="85000"/>
              </a:schemeClr>
            </a:solidFill>
            <a:ln w="9525">
              <a:noFill/>
              <a:miter lim="800000"/>
              <a:headEnd/>
              <a:tailEnd/>
            </a:ln>
          </p:spPr>
          <p:txBody>
            <a:bodyPr wrap="none" lIns="85058" tIns="42530" rIns="85058" bIns="42530">
              <a:spAutoFit/>
            </a:bodyPr>
            <a:lstStyle/>
            <a:p>
              <a:pPr algn="ctr"/>
              <a:r>
                <a:rPr lang="en-US" sz="1400" dirty="0">
                  <a:solidFill>
                    <a:srgbClr val="FF0000"/>
                  </a:solidFill>
                  <a:latin typeface="Arial Unicode MS" pitchFamily="34" charset="-128"/>
                  <a:ea typeface="Arial Unicode MS" pitchFamily="34" charset="-128"/>
                  <a:cs typeface="Arial Unicode MS" pitchFamily="34" charset="-128"/>
                </a:rPr>
                <a:t>Code Coverage</a:t>
              </a:r>
            </a:p>
            <a:p>
              <a:pPr algn="ctr"/>
              <a:r>
                <a:rPr lang="en-US" sz="1400" dirty="0">
                  <a:solidFill>
                    <a:srgbClr val="FF0000"/>
                  </a:solidFill>
                  <a:latin typeface="Arial Unicode MS" pitchFamily="34" charset="-128"/>
                  <a:ea typeface="Arial Unicode MS" pitchFamily="34" charset="-128"/>
                  <a:cs typeface="Arial Unicode MS" pitchFamily="34" charset="-128"/>
                </a:rPr>
                <a:t>Tool</a:t>
              </a:r>
            </a:p>
          </p:txBody>
        </p:sp>
      </p:grpSp>
    </p:spTree>
    <p:extLst>
      <p:ext uri="{BB962C8B-B14F-4D97-AF65-F5344CB8AC3E}">
        <p14:creationId xmlns:p14="http://schemas.microsoft.com/office/powerpoint/2010/main" val="4121239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55"/>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5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0" nodeType="clickEffect">
                                  <p:stCondLst>
                                    <p:cond delay="0"/>
                                  </p:stCondLst>
                                  <p:childTnLst>
                                    <p:set>
                                      <p:cBhvr>
                                        <p:cTn id="16" dur="1" fill="hold">
                                          <p:stCondLst>
                                            <p:cond delay="0"/>
                                          </p:stCondLst>
                                        </p:cTn>
                                        <p:tgtEl>
                                          <p:spTgt spid="54"/>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4" grpId="0"/>
      <p:bldP spid="5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Rectangle 2"/>
          <p:cNvSpPr>
            <a:spLocks noGrp="1" noChangeArrowheads="1"/>
          </p:cNvSpPr>
          <p:nvPr>
            <p:ph type="title"/>
          </p:nvPr>
        </p:nvSpPr>
        <p:spPr/>
        <p:txBody>
          <a:bodyPr anchor="t"/>
          <a:lstStyle/>
          <a:p>
            <a:pPr eaLnBrk="1" hangingPunct="1"/>
            <a:r>
              <a:rPr lang="en-US" smtClean="0">
                <a:effectLst/>
                <a:latin typeface="Arial" charset="0"/>
                <a:cs typeface="Arial" charset="0"/>
              </a:rPr>
              <a:t>Embedded System Development</a:t>
            </a:r>
          </a:p>
        </p:txBody>
      </p:sp>
      <p:grpSp>
        <p:nvGrpSpPr>
          <p:cNvPr id="4" name="Group 3"/>
          <p:cNvGrpSpPr>
            <a:grpSpLocks/>
          </p:cNvGrpSpPr>
          <p:nvPr/>
        </p:nvGrpSpPr>
        <p:grpSpPr bwMode="auto">
          <a:xfrm>
            <a:off x="2667000" y="1905000"/>
            <a:ext cx="3206750" cy="2324100"/>
            <a:chOff x="2343150" y="2324100"/>
            <a:chExt cx="3206750" cy="2324100"/>
          </a:xfrm>
        </p:grpSpPr>
        <p:sp>
          <p:nvSpPr>
            <p:cNvPr id="13349" name="Rectangle 3"/>
            <p:cNvSpPr>
              <a:spLocks noChangeArrowheads="1"/>
            </p:cNvSpPr>
            <p:nvPr/>
          </p:nvSpPr>
          <p:spPr bwMode="auto">
            <a:xfrm>
              <a:off x="3343275" y="2324100"/>
              <a:ext cx="1828800" cy="914400"/>
            </a:xfrm>
            <a:prstGeom prst="rect">
              <a:avLst/>
            </a:prstGeom>
            <a:noFill/>
            <a:ln w="9525">
              <a:solidFill>
                <a:schemeClr val="tx1"/>
              </a:solidFill>
              <a:miter lim="800000"/>
              <a:headEnd/>
              <a:tailEnd/>
            </a:ln>
          </p:spPr>
          <p:txBody>
            <a:bodyPr wrap="none" anchor="ctr"/>
            <a:lstStyle/>
            <a:p>
              <a:pPr eaLnBrk="0" hangingPunct="0"/>
              <a:endParaRPr lang="en-GB" sz="1000"/>
            </a:p>
          </p:txBody>
        </p:sp>
        <p:sp>
          <p:nvSpPr>
            <p:cNvPr id="13350" name="Rectangle 4"/>
            <p:cNvSpPr>
              <a:spLocks noChangeArrowheads="1"/>
            </p:cNvSpPr>
            <p:nvPr/>
          </p:nvSpPr>
          <p:spPr bwMode="auto">
            <a:xfrm>
              <a:off x="3343275" y="3733800"/>
              <a:ext cx="1828800" cy="914400"/>
            </a:xfrm>
            <a:prstGeom prst="rect">
              <a:avLst/>
            </a:prstGeom>
            <a:noFill/>
            <a:ln w="9525">
              <a:solidFill>
                <a:schemeClr val="tx1"/>
              </a:solidFill>
              <a:miter lim="800000"/>
              <a:headEnd/>
              <a:tailEnd/>
            </a:ln>
          </p:spPr>
          <p:txBody>
            <a:bodyPr wrap="none" anchor="ctr"/>
            <a:lstStyle/>
            <a:p>
              <a:pPr eaLnBrk="0" hangingPunct="0"/>
              <a:endParaRPr lang="en-GB" sz="1000"/>
            </a:p>
          </p:txBody>
        </p:sp>
        <p:sp>
          <p:nvSpPr>
            <p:cNvPr id="13351" name="Freeform 5"/>
            <p:cNvSpPr>
              <a:spLocks/>
            </p:cNvSpPr>
            <p:nvPr/>
          </p:nvSpPr>
          <p:spPr bwMode="auto">
            <a:xfrm>
              <a:off x="5172075" y="2762250"/>
              <a:ext cx="377825" cy="1447800"/>
            </a:xfrm>
            <a:custGeom>
              <a:avLst/>
              <a:gdLst>
                <a:gd name="T0" fmla="*/ 0 w 480"/>
                <a:gd name="T1" fmla="*/ 0 h 912"/>
                <a:gd name="T2" fmla="*/ 2147483647 w 480"/>
                <a:gd name="T3" fmla="*/ 0 h 912"/>
                <a:gd name="T4" fmla="*/ 2147483647 w 480"/>
                <a:gd name="T5" fmla="*/ 2147483647 h 912"/>
                <a:gd name="T6" fmla="*/ 0 w 480"/>
                <a:gd name="T7" fmla="*/ 2147483647 h 912"/>
                <a:gd name="T8" fmla="*/ 0 60000 65536"/>
                <a:gd name="T9" fmla="*/ 0 60000 65536"/>
                <a:gd name="T10" fmla="*/ 0 60000 65536"/>
                <a:gd name="T11" fmla="*/ 0 60000 65536"/>
                <a:gd name="T12" fmla="*/ 0 w 480"/>
                <a:gd name="T13" fmla="*/ 0 h 912"/>
                <a:gd name="T14" fmla="*/ 480 w 480"/>
                <a:gd name="T15" fmla="*/ 912 h 912"/>
              </a:gdLst>
              <a:ahLst/>
              <a:cxnLst>
                <a:cxn ang="T8">
                  <a:pos x="T0" y="T1"/>
                </a:cxn>
                <a:cxn ang="T9">
                  <a:pos x="T2" y="T3"/>
                </a:cxn>
                <a:cxn ang="T10">
                  <a:pos x="T4" y="T5"/>
                </a:cxn>
                <a:cxn ang="T11">
                  <a:pos x="T6" y="T7"/>
                </a:cxn>
              </a:cxnLst>
              <a:rect l="T12" t="T13" r="T14" b="T15"/>
              <a:pathLst>
                <a:path w="480" h="912">
                  <a:moveTo>
                    <a:pt x="0" y="0"/>
                  </a:moveTo>
                  <a:lnTo>
                    <a:pt x="480" y="0"/>
                  </a:lnTo>
                  <a:lnTo>
                    <a:pt x="480" y="912"/>
                  </a:lnTo>
                  <a:lnTo>
                    <a:pt x="0" y="912"/>
                  </a:lnTo>
                </a:path>
              </a:pathLst>
            </a:custGeom>
            <a:noFill/>
            <a:ln w="9525">
              <a:solidFill>
                <a:schemeClr val="tx1"/>
              </a:solidFill>
              <a:round/>
              <a:headEnd/>
              <a:tailEnd type="arrow" w="lg" len="lg"/>
            </a:ln>
          </p:spPr>
          <p:txBody>
            <a:bodyPr/>
            <a:lstStyle/>
            <a:p>
              <a:endParaRPr lang="en-US"/>
            </a:p>
          </p:txBody>
        </p:sp>
        <p:sp>
          <p:nvSpPr>
            <p:cNvPr id="13352" name="Text Box 6"/>
            <p:cNvSpPr txBox="1">
              <a:spLocks noChangeArrowheads="1"/>
            </p:cNvSpPr>
            <p:nvPr/>
          </p:nvSpPr>
          <p:spPr bwMode="auto">
            <a:xfrm>
              <a:off x="3562350" y="2438400"/>
              <a:ext cx="1479892" cy="646331"/>
            </a:xfrm>
            <a:prstGeom prst="rect">
              <a:avLst/>
            </a:prstGeom>
            <a:noFill/>
            <a:ln w="9525">
              <a:noFill/>
              <a:miter lim="800000"/>
              <a:headEnd/>
              <a:tailEnd type="none" w="lg" len="lg"/>
            </a:ln>
          </p:spPr>
          <p:txBody>
            <a:bodyPr wrap="none">
              <a:spAutoFit/>
            </a:bodyPr>
            <a:lstStyle/>
            <a:p>
              <a:pPr eaLnBrk="0" hangingPunct="0"/>
              <a:r>
                <a:rPr lang="en-US" dirty="0" smtClean="0"/>
                <a:t>Environment</a:t>
              </a:r>
            </a:p>
            <a:p>
              <a:pPr eaLnBrk="0" hangingPunct="0"/>
              <a:r>
                <a:rPr lang="en-US" dirty="0" smtClean="0"/>
                <a:t>Model</a:t>
              </a:r>
              <a:endParaRPr lang="en-US" dirty="0"/>
            </a:p>
          </p:txBody>
        </p:sp>
        <p:sp>
          <p:nvSpPr>
            <p:cNvPr id="13353" name="Text Box 7"/>
            <p:cNvSpPr txBox="1">
              <a:spLocks noChangeArrowheads="1"/>
            </p:cNvSpPr>
            <p:nvPr/>
          </p:nvSpPr>
          <p:spPr bwMode="auto">
            <a:xfrm>
              <a:off x="3511550" y="3886200"/>
              <a:ext cx="1223412" cy="646331"/>
            </a:xfrm>
            <a:prstGeom prst="rect">
              <a:avLst/>
            </a:prstGeom>
            <a:noFill/>
            <a:ln w="9525">
              <a:noFill/>
              <a:miter lim="800000"/>
              <a:headEnd/>
              <a:tailEnd type="none" w="lg" len="lg"/>
            </a:ln>
          </p:spPr>
          <p:txBody>
            <a:bodyPr wrap="none">
              <a:spAutoFit/>
            </a:bodyPr>
            <a:lstStyle/>
            <a:p>
              <a:pPr algn="ctr" eaLnBrk="0" hangingPunct="0"/>
              <a:r>
                <a:rPr lang="en-US" dirty="0" smtClean="0"/>
                <a:t>SW &amp; HW</a:t>
              </a:r>
              <a:endParaRPr lang="en-US" dirty="0"/>
            </a:p>
            <a:p>
              <a:pPr algn="ctr" eaLnBrk="0" hangingPunct="0"/>
              <a:r>
                <a:rPr lang="en-US" dirty="0" smtClean="0"/>
                <a:t>Models</a:t>
              </a:r>
              <a:endParaRPr lang="en-US" dirty="0"/>
            </a:p>
          </p:txBody>
        </p:sp>
        <p:sp>
          <p:nvSpPr>
            <p:cNvPr id="13354" name="Oval 8"/>
            <p:cNvSpPr>
              <a:spLocks noChangeArrowheads="1"/>
            </p:cNvSpPr>
            <p:nvPr/>
          </p:nvSpPr>
          <p:spPr bwMode="auto">
            <a:xfrm>
              <a:off x="2800350" y="2667000"/>
              <a:ext cx="228600" cy="228600"/>
            </a:xfrm>
            <a:prstGeom prst="ellipse">
              <a:avLst/>
            </a:prstGeom>
            <a:noFill/>
            <a:ln w="9525">
              <a:solidFill>
                <a:schemeClr val="tx1"/>
              </a:solidFill>
              <a:round/>
              <a:headEnd/>
              <a:tailEnd/>
            </a:ln>
          </p:spPr>
          <p:txBody>
            <a:bodyPr wrap="none" anchor="ctr"/>
            <a:lstStyle/>
            <a:p>
              <a:pPr eaLnBrk="0" hangingPunct="0"/>
              <a:endParaRPr lang="en-GB" sz="1000"/>
            </a:p>
          </p:txBody>
        </p:sp>
        <p:sp>
          <p:nvSpPr>
            <p:cNvPr id="13355" name="Line 9"/>
            <p:cNvSpPr>
              <a:spLocks noChangeShapeType="1"/>
            </p:cNvSpPr>
            <p:nvPr/>
          </p:nvSpPr>
          <p:spPr bwMode="auto">
            <a:xfrm flipH="1">
              <a:off x="2343150" y="2781300"/>
              <a:ext cx="457200" cy="0"/>
            </a:xfrm>
            <a:prstGeom prst="line">
              <a:avLst/>
            </a:prstGeom>
            <a:noFill/>
            <a:ln w="9525">
              <a:solidFill>
                <a:schemeClr val="tx1"/>
              </a:solidFill>
              <a:round/>
              <a:headEnd type="arrow" w="lg" len="lg"/>
              <a:tailEnd/>
            </a:ln>
          </p:spPr>
          <p:txBody>
            <a:bodyPr/>
            <a:lstStyle/>
            <a:p>
              <a:endParaRPr lang="en-US"/>
            </a:p>
          </p:txBody>
        </p:sp>
        <p:sp>
          <p:nvSpPr>
            <p:cNvPr id="13356" name="Line 10"/>
            <p:cNvSpPr>
              <a:spLocks noChangeShapeType="1"/>
            </p:cNvSpPr>
            <p:nvPr/>
          </p:nvSpPr>
          <p:spPr bwMode="auto">
            <a:xfrm flipH="1">
              <a:off x="3028950" y="2790825"/>
              <a:ext cx="314325" cy="0"/>
            </a:xfrm>
            <a:prstGeom prst="line">
              <a:avLst/>
            </a:prstGeom>
            <a:noFill/>
            <a:ln w="9525">
              <a:solidFill>
                <a:schemeClr val="tx1"/>
              </a:solidFill>
              <a:round/>
              <a:headEnd type="arrow" w="lg" len="lg"/>
              <a:tailEnd/>
            </a:ln>
          </p:spPr>
          <p:txBody>
            <a:bodyPr/>
            <a:lstStyle/>
            <a:p>
              <a:endParaRPr lang="en-US"/>
            </a:p>
          </p:txBody>
        </p:sp>
        <p:sp>
          <p:nvSpPr>
            <p:cNvPr id="13357" name="Freeform 11"/>
            <p:cNvSpPr>
              <a:spLocks/>
            </p:cNvSpPr>
            <p:nvPr/>
          </p:nvSpPr>
          <p:spPr bwMode="auto">
            <a:xfrm>
              <a:off x="2894013" y="2897188"/>
              <a:ext cx="449262" cy="1298575"/>
            </a:xfrm>
            <a:custGeom>
              <a:avLst/>
              <a:gdLst>
                <a:gd name="T0" fmla="*/ 2147483647 w 624"/>
                <a:gd name="T1" fmla="*/ 2147483647 h 816"/>
                <a:gd name="T2" fmla="*/ 0 w 624"/>
                <a:gd name="T3" fmla="*/ 2147483647 h 816"/>
                <a:gd name="T4" fmla="*/ 0 w 624"/>
                <a:gd name="T5" fmla="*/ 0 h 816"/>
                <a:gd name="T6" fmla="*/ 0 60000 65536"/>
                <a:gd name="T7" fmla="*/ 0 60000 65536"/>
                <a:gd name="T8" fmla="*/ 0 60000 65536"/>
                <a:gd name="T9" fmla="*/ 0 w 624"/>
                <a:gd name="T10" fmla="*/ 0 h 816"/>
                <a:gd name="T11" fmla="*/ 624 w 624"/>
                <a:gd name="T12" fmla="*/ 816 h 816"/>
              </a:gdLst>
              <a:ahLst/>
              <a:cxnLst>
                <a:cxn ang="T6">
                  <a:pos x="T0" y="T1"/>
                </a:cxn>
                <a:cxn ang="T7">
                  <a:pos x="T2" y="T3"/>
                </a:cxn>
                <a:cxn ang="T8">
                  <a:pos x="T4" y="T5"/>
                </a:cxn>
              </a:cxnLst>
              <a:rect l="T9" t="T10" r="T11" b="T12"/>
              <a:pathLst>
                <a:path w="624" h="816">
                  <a:moveTo>
                    <a:pt x="624" y="816"/>
                  </a:moveTo>
                  <a:lnTo>
                    <a:pt x="0" y="816"/>
                  </a:lnTo>
                  <a:lnTo>
                    <a:pt x="0" y="0"/>
                  </a:lnTo>
                </a:path>
              </a:pathLst>
            </a:custGeom>
            <a:noFill/>
            <a:ln w="9525">
              <a:solidFill>
                <a:schemeClr val="tx1"/>
              </a:solidFill>
              <a:round/>
              <a:headEnd/>
              <a:tailEnd type="arrow" w="lg" len="lg"/>
            </a:ln>
          </p:spPr>
          <p:txBody>
            <a:bodyPr/>
            <a:lstStyle/>
            <a:p>
              <a:endParaRPr lang="en-US"/>
            </a:p>
          </p:txBody>
        </p:sp>
        <p:sp>
          <p:nvSpPr>
            <p:cNvPr id="13358" name="Text Box 12"/>
            <p:cNvSpPr txBox="1">
              <a:spLocks noChangeArrowheads="1"/>
            </p:cNvSpPr>
            <p:nvPr/>
          </p:nvSpPr>
          <p:spPr bwMode="auto">
            <a:xfrm>
              <a:off x="2482850" y="2482850"/>
              <a:ext cx="317500" cy="366713"/>
            </a:xfrm>
            <a:prstGeom prst="rect">
              <a:avLst/>
            </a:prstGeom>
            <a:noFill/>
            <a:ln w="9525">
              <a:noFill/>
              <a:miter lim="800000"/>
              <a:headEnd/>
              <a:tailEnd type="none" w="lg" len="lg"/>
            </a:ln>
          </p:spPr>
          <p:txBody>
            <a:bodyPr wrap="none">
              <a:spAutoFit/>
            </a:bodyPr>
            <a:lstStyle/>
            <a:p>
              <a:pPr eaLnBrk="0" hangingPunct="0"/>
              <a:r>
                <a:rPr lang="en-US"/>
                <a:t>+</a:t>
              </a:r>
            </a:p>
          </p:txBody>
        </p:sp>
        <p:sp>
          <p:nvSpPr>
            <p:cNvPr id="13359" name="Text Box 13"/>
            <p:cNvSpPr txBox="1">
              <a:spLocks noChangeArrowheads="1"/>
            </p:cNvSpPr>
            <p:nvPr/>
          </p:nvSpPr>
          <p:spPr bwMode="auto">
            <a:xfrm>
              <a:off x="2647950" y="2757488"/>
              <a:ext cx="260350" cy="366712"/>
            </a:xfrm>
            <a:prstGeom prst="rect">
              <a:avLst/>
            </a:prstGeom>
            <a:noFill/>
            <a:ln w="9525">
              <a:noFill/>
              <a:miter lim="800000"/>
              <a:headEnd/>
              <a:tailEnd type="none" w="lg" len="lg"/>
            </a:ln>
          </p:spPr>
          <p:txBody>
            <a:bodyPr wrap="none">
              <a:spAutoFit/>
            </a:bodyPr>
            <a:lstStyle/>
            <a:p>
              <a:pPr eaLnBrk="0" hangingPunct="0"/>
              <a:r>
                <a:rPr lang="en-US"/>
                <a:t>-</a:t>
              </a:r>
            </a:p>
          </p:txBody>
        </p:sp>
      </p:grpSp>
      <p:grpSp>
        <p:nvGrpSpPr>
          <p:cNvPr id="13315" name="Group 15"/>
          <p:cNvGrpSpPr>
            <a:grpSpLocks/>
          </p:cNvGrpSpPr>
          <p:nvPr/>
        </p:nvGrpSpPr>
        <p:grpSpPr bwMode="auto">
          <a:xfrm>
            <a:off x="304800" y="1371600"/>
            <a:ext cx="1989138" cy="1524000"/>
            <a:chOff x="192" y="1200"/>
            <a:chExt cx="1253" cy="960"/>
          </a:xfrm>
        </p:grpSpPr>
        <p:pic>
          <p:nvPicPr>
            <p:cNvPr id="13341" name="Picture 16"/>
            <p:cNvPicPr>
              <a:picLocks noChangeAspect="1" noChangeArrowheads="1"/>
            </p:cNvPicPr>
            <p:nvPr/>
          </p:nvPicPr>
          <p:blipFill>
            <a:blip r:embed="rId3"/>
            <a:srcRect/>
            <a:stretch>
              <a:fillRect/>
            </a:stretch>
          </p:blipFill>
          <p:spPr bwMode="auto">
            <a:xfrm>
              <a:off x="192" y="1200"/>
              <a:ext cx="384" cy="288"/>
            </a:xfrm>
            <a:prstGeom prst="rect">
              <a:avLst/>
            </a:prstGeom>
            <a:noFill/>
            <a:ln w="9525">
              <a:noFill/>
              <a:miter lim="800000"/>
              <a:headEnd/>
              <a:tailEnd/>
            </a:ln>
          </p:spPr>
        </p:pic>
        <p:pic>
          <p:nvPicPr>
            <p:cNvPr id="13342" name="Picture 17"/>
            <p:cNvPicPr>
              <a:picLocks noChangeAspect="1" noChangeArrowheads="1"/>
            </p:cNvPicPr>
            <p:nvPr/>
          </p:nvPicPr>
          <p:blipFill>
            <a:blip r:embed="rId4"/>
            <a:srcRect/>
            <a:stretch>
              <a:fillRect/>
            </a:stretch>
          </p:blipFill>
          <p:spPr bwMode="auto">
            <a:xfrm>
              <a:off x="624" y="1200"/>
              <a:ext cx="360" cy="288"/>
            </a:xfrm>
            <a:prstGeom prst="rect">
              <a:avLst/>
            </a:prstGeom>
            <a:noFill/>
            <a:ln w="9525">
              <a:noFill/>
              <a:miter lim="800000"/>
              <a:headEnd/>
              <a:tailEnd/>
            </a:ln>
          </p:spPr>
        </p:pic>
        <p:pic>
          <p:nvPicPr>
            <p:cNvPr id="13343" name="Picture 18"/>
            <p:cNvPicPr>
              <a:picLocks noChangeAspect="1" noChangeArrowheads="1"/>
            </p:cNvPicPr>
            <p:nvPr/>
          </p:nvPicPr>
          <p:blipFill>
            <a:blip r:embed="rId5"/>
            <a:srcRect/>
            <a:stretch>
              <a:fillRect/>
            </a:stretch>
          </p:blipFill>
          <p:spPr bwMode="auto">
            <a:xfrm>
              <a:off x="1056" y="1200"/>
              <a:ext cx="384" cy="288"/>
            </a:xfrm>
            <a:prstGeom prst="rect">
              <a:avLst/>
            </a:prstGeom>
            <a:noFill/>
            <a:ln w="9525">
              <a:noFill/>
              <a:miter lim="800000"/>
              <a:headEnd/>
              <a:tailEnd/>
            </a:ln>
          </p:spPr>
        </p:pic>
        <p:pic>
          <p:nvPicPr>
            <p:cNvPr id="13344" name="Picture 19"/>
            <p:cNvPicPr>
              <a:picLocks noChangeAspect="1" noChangeArrowheads="1"/>
            </p:cNvPicPr>
            <p:nvPr/>
          </p:nvPicPr>
          <p:blipFill>
            <a:blip r:embed="rId6"/>
            <a:srcRect/>
            <a:stretch>
              <a:fillRect/>
            </a:stretch>
          </p:blipFill>
          <p:spPr bwMode="auto">
            <a:xfrm>
              <a:off x="624" y="1872"/>
              <a:ext cx="384" cy="288"/>
            </a:xfrm>
            <a:prstGeom prst="rect">
              <a:avLst/>
            </a:prstGeom>
            <a:noFill/>
            <a:ln w="9525">
              <a:noFill/>
              <a:miter lim="800000"/>
              <a:headEnd/>
              <a:tailEnd/>
            </a:ln>
          </p:spPr>
        </p:pic>
        <p:pic>
          <p:nvPicPr>
            <p:cNvPr id="13345" name="Picture 20"/>
            <p:cNvPicPr>
              <a:picLocks noChangeAspect="1" noChangeArrowheads="1"/>
            </p:cNvPicPr>
            <p:nvPr/>
          </p:nvPicPr>
          <p:blipFill>
            <a:blip r:embed="rId7"/>
            <a:srcRect/>
            <a:stretch>
              <a:fillRect/>
            </a:stretch>
          </p:blipFill>
          <p:spPr bwMode="auto">
            <a:xfrm>
              <a:off x="192" y="1872"/>
              <a:ext cx="364" cy="288"/>
            </a:xfrm>
            <a:prstGeom prst="rect">
              <a:avLst/>
            </a:prstGeom>
            <a:noFill/>
            <a:ln w="9525">
              <a:noFill/>
              <a:miter lim="800000"/>
              <a:headEnd/>
              <a:tailEnd/>
            </a:ln>
          </p:spPr>
        </p:pic>
        <p:pic>
          <p:nvPicPr>
            <p:cNvPr id="13346" name="Picture 21" descr="diskdrive2"/>
            <p:cNvPicPr>
              <a:picLocks noChangeAspect="1" noChangeArrowheads="1"/>
            </p:cNvPicPr>
            <p:nvPr/>
          </p:nvPicPr>
          <p:blipFill>
            <a:blip r:embed="rId8"/>
            <a:srcRect/>
            <a:stretch>
              <a:fillRect/>
            </a:stretch>
          </p:blipFill>
          <p:spPr bwMode="auto">
            <a:xfrm>
              <a:off x="1056" y="1536"/>
              <a:ext cx="389" cy="288"/>
            </a:xfrm>
            <a:prstGeom prst="rect">
              <a:avLst/>
            </a:prstGeom>
            <a:noFill/>
            <a:ln w="9525">
              <a:noFill/>
              <a:miter lim="800000"/>
              <a:headEnd/>
              <a:tailEnd/>
            </a:ln>
          </p:spPr>
        </p:pic>
        <p:pic>
          <p:nvPicPr>
            <p:cNvPr id="13347" name="Picture 22"/>
            <p:cNvPicPr>
              <a:picLocks noChangeAspect="1" noChangeArrowheads="1"/>
            </p:cNvPicPr>
            <p:nvPr/>
          </p:nvPicPr>
          <p:blipFill>
            <a:blip r:embed="rId9"/>
            <a:srcRect/>
            <a:stretch>
              <a:fillRect/>
            </a:stretch>
          </p:blipFill>
          <p:spPr bwMode="auto">
            <a:xfrm>
              <a:off x="624" y="1536"/>
              <a:ext cx="384" cy="288"/>
            </a:xfrm>
            <a:prstGeom prst="rect">
              <a:avLst/>
            </a:prstGeom>
            <a:noFill/>
            <a:ln w="9525">
              <a:noFill/>
              <a:miter lim="800000"/>
              <a:headEnd/>
              <a:tailEnd/>
            </a:ln>
          </p:spPr>
        </p:pic>
        <p:pic>
          <p:nvPicPr>
            <p:cNvPr id="13348" name="Picture 23"/>
            <p:cNvPicPr>
              <a:picLocks noChangeAspect="1" noChangeArrowheads="1"/>
            </p:cNvPicPr>
            <p:nvPr/>
          </p:nvPicPr>
          <p:blipFill>
            <a:blip r:embed="rId10"/>
            <a:srcRect/>
            <a:stretch>
              <a:fillRect/>
            </a:stretch>
          </p:blipFill>
          <p:spPr bwMode="auto">
            <a:xfrm>
              <a:off x="192" y="1536"/>
              <a:ext cx="382" cy="288"/>
            </a:xfrm>
            <a:prstGeom prst="rect">
              <a:avLst/>
            </a:prstGeom>
            <a:noFill/>
            <a:ln w="9525">
              <a:noFill/>
              <a:miter lim="800000"/>
              <a:headEnd/>
              <a:tailEnd/>
            </a:ln>
          </p:spPr>
        </p:pic>
      </p:grpSp>
      <p:pic>
        <p:nvPicPr>
          <p:cNvPr id="13316" name="Picture 32" descr="circuitboard"/>
          <p:cNvPicPr>
            <a:picLocks noChangeAspect="1" noChangeArrowheads="1"/>
          </p:cNvPicPr>
          <p:nvPr/>
        </p:nvPicPr>
        <p:blipFill>
          <a:blip r:embed="rId11"/>
          <a:srcRect/>
          <a:stretch>
            <a:fillRect/>
          </a:stretch>
        </p:blipFill>
        <p:spPr bwMode="auto">
          <a:xfrm>
            <a:off x="6683375" y="3171825"/>
            <a:ext cx="1971675" cy="2390775"/>
          </a:xfrm>
          <a:prstGeom prst="rect">
            <a:avLst/>
          </a:prstGeom>
          <a:noFill/>
          <a:ln w="9525">
            <a:noFill/>
            <a:miter lim="800000"/>
            <a:headEnd/>
            <a:tailEnd/>
          </a:ln>
        </p:spPr>
      </p:pic>
      <p:pic>
        <p:nvPicPr>
          <p:cNvPr id="13317" name="Picture 36" descr="code1"/>
          <p:cNvPicPr>
            <a:picLocks noChangeAspect="1" noChangeArrowheads="1"/>
          </p:cNvPicPr>
          <p:nvPr/>
        </p:nvPicPr>
        <p:blipFill>
          <a:blip r:embed="rId12"/>
          <a:srcRect/>
          <a:stretch>
            <a:fillRect/>
          </a:stretch>
        </p:blipFill>
        <p:spPr bwMode="auto">
          <a:xfrm>
            <a:off x="3581400" y="4589463"/>
            <a:ext cx="2057400" cy="1695450"/>
          </a:xfrm>
          <a:prstGeom prst="rect">
            <a:avLst/>
          </a:prstGeom>
          <a:noFill/>
          <a:ln w="28575">
            <a:solidFill>
              <a:schemeClr val="accent2"/>
            </a:solidFill>
            <a:miter lim="800000"/>
            <a:headEnd/>
            <a:tailEnd/>
          </a:ln>
        </p:spPr>
      </p:pic>
      <p:grpSp>
        <p:nvGrpSpPr>
          <p:cNvPr id="7" name="Group 6"/>
          <p:cNvGrpSpPr/>
          <p:nvPr/>
        </p:nvGrpSpPr>
        <p:grpSpPr>
          <a:xfrm>
            <a:off x="2566493" y="1966526"/>
            <a:ext cx="1967407" cy="938629"/>
            <a:chOff x="3553660" y="2647950"/>
            <a:chExt cx="1967407" cy="938629"/>
          </a:xfrm>
          <a:noFill/>
        </p:grpSpPr>
        <p:sp>
          <p:nvSpPr>
            <p:cNvPr id="6" name="Rectangle 5"/>
            <p:cNvSpPr/>
            <p:nvPr/>
          </p:nvSpPr>
          <p:spPr>
            <a:xfrm>
              <a:off x="3836980" y="2647950"/>
              <a:ext cx="1684087" cy="79295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1000" b="1" dirty="0">
                <a:latin typeface="Arial" pitchFamily="34" charset="0"/>
                <a:cs typeface="Arial" pitchFamily="34" charset="0"/>
              </a:endParaRPr>
            </a:p>
          </p:txBody>
        </p:sp>
        <p:sp>
          <p:nvSpPr>
            <p:cNvPr id="5" name="TextBox 4"/>
            <p:cNvSpPr txBox="1"/>
            <p:nvPr/>
          </p:nvSpPr>
          <p:spPr>
            <a:xfrm>
              <a:off x="3553660" y="3186469"/>
              <a:ext cx="1239442" cy="400110"/>
            </a:xfrm>
            <a:prstGeom prst="rect">
              <a:avLst/>
            </a:prstGeom>
            <a:grpFill/>
            <a:ln>
              <a:noFill/>
            </a:ln>
          </p:spPr>
          <p:txBody>
            <a:bodyPr wrap="none">
              <a:spAutoFit/>
            </a:bodyPr>
            <a:lstStyle/>
            <a:p>
              <a:pPr eaLnBrk="0" hangingPunct="0">
                <a:defRPr/>
              </a:pPr>
              <a:r>
                <a:rPr lang="en-US" sz="2000" b="1" dirty="0">
                  <a:latin typeface="Arial" pitchFamily="34" charset="0"/>
                  <a:cs typeface="Arial" pitchFamily="34" charset="0"/>
                </a:rPr>
                <a:t>Systems</a:t>
              </a:r>
            </a:p>
          </p:txBody>
        </p:sp>
      </p:grpSp>
      <p:grpSp>
        <p:nvGrpSpPr>
          <p:cNvPr id="48" name="Group 47"/>
          <p:cNvGrpSpPr/>
          <p:nvPr/>
        </p:nvGrpSpPr>
        <p:grpSpPr>
          <a:xfrm>
            <a:off x="2446361" y="2783835"/>
            <a:ext cx="2710606" cy="1788165"/>
            <a:chOff x="3836980" y="2647950"/>
            <a:chExt cx="2710606" cy="1788165"/>
          </a:xfrm>
          <a:noFill/>
        </p:grpSpPr>
        <p:sp>
          <p:nvSpPr>
            <p:cNvPr id="49" name="Rectangle 48"/>
            <p:cNvSpPr/>
            <p:nvPr/>
          </p:nvSpPr>
          <p:spPr>
            <a:xfrm>
              <a:off x="3836980" y="2647950"/>
              <a:ext cx="1684087" cy="79295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1000" b="1" dirty="0">
                <a:latin typeface="Arial" pitchFamily="34" charset="0"/>
                <a:cs typeface="Arial" pitchFamily="34" charset="0"/>
              </a:endParaRPr>
            </a:p>
          </p:txBody>
        </p:sp>
        <p:sp>
          <p:nvSpPr>
            <p:cNvPr id="50" name="TextBox 49"/>
            <p:cNvSpPr txBox="1"/>
            <p:nvPr/>
          </p:nvSpPr>
          <p:spPr>
            <a:xfrm>
              <a:off x="5280893" y="4036005"/>
              <a:ext cx="1266693" cy="400110"/>
            </a:xfrm>
            <a:prstGeom prst="rect">
              <a:avLst/>
            </a:prstGeom>
            <a:grpFill/>
            <a:ln>
              <a:noFill/>
            </a:ln>
          </p:spPr>
          <p:txBody>
            <a:bodyPr wrap="none">
              <a:spAutoFit/>
            </a:bodyPr>
            <a:lstStyle/>
            <a:p>
              <a:pPr eaLnBrk="0" hangingPunct="0">
                <a:defRPr/>
              </a:pPr>
              <a:r>
                <a:rPr lang="en-US" sz="2000" b="1" dirty="0">
                  <a:latin typeface="Arial" pitchFamily="34" charset="0"/>
                  <a:cs typeface="Arial" pitchFamily="34" charset="0"/>
                </a:rPr>
                <a:t>Software</a:t>
              </a:r>
            </a:p>
          </p:txBody>
        </p:sp>
      </p:grpSp>
      <p:grpSp>
        <p:nvGrpSpPr>
          <p:cNvPr id="51" name="Group 50"/>
          <p:cNvGrpSpPr/>
          <p:nvPr/>
        </p:nvGrpSpPr>
        <p:grpSpPr>
          <a:xfrm>
            <a:off x="4974476" y="2438400"/>
            <a:ext cx="3037343" cy="792956"/>
            <a:chOff x="3836980" y="2647950"/>
            <a:chExt cx="3037343" cy="792956"/>
          </a:xfrm>
          <a:noFill/>
        </p:grpSpPr>
        <p:sp>
          <p:nvSpPr>
            <p:cNvPr id="52" name="Rectangle 51"/>
            <p:cNvSpPr/>
            <p:nvPr/>
          </p:nvSpPr>
          <p:spPr>
            <a:xfrm>
              <a:off x="3836980" y="2647950"/>
              <a:ext cx="1684087" cy="79295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1000" b="1" dirty="0">
                <a:latin typeface="Arial" pitchFamily="34" charset="0"/>
                <a:cs typeface="Arial" pitchFamily="34" charset="0"/>
              </a:endParaRPr>
            </a:p>
          </p:txBody>
        </p:sp>
        <p:sp>
          <p:nvSpPr>
            <p:cNvPr id="53" name="TextBox 52"/>
            <p:cNvSpPr txBox="1"/>
            <p:nvPr/>
          </p:nvSpPr>
          <p:spPr>
            <a:xfrm>
              <a:off x="5521067" y="2994720"/>
              <a:ext cx="1353256" cy="400110"/>
            </a:xfrm>
            <a:prstGeom prst="rect">
              <a:avLst/>
            </a:prstGeom>
            <a:grpFill/>
            <a:ln>
              <a:noFill/>
            </a:ln>
          </p:spPr>
          <p:txBody>
            <a:bodyPr wrap="none">
              <a:spAutoFit/>
            </a:bodyPr>
            <a:lstStyle/>
            <a:p>
              <a:pPr eaLnBrk="0" hangingPunct="0">
                <a:defRPr/>
              </a:pPr>
              <a:r>
                <a:rPr lang="en-US" sz="2000" b="1" dirty="0">
                  <a:latin typeface="Arial" pitchFamily="34" charset="0"/>
                  <a:cs typeface="Arial" pitchFamily="34" charset="0"/>
                </a:rPr>
                <a:t>Hardware</a:t>
              </a:r>
            </a:p>
          </p:txBody>
        </p:sp>
      </p:grpSp>
      <p:grpSp>
        <p:nvGrpSpPr>
          <p:cNvPr id="10" name="Group 9"/>
          <p:cNvGrpSpPr>
            <a:grpSpLocks/>
          </p:cNvGrpSpPr>
          <p:nvPr/>
        </p:nvGrpSpPr>
        <p:grpSpPr bwMode="auto">
          <a:xfrm>
            <a:off x="144463" y="1911350"/>
            <a:ext cx="6256337" cy="4376738"/>
            <a:chOff x="203043" y="2362200"/>
            <a:chExt cx="6256741" cy="4376168"/>
          </a:xfrm>
        </p:grpSpPr>
        <p:pic>
          <p:nvPicPr>
            <p:cNvPr id="13334" name="Picture 24" descr="Driveline Model"/>
            <p:cNvPicPr>
              <a:picLocks noChangeAspect="1" noChangeArrowheads="1"/>
            </p:cNvPicPr>
            <p:nvPr/>
          </p:nvPicPr>
          <p:blipFill>
            <a:blip r:embed="rId13"/>
            <a:srcRect/>
            <a:stretch>
              <a:fillRect/>
            </a:stretch>
          </p:blipFill>
          <p:spPr bwMode="auto">
            <a:xfrm>
              <a:off x="1049584" y="2362200"/>
              <a:ext cx="1524000" cy="1187450"/>
            </a:xfrm>
            <a:prstGeom prst="rect">
              <a:avLst/>
            </a:prstGeom>
            <a:noFill/>
            <a:ln w="9525">
              <a:noFill/>
              <a:miter lim="800000"/>
              <a:headEnd/>
              <a:tailEnd/>
            </a:ln>
          </p:spPr>
        </p:pic>
        <p:grpSp>
          <p:nvGrpSpPr>
            <p:cNvPr id="13335" name="Group 26"/>
            <p:cNvGrpSpPr>
              <a:grpSpLocks/>
            </p:cNvGrpSpPr>
            <p:nvPr/>
          </p:nvGrpSpPr>
          <p:grpSpPr bwMode="auto">
            <a:xfrm>
              <a:off x="203043" y="4319018"/>
              <a:ext cx="2827338" cy="2419350"/>
              <a:chOff x="384" y="2736"/>
              <a:chExt cx="1781" cy="1524"/>
            </a:xfrm>
          </p:grpSpPr>
          <p:pic>
            <p:nvPicPr>
              <p:cNvPr id="13339" name="Picture 27"/>
              <p:cNvPicPr>
                <a:picLocks noChangeAspect="1" noChangeArrowheads="1"/>
              </p:cNvPicPr>
              <p:nvPr/>
            </p:nvPicPr>
            <p:blipFill>
              <a:blip r:embed="rId14"/>
              <a:srcRect/>
              <a:stretch>
                <a:fillRect/>
              </a:stretch>
            </p:blipFill>
            <p:spPr bwMode="auto">
              <a:xfrm>
                <a:off x="1012" y="3024"/>
                <a:ext cx="1153" cy="1236"/>
              </a:xfrm>
              <a:prstGeom prst="rect">
                <a:avLst/>
              </a:prstGeom>
              <a:noFill/>
              <a:ln w="9525">
                <a:noFill/>
                <a:miter lim="800000"/>
                <a:headEnd/>
                <a:tailEnd/>
              </a:ln>
            </p:spPr>
          </p:pic>
          <p:pic>
            <p:nvPicPr>
              <p:cNvPr id="13340" name="Picture 28" descr="Engine Control Model"/>
              <p:cNvPicPr>
                <a:picLocks noChangeAspect="1" noChangeArrowheads="1"/>
              </p:cNvPicPr>
              <p:nvPr/>
            </p:nvPicPr>
            <p:blipFill>
              <a:blip r:embed="rId15"/>
              <a:srcRect/>
              <a:stretch>
                <a:fillRect/>
              </a:stretch>
            </p:blipFill>
            <p:spPr bwMode="auto">
              <a:xfrm>
                <a:off x="384" y="2736"/>
                <a:ext cx="1056" cy="956"/>
              </a:xfrm>
              <a:prstGeom prst="rect">
                <a:avLst/>
              </a:prstGeom>
              <a:noFill/>
              <a:ln w="9525">
                <a:noFill/>
                <a:miter lim="800000"/>
                <a:headEnd/>
                <a:tailEnd/>
              </a:ln>
            </p:spPr>
          </p:pic>
        </p:grpSp>
        <p:sp>
          <p:nvSpPr>
            <p:cNvPr id="9" name="Right Arrow 8"/>
            <p:cNvSpPr/>
            <p:nvPr/>
          </p:nvSpPr>
          <p:spPr>
            <a:xfrm>
              <a:off x="6013668" y="5432025"/>
              <a:ext cx="446116" cy="584124"/>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1000" b="1" dirty="0">
                <a:latin typeface="Arial" pitchFamily="34" charset="0"/>
                <a:cs typeface="Arial" pitchFamily="34" charset="0"/>
              </a:endParaRPr>
            </a:p>
          </p:txBody>
        </p:sp>
        <p:sp>
          <p:nvSpPr>
            <p:cNvPr id="57" name="Right Arrow 56"/>
            <p:cNvSpPr/>
            <p:nvPr/>
          </p:nvSpPr>
          <p:spPr>
            <a:xfrm>
              <a:off x="3117881" y="5432025"/>
              <a:ext cx="446116" cy="584124"/>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1000" b="1" dirty="0">
                <a:latin typeface="Arial" pitchFamily="34" charset="0"/>
                <a:cs typeface="Arial" pitchFamily="34" charset="0"/>
              </a:endParaRPr>
            </a:p>
          </p:txBody>
        </p:sp>
        <p:sp>
          <p:nvSpPr>
            <p:cNvPr id="13338" name="Right Arrow 57"/>
            <p:cNvSpPr>
              <a:spLocks noChangeArrowheads="1"/>
            </p:cNvSpPr>
            <p:nvPr/>
          </p:nvSpPr>
          <p:spPr bwMode="auto">
            <a:xfrm rot="5400000">
              <a:off x="1276252" y="3745824"/>
              <a:ext cx="445970" cy="584260"/>
            </a:xfrm>
            <a:prstGeom prst="rightArrow">
              <a:avLst>
                <a:gd name="adj1" fmla="val 50000"/>
                <a:gd name="adj2" fmla="val 50000"/>
              </a:avLst>
            </a:prstGeom>
            <a:solidFill>
              <a:schemeClr val="accent1"/>
            </a:solidFill>
            <a:ln w="25400" algn="ctr">
              <a:noFill/>
              <a:miter lim="800000"/>
              <a:headEnd/>
              <a:tailEnd/>
            </a:ln>
          </p:spPr>
          <p:txBody>
            <a:bodyPr rot="10800000" vert="eaVert" anchor="ctr"/>
            <a:lstStyle/>
            <a:p>
              <a:pPr algn="ctr" eaLnBrk="0" hangingPunct="0"/>
              <a:endParaRPr lang="en-GB" sz="1000" b="1">
                <a:solidFill>
                  <a:srgbClr val="FFFFFF"/>
                </a:solidFill>
                <a:cs typeface="Arial" charset="0"/>
              </a:endParaRPr>
            </a:p>
          </p:txBody>
        </p:sp>
      </p:grpSp>
      <p:sp>
        <p:nvSpPr>
          <p:cNvPr id="73" name="Right Arrow 72"/>
          <p:cNvSpPr>
            <a:spLocks noChangeArrowheads="1"/>
          </p:cNvSpPr>
          <p:nvPr/>
        </p:nvSpPr>
        <p:spPr bwMode="auto">
          <a:xfrm rot="-8498497">
            <a:off x="6170613" y="2525713"/>
            <a:ext cx="446087" cy="584200"/>
          </a:xfrm>
          <a:prstGeom prst="rightArrow">
            <a:avLst>
              <a:gd name="adj1" fmla="val 50000"/>
              <a:gd name="adj2" fmla="val 50000"/>
            </a:avLst>
          </a:prstGeom>
          <a:solidFill>
            <a:schemeClr val="accent1"/>
          </a:solidFill>
          <a:ln w="25400" algn="ctr">
            <a:noFill/>
            <a:miter lim="800000"/>
            <a:headEnd/>
            <a:tailEnd/>
          </a:ln>
        </p:spPr>
        <p:txBody>
          <a:bodyPr rot="10800000" anchor="ctr"/>
          <a:lstStyle/>
          <a:p>
            <a:pPr algn="ctr" eaLnBrk="0" hangingPunct="0"/>
            <a:endParaRPr lang="en-GB" sz="1000" b="1">
              <a:solidFill>
                <a:srgbClr val="FFFFFF"/>
              </a:solidFill>
              <a:cs typeface="Arial" charset="0"/>
            </a:endParaRPr>
          </a:p>
        </p:txBody>
      </p:sp>
      <p:grpSp>
        <p:nvGrpSpPr>
          <p:cNvPr id="17" name="Group 16"/>
          <p:cNvGrpSpPr/>
          <p:nvPr/>
        </p:nvGrpSpPr>
        <p:grpSpPr>
          <a:xfrm>
            <a:off x="2352153" y="2880998"/>
            <a:ext cx="5840457" cy="2848604"/>
            <a:chOff x="2352153" y="2880998"/>
            <a:chExt cx="5840457" cy="2848604"/>
          </a:xfrm>
        </p:grpSpPr>
        <p:sp>
          <p:nvSpPr>
            <p:cNvPr id="12" name="Oval 11"/>
            <p:cNvSpPr/>
            <p:nvPr/>
          </p:nvSpPr>
          <p:spPr>
            <a:xfrm>
              <a:off x="3723753" y="4495800"/>
              <a:ext cx="1534047" cy="1233802"/>
            </a:xfrm>
            <a:prstGeom prst="ellipse">
              <a:avLst/>
            </a:prstGeom>
            <a:blipFill>
              <a:blip r:embed="rId16"/>
              <a:tile tx="0" ty="0" sx="100000" sy="100000" flip="none" algn="tl"/>
            </a:blipFill>
            <a:ln>
              <a:solidFill>
                <a:srgbClr val="FC351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rgbClr val="FF0000"/>
                  </a:solidFill>
                  <a:latin typeface="Arial" pitchFamily="34" charset="0"/>
                  <a:cs typeface="Arial" pitchFamily="34" charset="0"/>
                </a:rPr>
                <a:t>DO-178</a:t>
              </a:r>
            </a:p>
          </p:txBody>
        </p:sp>
        <p:sp>
          <p:nvSpPr>
            <p:cNvPr id="61" name="Oval 60"/>
            <p:cNvSpPr/>
            <p:nvPr/>
          </p:nvSpPr>
          <p:spPr>
            <a:xfrm>
              <a:off x="6658563" y="3185280"/>
              <a:ext cx="1534047" cy="1233802"/>
            </a:xfrm>
            <a:prstGeom prst="ellipse">
              <a:avLst/>
            </a:prstGeom>
            <a:blipFill>
              <a:blip r:embed="rId16"/>
              <a:tile tx="0" ty="0" sx="100000" sy="100000" flip="none" algn="tl"/>
            </a:blipFill>
            <a:ln>
              <a:solidFill>
                <a:srgbClr val="FC351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rgbClr val="FF0000"/>
                  </a:solidFill>
                  <a:latin typeface="Arial" pitchFamily="34" charset="0"/>
                  <a:cs typeface="Arial" pitchFamily="34" charset="0"/>
                </a:rPr>
                <a:t>DO-254</a:t>
              </a:r>
            </a:p>
          </p:txBody>
        </p:sp>
        <p:sp>
          <p:nvSpPr>
            <p:cNvPr id="62" name="Oval 61"/>
            <p:cNvSpPr/>
            <p:nvPr/>
          </p:nvSpPr>
          <p:spPr>
            <a:xfrm>
              <a:off x="2352153" y="2880998"/>
              <a:ext cx="1534047" cy="1233802"/>
            </a:xfrm>
            <a:prstGeom prst="ellipse">
              <a:avLst/>
            </a:prstGeom>
            <a:solidFill>
              <a:schemeClr val="bg2"/>
            </a:solidFill>
            <a:ln>
              <a:solidFill>
                <a:srgbClr val="FC351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rgbClr val="FF0000"/>
                  </a:solidFill>
                  <a:latin typeface="Arial" pitchFamily="34" charset="0"/>
                  <a:cs typeface="Arial" pitchFamily="34" charset="0"/>
                </a:rPr>
                <a:t>ARP-4754</a:t>
              </a:r>
            </a:p>
          </p:txBody>
        </p:sp>
      </p:grpSp>
      <p:sp>
        <p:nvSpPr>
          <p:cNvPr id="54" name="Oval 53"/>
          <p:cNvSpPr/>
          <p:nvPr/>
        </p:nvSpPr>
        <p:spPr>
          <a:xfrm>
            <a:off x="2367655" y="2880998"/>
            <a:ext cx="1534047" cy="1233802"/>
          </a:xfrm>
          <a:prstGeom prst="ellipse">
            <a:avLst/>
          </a:prstGeom>
          <a:solidFill>
            <a:schemeClr val="bg1">
              <a:lumMod val="65000"/>
            </a:schemeClr>
          </a:solidFill>
          <a:ln>
            <a:solidFill>
              <a:srgbClr val="FC351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rgbClr val="FF0000"/>
                </a:solidFill>
                <a:latin typeface="Arial" pitchFamily="34" charset="0"/>
                <a:cs typeface="Arial" pitchFamily="34" charset="0"/>
              </a:rPr>
              <a:t>ARP-4754</a:t>
            </a:r>
          </a:p>
        </p:txBody>
      </p:sp>
      <p:sp>
        <p:nvSpPr>
          <p:cNvPr id="55" name="TextBox 54"/>
          <p:cNvSpPr txBox="1">
            <a:spLocks noChangeArrowheads="1"/>
          </p:cNvSpPr>
          <p:nvPr/>
        </p:nvSpPr>
        <p:spPr bwMode="auto">
          <a:xfrm>
            <a:off x="457200" y="852488"/>
            <a:ext cx="8680710" cy="369332"/>
          </a:xfrm>
          <a:prstGeom prst="rect">
            <a:avLst/>
          </a:prstGeom>
          <a:noFill/>
          <a:ln w="9525">
            <a:noFill/>
            <a:miter lim="800000"/>
            <a:headEnd/>
            <a:tailEnd/>
          </a:ln>
        </p:spPr>
        <p:txBody>
          <a:bodyPr wrap="none">
            <a:spAutoFit/>
          </a:bodyPr>
          <a:lstStyle/>
          <a:p>
            <a:pPr eaLnBrk="0" hangingPunct="0"/>
            <a:r>
              <a:rPr lang="en-US" b="1" dirty="0" smtClean="0">
                <a:solidFill>
                  <a:schemeClr val="tx2"/>
                </a:solidFill>
                <a:cs typeface="Arial" charset="0"/>
              </a:rPr>
              <a:t>With MATLAB, Simulink, Stateflow, Simscape, Embedded Coder &amp; HDL Coder</a:t>
            </a:r>
            <a:endParaRPr lang="en-US" b="1" dirty="0">
              <a:solidFill>
                <a:schemeClr val="tx2"/>
              </a:solidFill>
              <a:cs typeface="Arial" charset="0"/>
            </a:endParaRPr>
          </a:p>
        </p:txBody>
      </p:sp>
    </p:spTree>
    <p:extLst>
      <p:ext uri="{BB962C8B-B14F-4D97-AF65-F5344CB8AC3E}">
        <p14:creationId xmlns:p14="http://schemas.microsoft.com/office/powerpoint/2010/main" val="185572955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Lst>
  </p:timing>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3730" name="Rectangle 2"/>
          <p:cNvSpPr>
            <a:spLocks noGrp="1" noChangeArrowheads="1"/>
          </p:cNvSpPr>
          <p:nvPr>
            <p:ph type="title"/>
          </p:nvPr>
        </p:nvSpPr>
        <p:spPr/>
        <p:txBody>
          <a:bodyPr/>
          <a:lstStyle/>
          <a:p>
            <a:r>
              <a:rPr lang="en-US" altLang="ko-KR" smtClean="0"/>
              <a:t>Code Testing</a:t>
            </a:r>
          </a:p>
        </p:txBody>
      </p:sp>
      <p:grpSp>
        <p:nvGrpSpPr>
          <p:cNvPr id="2" name="Group 3"/>
          <p:cNvGrpSpPr>
            <a:grpSpLocks/>
          </p:cNvGrpSpPr>
          <p:nvPr/>
        </p:nvGrpSpPr>
        <p:grpSpPr bwMode="auto">
          <a:xfrm>
            <a:off x="1130300" y="4202113"/>
            <a:ext cx="2524125" cy="2133600"/>
            <a:chOff x="1078" y="2533"/>
            <a:chExt cx="1590" cy="1344"/>
          </a:xfrm>
        </p:grpSpPr>
        <p:sp>
          <p:nvSpPr>
            <p:cNvPr id="73784" name="AutoShape 4"/>
            <p:cNvSpPr>
              <a:spLocks noChangeArrowheads="1"/>
            </p:cNvSpPr>
            <p:nvPr/>
          </p:nvSpPr>
          <p:spPr bwMode="auto">
            <a:xfrm>
              <a:off x="1078" y="2533"/>
              <a:ext cx="1584" cy="1344"/>
            </a:xfrm>
            <a:prstGeom prst="roundRect">
              <a:avLst>
                <a:gd name="adj" fmla="val 16667"/>
              </a:avLst>
            </a:prstGeom>
            <a:solidFill>
              <a:srgbClr val="CDD7E1"/>
            </a:solidFill>
            <a:ln w="9525" algn="ctr">
              <a:solidFill>
                <a:srgbClr val="32466E"/>
              </a:solidFill>
              <a:round/>
              <a:headEnd/>
              <a:tailEnd/>
            </a:ln>
          </p:spPr>
          <p:txBody>
            <a:bodyPr wrap="none" bIns="0" anchor="b" anchorCtr="1"/>
            <a:lstStyle/>
            <a:p>
              <a:pPr algn="ctr" eaLnBrk="0" latinLnBrk="0" hangingPunct="0"/>
              <a:endParaRPr kumimoji="0" lang="ko-KR" altLang="en-US" sz="1500" b="1">
                <a:solidFill>
                  <a:srgbClr val="32466E"/>
                </a:solidFill>
                <a:latin typeface="Arial" pitchFamily="34" charset="0"/>
              </a:endParaRPr>
            </a:p>
          </p:txBody>
        </p:sp>
        <p:grpSp>
          <p:nvGrpSpPr>
            <p:cNvPr id="3" name="Group 5"/>
            <p:cNvGrpSpPr>
              <a:grpSpLocks/>
            </p:cNvGrpSpPr>
            <p:nvPr/>
          </p:nvGrpSpPr>
          <p:grpSpPr bwMode="auto">
            <a:xfrm>
              <a:off x="1143" y="2823"/>
              <a:ext cx="702" cy="576"/>
              <a:chOff x="1885" y="2831"/>
              <a:chExt cx="702" cy="576"/>
            </a:xfrm>
          </p:grpSpPr>
          <p:sp>
            <p:nvSpPr>
              <p:cNvPr id="73794" name="Rectangle 6"/>
              <p:cNvSpPr>
                <a:spLocks noChangeArrowheads="1"/>
              </p:cNvSpPr>
              <p:nvPr/>
            </p:nvSpPr>
            <p:spPr bwMode="auto">
              <a:xfrm>
                <a:off x="1900" y="3216"/>
                <a:ext cx="323" cy="191"/>
              </a:xfrm>
              <a:prstGeom prst="rect">
                <a:avLst/>
              </a:prstGeom>
              <a:solidFill>
                <a:srgbClr val="C0C0C0"/>
              </a:solidFill>
              <a:ln w="12700" algn="ctr">
                <a:solidFill>
                  <a:schemeClr val="bg2"/>
                </a:solidFill>
                <a:miter lim="800000"/>
                <a:headEnd/>
                <a:tailEnd/>
              </a:ln>
            </p:spPr>
            <p:txBody>
              <a:bodyPr wrap="none" anchor="ctr"/>
              <a:lstStyle/>
              <a:p>
                <a:pPr algn="ctr" eaLnBrk="0" latinLnBrk="0" hangingPunct="0"/>
                <a:r>
                  <a:rPr kumimoji="0" lang="en-US" altLang="ko-KR" sz="1100" b="1">
                    <a:solidFill>
                      <a:srgbClr val="000000"/>
                    </a:solidFill>
                    <a:latin typeface="Arial" pitchFamily="34" charset="0"/>
                  </a:rPr>
                  <a:t>FPGA</a:t>
                </a:r>
              </a:p>
            </p:txBody>
          </p:sp>
          <p:sp>
            <p:nvSpPr>
              <p:cNvPr id="73795" name="Rectangle 7"/>
              <p:cNvSpPr>
                <a:spLocks noChangeArrowheads="1"/>
              </p:cNvSpPr>
              <p:nvPr/>
            </p:nvSpPr>
            <p:spPr bwMode="auto">
              <a:xfrm>
                <a:off x="2249" y="3216"/>
                <a:ext cx="323" cy="191"/>
              </a:xfrm>
              <a:prstGeom prst="rect">
                <a:avLst/>
              </a:prstGeom>
              <a:solidFill>
                <a:srgbClr val="C0C0C0"/>
              </a:solidFill>
              <a:ln w="12700" algn="ctr">
                <a:solidFill>
                  <a:schemeClr val="bg2"/>
                </a:solidFill>
                <a:miter lim="800000"/>
                <a:headEnd/>
                <a:tailEnd/>
              </a:ln>
            </p:spPr>
            <p:txBody>
              <a:bodyPr wrap="none" anchor="ctr"/>
              <a:lstStyle/>
              <a:p>
                <a:pPr algn="ctr" eaLnBrk="0" latinLnBrk="0" hangingPunct="0"/>
                <a:r>
                  <a:rPr kumimoji="0" lang="en-US" altLang="ko-KR" sz="1100" b="1">
                    <a:solidFill>
                      <a:srgbClr val="000000"/>
                    </a:solidFill>
                    <a:latin typeface="Arial" pitchFamily="34" charset="0"/>
                  </a:rPr>
                  <a:t>ASIC</a:t>
                </a:r>
              </a:p>
            </p:txBody>
          </p:sp>
          <p:sp>
            <p:nvSpPr>
              <p:cNvPr id="73796" name="Rectangle 8"/>
              <p:cNvSpPr>
                <a:spLocks noChangeArrowheads="1"/>
              </p:cNvSpPr>
              <p:nvPr/>
            </p:nvSpPr>
            <p:spPr bwMode="auto">
              <a:xfrm>
                <a:off x="1885" y="2831"/>
                <a:ext cx="702" cy="108"/>
              </a:xfrm>
              <a:prstGeom prst="rect">
                <a:avLst/>
              </a:prstGeom>
              <a:noFill/>
              <a:ln w="9525" algn="ctr">
                <a:noFill/>
                <a:miter lim="800000"/>
                <a:headEnd/>
                <a:tailEnd/>
              </a:ln>
            </p:spPr>
            <p:txBody>
              <a:bodyPr wrap="none" lIns="0" rIns="0" bIns="18288" anchor="b" anchorCtr="1"/>
              <a:lstStyle/>
              <a:p>
                <a:pPr algn="ctr" eaLnBrk="0" latinLnBrk="0" hangingPunct="0">
                  <a:lnSpc>
                    <a:spcPct val="90000"/>
                  </a:lnSpc>
                </a:pPr>
                <a:r>
                  <a:rPr kumimoji="0" lang="en-US" altLang="ko-KR" sz="1100" b="1">
                    <a:solidFill>
                      <a:schemeClr val="tx2"/>
                    </a:solidFill>
                    <a:latin typeface="Arial" pitchFamily="34" charset="0"/>
                  </a:rPr>
                  <a:t>Digital </a:t>
                </a:r>
                <a:br>
                  <a:rPr kumimoji="0" lang="en-US" altLang="ko-KR" sz="1100" b="1">
                    <a:solidFill>
                      <a:schemeClr val="tx2"/>
                    </a:solidFill>
                    <a:latin typeface="Arial" pitchFamily="34" charset="0"/>
                  </a:rPr>
                </a:br>
                <a:r>
                  <a:rPr kumimoji="0" lang="en-US" altLang="ko-KR" sz="1100" b="1">
                    <a:solidFill>
                      <a:schemeClr val="tx2"/>
                    </a:solidFill>
                    <a:latin typeface="Arial" pitchFamily="34" charset="0"/>
                  </a:rPr>
                  <a:t>Electronics</a:t>
                </a:r>
              </a:p>
            </p:txBody>
          </p:sp>
          <p:sp>
            <p:nvSpPr>
              <p:cNvPr id="73797" name="AutoShape 9"/>
              <p:cNvSpPr>
                <a:spLocks noChangeArrowheads="1"/>
              </p:cNvSpPr>
              <p:nvPr/>
            </p:nvSpPr>
            <p:spPr bwMode="auto">
              <a:xfrm>
                <a:off x="1898" y="2949"/>
                <a:ext cx="674" cy="218"/>
              </a:xfrm>
              <a:prstGeom prst="roundRect">
                <a:avLst>
                  <a:gd name="adj" fmla="val 10162"/>
                </a:avLst>
              </a:prstGeom>
              <a:solidFill>
                <a:srgbClr val="FADCAA"/>
              </a:solidFill>
              <a:ln w="19050" algn="ctr">
                <a:solidFill>
                  <a:schemeClr val="hlink"/>
                </a:solidFill>
                <a:round/>
                <a:headEnd/>
                <a:tailEnd/>
              </a:ln>
            </p:spPr>
            <p:txBody>
              <a:bodyPr lIns="9144" tIns="9144" rIns="9144" bIns="9144" anchor="ctr"/>
              <a:lstStyle/>
              <a:p>
                <a:pPr marL="60325" indent="-60325" algn="ctr" eaLnBrk="0" latinLnBrk="0" hangingPunct="0"/>
                <a:r>
                  <a:rPr kumimoji="0" lang="en-US" altLang="ko-KR" sz="1100" b="1">
                    <a:latin typeface="Arial" pitchFamily="34" charset="0"/>
                  </a:rPr>
                  <a:t>VHDL, Verilog</a:t>
                </a:r>
              </a:p>
            </p:txBody>
          </p:sp>
        </p:grpSp>
        <p:sp>
          <p:nvSpPr>
            <p:cNvPr id="73786" name="AutoShape 10"/>
            <p:cNvSpPr>
              <a:spLocks/>
            </p:cNvSpPr>
            <p:nvPr/>
          </p:nvSpPr>
          <p:spPr bwMode="auto">
            <a:xfrm rot="5400000">
              <a:off x="1828" y="2759"/>
              <a:ext cx="96" cy="1392"/>
            </a:xfrm>
            <a:prstGeom prst="rightBrace">
              <a:avLst>
                <a:gd name="adj1" fmla="val 120833"/>
                <a:gd name="adj2" fmla="val 50000"/>
              </a:avLst>
            </a:prstGeom>
            <a:noFill/>
            <a:ln w="19050">
              <a:solidFill>
                <a:srgbClr val="808080"/>
              </a:solidFill>
              <a:round/>
              <a:headEnd/>
              <a:tailEnd/>
            </a:ln>
          </p:spPr>
          <p:txBody>
            <a:bodyPr wrap="none" anchor="ctr"/>
            <a:lstStyle/>
            <a:p>
              <a:pPr algn="ctr" eaLnBrk="0" latinLnBrk="0" hangingPunct="0"/>
              <a:endParaRPr kumimoji="0" lang="ko-KR" altLang="en-US"/>
            </a:p>
          </p:txBody>
        </p:sp>
        <p:sp>
          <p:nvSpPr>
            <p:cNvPr id="73787" name="Rectangle 11"/>
            <p:cNvSpPr>
              <a:spLocks noChangeArrowheads="1"/>
            </p:cNvSpPr>
            <p:nvPr/>
          </p:nvSpPr>
          <p:spPr bwMode="auto">
            <a:xfrm>
              <a:off x="1084" y="3685"/>
              <a:ext cx="1584" cy="144"/>
            </a:xfrm>
            <a:prstGeom prst="rect">
              <a:avLst/>
            </a:prstGeom>
            <a:noFill/>
            <a:ln w="9525" algn="ctr">
              <a:noFill/>
              <a:miter lim="800000"/>
              <a:headEnd/>
              <a:tailEnd/>
            </a:ln>
          </p:spPr>
          <p:txBody>
            <a:bodyPr wrap="none" tIns="0" anchorCtr="1"/>
            <a:lstStyle/>
            <a:p>
              <a:pPr algn="ctr" eaLnBrk="0" latinLnBrk="0" hangingPunct="0"/>
              <a:r>
                <a:rPr kumimoji="0" lang="en-US" altLang="ko-KR" sz="1400" b="1">
                  <a:solidFill>
                    <a:srgbClr val="32466E"/>
                  </a:solidFill>
                  <a:latin typeface="Arial" pitchFamily="34" charset="0"/>
                </a:rPr>
                <a:t>Implement</a:t>
              </a:r>
            </a:p>
          </p:txBody>
        </p:sp>
        <p:sp>
          <p:nvSpPr>
            <p:cNvPr id="73788" name="Rectangle 12"/>
            <p:cNvSpPr>
              <a:spLocks noChangeArrowheads="1"/>
            </p:cNvSpPr>
            <p:nvPr/>
          </p:nvSpPr>
          <p:spPr bwMode="auto">
            <a:xfrm flipV="1">
              <a:off x="1475" y="3526"/>
              <a:ext cx="845" cy="81"/>
            </a:xfrm>
            <a:prstGeom prst="rect">
              <a:avLst/>
            </a:prstGeom>
            <a:noFill/>
            <a:ln w="12700" algn="ctr">
              <a:noFill/>
              <a:miter lim="800000"/>
              <a:headEnd/>
              <a:tailEnd/>
            </a:ln>
          </p:spPr>
          <p:txBody>
            <a:bodyPr rot="10800000" lIns="9144" tIns="9144" rIns="9144" bIns="9144" anchor="b" anchorCtr="1"/>
            <a:lstStyle/>
            <a:p>
              <a:pPr marL="60325" indent="-60325" algn="ctr" latinLnBrk="0"/>
              <a:endParaRPr kumimoji="0" lang="ko-KR" altLang="en-US" sz="1400" b="1">
                <a:latin typeface="Arial" pitchFamily="34" charset="0"/>
              </a:endParaRPr>
            </a:p>
            <a:p>
              <a:pPr marL="60325" indent="-60325" algn="ctr" latinLnBrk="0"/>
              <a:r>
                <a:rPr kumimoji="0" lang="en-US" altLang="ko-KR" sz="1400" b="1">
                  <a:solidFill>
                    <a:srgbClr val="808080"/>
                  </a:solidFill>
                  <a:latin typeface="Arial" pitchFamily="34" charset="0"/>
                </a:rPr>
                <a:t>Integration</a:t>
              </a:r>
            </a:p>
          </p:txBody>
        </p:sp>
        <p:grpSp>
          <p:nvGrpSpPr>
            <p:cNvPr id="4" name="Group 13"/>
            <p:cNvGrpSpPr>
              <a:grpSpLocks/>
            </p:cNvGrpSpPr>
            <p:nvPr/>
          </p:nvGrpSpPr>
          <p:grpSpPr bwMode="auto">
            <a:xfrm>
              <a:off x="1855" y="2823"/>
              <a:ext cx="702" cy="576"/>
              <a:chOff x="1164" y="2831"/>
              <a:chExt cx="702" cy="576"/>
            </a:xfrm>
          </p:grpSpPr>
          <p:sp>
            <p:nvSpPr>
              <p:cNvPr id="73790" name="Rectangle 14"/>
              <p:cNvSpPr>
                <a:spLocks noChangeArrowheads="1"/>
              </p:cNvSpPr>
              <p:nvPr/>
            </p:nvSpPr>
            <p:spPr bwMode="auto">
              <a:xfrm>
                <a:off x="1528" y="3216"/>
                <a:ext cx="324" cy="191"/>
              </a:xfrm>
              <a:prstGeom prst="rect">
                <a:avLst/>
              </a:prstGeom>
              <a:solidFill>
                <a:srgbClr val="C0C0C0"/>
              </a:solidFill>
              <a:ln w="12700" algn="ctr">
                <a:solidFill>
                  <a:schemeClr val="bg2"/>
                </a:solidFill>
                <a:miter lim="800000"/>
                <a:headEnd/>
                <a:tailEnd/>
              </a:ln>
            </p:spPr>
            <p:txBody>
              <a:bodyPr wrap="none" anchor="ctr"/>
              <a:lstStyle/>
              <a:p>
                <a:pPr algn="ctr" eaLnBrk="0" latinLnBrk="0" hangingPunct="0"/>
                <a:r>
                  <a:rPr kumimoji="0" lang="en-US" altLang="ko-KR" sz="1100" b="1">
                    <a:solidFill>
                      <a:srgbClr val="000000"/>
                    </a:solidFill>
                    <a:latin typeface="Arial" pitchFamily="34" charset="0"/>
                  </a:rPr>
                  <a:t>DSP</a:t>
                </a:r>
              </a:p>
            </p:txBody>
          </p:sp>
          <p:sp>
            <p:nvSpPr>
              <p:cNvPr id="73791" name="Rectangle 15"/>
              <p:cNvSpPr>
                <a:spLocks noChangeArrowheads="1"/>
              </p:cNvSpPr>
              <p:nvPr/>
            </p:nvSpPr>
            <p:spPr bwMode="auto">
              <a:xfrm>
                <a:off x="1164" y="2831"/>
                <a:ext cx="702" cy="108"/>
              </a:xfrm>
              <a:prstGeom prst="rect">
                <a:avLst/>
              </a:prstGeom>
              <a:noFill/>
              <a:ln w="9525" algn="ctr">
                <a:noFill/>
                <a:miter lim="800000"/>
                <a:headEnd/>
                <a:tailEnd/>
              </a:ln>
            </p:spPr>
            <p:txBody>
              <a:bodyPr wrap="none" lIns="0" rIns="0" bIns="18288" anchor="b" anchorCtr="1"/>
              <a:lstStyle/>
              <a:p>
                <a:pPr algn="ctr" eaLnBrk="0" latinLnBrk="0" hangingPunct="0">
                  <a:lnSpc>
                    <a:spcPct val="90000"/>
                  </a:lnSpc>
                </a:pPr>
                <a:r>
                  <a:rPr kumimoji="0" lang="en-US" altLang="ko-KR" sz="1100" b="1">
                    <a:solidFill>
                      <a:schemeClr val="tx2"/>
                    </a:solidFill>
                    <a:latin typeface="Arial" pitchFamily="34" charset="0"/>
                    <a:cs typeface="Tahoma" pitchFamily="34" charset="0"/>
                  </a:rPr>
                  <a:t>Embedded </a:t>
                </a:r>
                <a:br>
                  <a:rPr kumimoji="0" lang="en-US" altLang="ko-KR" sz="1100" b="1">
                    <a:solidFill>
                      <a:schemeClr val="tx2"/>
                    </a:solidFill>
                    <a:latin typeface="Arial" pitchFamily="34" charset="0"/>
                    <a:cs typeface="Tahoma" pitchFamily="34" charset="0"/>
                  </a:rPr>
                </a:br>
                <a:r>
                  <a:rPr kumimoji="0" lang="en-US" altLang="ko-KR" sz="1100" b="1">
                    <a:solidFill>
                      <a:schemeClr val="tx2"/>
                    </a:solidFill>
                    <a:latin typeface="Arial" pitchFamily="34" charset="0"/>
                    <a:cs typeface="Tahoma" pitchFamily="34" charset="0"/>
                  </a:rPr>
                  <a:t>Software</a:t>
                </a:r>
              </a:p>
            </p:txBody>
          </p:sp>
          <p:sp>
            <p:nvSpPr>
              <p:cNvPr id="73792" name="AutoShape 16"/>
              <p:cNvSpPr>
                <a:spLocks noChangeArrowheads="1"/>
              </p:cNvSpPr>
              <p:nvPr/>
            </p:nvSpPr>
            <p:spPr bwMode="auto">
              <a:xfrm>
                <a:off x="1180" y="2949"/>
                <a:ext cx="672" cy="218"/>
              </a:xfrm>
              <a:prstGeom prst="roundRect">
                <a:avLst>
                  <a:gd name="adj" fmla="val 10162"/>
                </a:avLst>
              </a:prstGeom>
              <a:solidFill>
                <a:srgbClr val="FADCAA"/>
              </a:solidFill>
              <a:ln w="19050" algn="ctr">
                <a:solidFill>
                  <a:schemeClr val="hlink"/>
                </a:solidFill>
                <a:round/>
                <a:headEnd/>
                <a:tailEnd/>
              </a:ln>
            </p:spPr>
            <p:txBody>
              <a:bodyPr lIns="9144" tIns="9144" rIns="9144" bIns="9144" anchor="ctr"/>
              <a:lstStyle/>
              <a:p>
                <a:pPr marL="60325" indent="-60325" algn="ctr" eaLnBrk="0" latinLnBrk="0" hangingPunct="0"/>
                <a:r>
                  <a:rPr kumimoji="0" lang="en-US" altLang="ko-KR" sz="1100" b="1">
                    <a:latin typeface="Arial" pitchFamily="34" charset="0"/>
                  </a:rPr>
                  <a:t>C, C++</a:t>
                </a:r>
              </a:p>
            </p:txBody>
          </p:sp>
          <p:sp>
            <p:nvSpPr>
              <p:cNvPr id="73793" name="Rectangle 17"/>
              <p:cNvSpPr>
                <a:spLocks noChangeArrowheads="1"/>
              </p:cNvSpPr>
              <p:nvPr/>
            </p:nvSpPr>
            <p:spPr bwMode="auto">
              <a:xfrm>
                <a:off x="1180" y="3215"/>
                <a:ext cx="323" cy="191"/>
              </a:xfrm>
              <a:prstGeom prst="rect">
                <a:avLst/>
              </a:prstGeom>
              <a:solidFill>
                <a:srgbClr val="C0C0C0"/>
              </a:solidFill>
              <a:ln w="12700" algn="ctr">
                <a:solidFill>
                  <a:schemeClr val="bg2"/>
                </a:solidFill>
                <a:miter lim="800000"/>
                <a:headEnd/>
                <a:tailEnd/>
              </a:ln>
            </p:spPr>
            <p:txBody>
              <a:bodyPr wrap="none" anchor="ctr"/>
              <a:lstStyle/>
              <a:p>
                <a:pPr algn="ctr" eaLnBrk="0" latinLnBrk="0" hangingPunct="0"/>
                <a:r>
                  <a:rPr kumimoji="0" lang="en-US" altLang="ko-KR" sz="1100" b="1">
                    <a:solidFill>
                      <a:srgbClr val="000000"/>
                    </a:solidFill>
                    <a:latin typeface="Arial" pitchFamily="34" charset="0"/>
                  </a:rPr>
                  <a:t>MCU</a:t>
                </a:r>
              </a:p>
            </p:txBody>
          </p:sp>
        </p:grpSp>
      </p:grpSp>
      <p:sp>
        <p:nvSpPr>
          <p:cNvPr id="73732" name="AutoShape 18"/>
          <p:cNvSpPr>
            <a:spLocks noChangeArrowheads="1"/>
          </p:cNvSpPr>
          <p:nvPr/>
        </p:nvSpPr>
        <p:spPr bwMode="auto">
          <a:xfrm>
            <a:off x="1130300" y="2005013"/>
            <a:ext cx="2514600" cy="2057400"/>
          </a:xfrm>
          <a:prstGeom prst="roundRect">
            <a:avLst>
              <a:gd name="adj" fmla="val 16667"/>
            </a:avLst>
          </a:prstGeom>
          <a:solidFill>
            <a:srgbClr val="CDD7E1"/>
          </a:solidFill>
          <a:ln w="9525" algn="ctr">
            <a:solidFill>
              <a:srgbClr val="32466E"/>
            </a:solidFill>
            <a:round/>
            <a:headEnd/>
            <a:tailEnd/>
          </a:ln>
        </p:spPr>
        <p:txBody>
          <a:bodyPr wrap="none" tIns="0" anchorCtr="1"/>
          <a:lstStyle/>
          <a:p>
            <a:pPr algn="ctr" eaLnBrk="0" latinLnBrk="0" hangingPunct="0"/>
            <a:endParaRPr kumimoji="0" lang="ko-KR" altLang="en-US" sz="1500" b="1">
              <a:solidFill>
                <a:srgbClr val="32466E"/>
              </a:solidFill>
              <a:latin typeface="Arial" pitchFamily="34" charset="0"/>
            </a:endParaRPr>
          </a:p>
        </p:txBody>
      </p:sp>
      <p:sp>
        <p:nvSpPr>
          <p:cNvPr id="73733" name="Rectangle 19"/>
          <p:cNvSpPr>
            <a:spLocks noChangeArrowheads="1"/>
          </p:cNvSpPr>
          <p:nvPr/>
        </p:nvSpPr>
        <p:spPr bwMode="auto">
          <a:xfrm>
            <a:off x="1143000" y="2043113"/>
            <a:ext cx="2514600" cy="228600"/>
          </a:xfrm>
          <a:prstGeom prst="rect">
            <a:avLst/>
          </a:prstGeom>
          <a:noFill/>
          <a:ln w="9525" algn="ctr">
            <a:noFill/>
            <a:miter lim="800000"/>
            <a:headEnd/>
            <a:tailEnd/>
          </a:ln>
        </p:spPr>
        <p:txBody>
          <a:bodyPr wrap="none" tIns="0" anchorCtr="1"/>
          <a:lstStyle/>
          <a:p>
            <a:pPr algn="ctr" eaLnBrk="0" latinLnBrk="0" hangingPunct="0"/>
            <a:r>
              <a:rPr kumimoji="0" lang="en-US" altLang="ko-KR" sz="1400" b="1">
                <a:solidFill>
                  <a:srgbClr val="32466E"/>
                </a:solidFill>
                <a:latin typeface="Arial" pitchFamily="34" charset="0"/>
              </a:rPr>
              <a:t>Design</a:t>
            </a:r>
          </a:p>
        </p:txBody>
      </p:sp>
      <p:pic>
        <p:nvPicPr>
          <p:cNvPr id="73734" name="Picture 20" descr="sf_car2"/>
          <p:cNvPicPr>
            <a:picLocks noChangeAspect="1" noChangeArrowheads="1"/>
          </p:cNvPicPr>
          <p:nvPr/>
        </p:nvPicPr>
        <p:blipFill>
          <a:blip r:embed="rId3" cstate="print">
            <a:lum bright="16000" contrast="2000"/>
          </a:blip>
          <a:srcRect/>
          <a:stretch>
            <a:fillRect/>
          </a:stretch>
        </p:blipFill>
        <p:spPr bwMode="auto">
          <a:xfrm>
            <a:off x="1319213" y="2303463"/>
            <a:ext cx="2182812" cy="1492250"/>
          </a:xfrm>
          <a:prstGeom prst="rect">
            <a:avLst/>
          </a:prstGeom>
          <a:noFill/>
          <a:ln w="9525">
            <a:noFill/>
            <a:miter lim="800000"/>
            <a:headEnd/>
            <a:tailEnd/>
          </a:ln>
        </p:spPr>
      </p:pic>
      <p:grpSp>
        <p:nvGrpSpPr>
          <p:cNvPr id="5" name="Group 21"/>
          <p:cNvGrpSpPr>
            <a:grpSpLocks/>
          </p:cNvGrpSpPr>
          <p:nvPr/>
        </p:nvGrpSpPr>
        <p:grpSpPr bwMode="auto">
          <a:xfrm>
            <a:off x="1371600" y="2374900"/>
            <a:ext cx="2057400" cy="1371600"/>
            <a:chOff x="2640" y="1584"/>
            <a:chExt cx="1296" cy="954"/>
          </a:xfrm>
        </p:grpSpPr>
        <p:sp>
          <p:nvSpPr>
            <p:cNvPr id="73781" name="Rectangle 22"/>
            <p:cNvSpPr>
              <a:spLocks noChangeArrowheads="1"/>
            </p:cNvSpPr>
            <p:nvPr/>
          </p:nvSpPr>
          <p:spPr bwMode="auto">
            <a:xfrm>
              <a:off x="2640" y="1913"/>
              <a:ext cx="1296" cy="296"/>
            </a:xfrm>
            <a:prstGeom prst="rect">
              <a:avLst/>
            </a:prstGeom>
            <a:solidFill>
              <a:srgbClr val="ECF0F4">
                <a:alpha val="65097"/>
              </a:srgbClr>
            </a:solidFill>
            <a:ln w="19050" algn="ctr">
              <a:solidFill>
                <a:srgbClr val="32466E"/>
              </a:solidFill>
              <a:miter lim="800000"/>
              <a:headEnd/>
              <a:tailEnd/>
            </a:ln>
          </p:spPr>
          <p:txBody>
            <a:bodyPr lIns="9144" tIns="9144" rIns="9144" bIns="9144" anchor="ctr"/>
            <a:lstStyle/>
            <a:p>
              <a:pPr algn="ctr" eaLnBrk="0" latinLnBrk="0" hangingPunct="0"/>
              <a:r>
                <a:rPr kumimoji="0" lang="en-US" altLang="ko-KR" sz="1100" b="1">
                  <a:solidFill>
                    <a:srgbClr val="000000"/>
                  </a:solidFill>
                  <a:latin typeface="Arial" pitchFamily="34" charset="0"/>
                </a:rPr>
                <a:t>Physical Components </a:t>
              </a:r>
            </a:p>
          </p:txBody>
        </p:sp>
        <p:sp>
          <p:nvSpPr>
            <p:cNvPr id="73782" name="Rectangle 23"/>
            <p:cNvSpPr>
              <a:spLocks noChangeArrowheads="1"/>
            </p:cNvSpPr>
            <p:nvPr/>
          </p:nvSpPr>
          <p:spPr bwMode="auto">
            <a:xfrm>
              <a:off x="2640" y="1584"/>
              <a:ext cx="1296" cy="296"/>
            </a:xfrm>
            <a:prstGeom prst="rect">
              <a:avLst/>
            </a:prstGeom>
            <a:solidFill>
              <a:srgbClr val="ECF0F4">
                <a:alpha val="65097"/>
              </a:srgbClr>
            </a:solidFill>
            <a:ln w="19050" algn="ctr">
              <a:solidFill>
                <a:srgbClr val="32466E"/>
              </a:solidFill>
              <a:miter lim="800000"/>
              <a:headEnd/>
              <a:tailEnd/>
            </a:ln>
          </p:spPr>
          <p:txBody>
            <a:bodyPr lIns="9144" tIns="9144" rIns="9144" bIns="9144" anchor="ctr"/>
            <a:lstStyle/>
            <a:p>
              <a:pPr algn="ctr" eaLnBrk="0" latinLnBrk="0" hangingPunct="0"/>
              <a:r>
                <a:rPr kumimoji="0" lang="en-US" altLang="ko-KR" sz="1100" b="1">
                  <a:solidFill>
                    <a:srgbClr val="000000"/>
                  </a:solidFill>
                  <a:latin typeface="Arial" pitchFamily="34" charset="0"/>
                </a:rPr>
                <a:t>Environment</a:t>
              </a:r>
            </a:p>
          </p:txBody>
        </p:sp>
        <p:sp>
          <p:nvSpPr>
            <p:cNvPr id="73783" name="Rectangle 24"/>
            <p:cNvSpPr>
              <a:spLocks noChangeArrowheads="1"/>
            </p:cNvSpPr>
            <p:nvPr/>
          </p:nvSpPr>
          <p:spPr bwMode="auto">
            <a:xfrm>
              <a:off x="2640" y="2242"/>
              <a:ext cx="1296" cy="296"/>
            </a:xfrm>
            <a:prstGeom prst="rect">
              <a:avLst/>
            </a:prstGeom>
            <a:solidFill>
              <a:srgbClr val="ECF0F4">
                <a:alpha val="65097"/>
              </a:srgbClr>
            </a:solidFill>
            <a:ln w="19050" algn="ctr">
              <a:solidFill>
                <a:srgbClr val="32466E"/>
              </a:solidFill>
              <a:miter lim="800000"/>
              <a:headEnd/>
              <a:tailEnd/>
            </a:ln>
          </p:spPr>
          <p:txBody>
            <a:bodyPr lIns="9144" tIns="9144" rIns="9144" bIns="9144" anchor="ctr"/>
            <a:lstStyle/>
            <a:p>
              <a:pPr algn="ctr" eaLnBrk="0" latinLnBrk="0" hangingPunct="0"/>
              <a:r>
                <a:rPr kumimoji="0" lang="en-US" altLang="ko-KR" sz="1100" b="1">
                  <a:solidFill>
                    <a:srgbClr val="000000"/>
                  </a:solidFill>
                  <a:latin typeface="Arial" pitchFamily="34" charset="0"/>
                </a:rPr>
                <a:t>Algorithms</a:t>
              </a:r>
            </a:p>
          </p:txBody>
        </p:sp>
      </p:grpSp>
      <p:sp>
        <p:nvSpPr>
          <p:cNvPr id="73736" name="Rectangle 25"/>
          <p:cNvSpPr>
            <a:spLocks noChangeArrowheads="1"/>
          </p:cNvSpPr>
          <p:nvPr/>
        </p:nvSpPr>
        <p:spPr bwMode="auto">
          <a:xfrm>
            <a:off x="1658938" y="1539875"/>
            <a:ext cx="4448175" cy="304800"/>
          </a:xfrm>
          <a:prstGeom prst="rect">
            <a:avLst/>
          </a:prstGeom>
          <a:solidFill>
            <a:srgbClr val="D7D7D7"/>
          </a:solidFill>
          <a:ln w="12700" algn="ctr">
            <a:solidFill>
              <a:schemeClr val="bg2"/>
            </a:solidFill>
            <a:miter lim="800000"/>
            <a:headEnd/>
            <a:tailEnd/>
          </a:ln>
        </p:spPr>
        <p:txBody>
          <a:bodyPr wrap="none" anchor="ctr"/>
          <a:lstStyle/>
          <a:p>
            <a:pPr algn="ctr" eaLnBrk="0" latinLnBrk="0" hangingPunct="0"/>
            <a:r>
              <a:rPr kumimoji="0" lang="en-US" altLang="ko-KR" sz="1200" b="1">
                <a:solidFill>
                  <a:srgbClr val="000000"/>
                </a:solidFill>
                <a:latin typeface="Arial" pitchFamily="34" charset="0"/>
              </a:rPr>
              <a:t>Functional Requirements</a:t>
            </a:r>
          </a:p>
        </p:txBody>
      </p:sp>
      <p:grpSp>
        <p:nvGrpSpPr>
          <p:cNvPr id="6" name="Group 26"/>
          <p:cNvGrpSpPr>
            <a:grpSpLocks/>
          </p:cNvGrpSpPr>
          <p:nvPr/>
        </p:nvGrpSpPr>
        <p:grpSpPr bwMode="auto">
          <a:xfrm>
            <a:off x="1828800" y="3709988"/>
            <a:ext cx="457200" cy="828675"/>
            <a:chOff x="2646" y="2167"/>
            <a:chExt cx="288" cy="522"/>
          </a:xfrm>
        </p:grpSpPr>
        <p:sp>
          <p:nvSpPr>
            <p:cNvPr id="73779" name="Freeform 27"/>
            <p:cNvSpPr>
              <a:spLocks/>
            </p:cNvSpPr>
            <p:nvPr/>
          </p:nvSpPr>
          <p:spPr bwMode="auto">
            <a:xfrm rot="7200000" flipH="1">
              <a:off x="2566" y="2322"/>
              <a:ext cx="447" cy="288"/>
            </a:xfrm>
            <a:custGeom>
              <a:avLst/>
              <a:gdLst>
                <a:gd name="T0" fmla="*/ 19587700 w 275"/>
                <a:gd name="T1" fmla="*/ 48 h 288"/>
                <a:gd name="T2" fmla="*/ 5906433 w 275"/>
                <a:gd name="T3" fmla="*/ 48 h 288"/>
                <a:gd name="T4" fmla="*/ 5906433 w 275"/>
                <a:gd name="T5" fmla="*/ 0 h 288"/>
                <a:gd name="T6" fmla="*/ 0 w 275"/>
                <a:gd name="T7" fmla="*/ 144 h 288"/>
                <a:gd name="T8" fmla="*/ 5906433 w 275"/>
                <a:gd name="T9" fmla="*/ 288 h 288"/>
                <a:gd name="T10" fmla="*/ 5906433 w 275"/>
                <a:gd name="T11" fmla="*/ 240 h 288"/>
                <a:gd name="T12" fmla="*/ 19587700 w 275"/>
                <a:gd name="T13" fmla="*/ 240 h 288"/>
                <a:gd name="T14" fmla="*/ 0 60000 65536"/>
                <a:gd name="T15" fmla="*/ 0 60000 65536"/>
                <a:gd name="T16" fmla="*/ 0 60000 65536"/>
                <a:gd name="T17" fmla="*/ 0 60000 65536"/>
                <a:gd name="T18" fmla="*/ 0 60000 65536"/>
                <a:gd name="T19" fmla="*/ 0 60000 65536"/>
                <a:gd name="T20" fmla="*/ 0 60000 65536"/>
                <a:gd name="T21" fmla="*/ 0 w 275"/>
                <a:gd name="T22" fmla="*/ 0 h 288"/>
                <a:gd name="T23" fmla="*/ 275 w 275"/>
                <a:gd name="T24" fmla="*/ 288 h 2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75" h="288">
                  <a:moveTo>
                    <a:pt x="275" y="48"/>
                  </a:moveTo>
                  <a:lnTo>
                    <a:pt x="83" y="48"/>
                  </a:lnTo>
                  <a:lnTo>
                    <a:pt x="83" y="0"/>
                  </a:lnTo>
                  <a:lnTo>
                    <a:pt x="0" y="144"/>
                  </a:lnTo>
                  <a:lnTo>
                    <a:pt x="83" y="288"/>
                  </a:lnTo>
                  <a:lnTo>
                    <a:pt x="83" y="240"/>
                  </a:lnTo>
                  <a:lnTo>
                    <a:pt x="275" y="240"/>
                  </a:lnTo>
                </a:path>
              </a:pathLst>
            </a:custGeom>
            <a:solidFill>
              <a:srgbClr val="CDD7E1"/>
            </a:solidFill>
            <a:ln w="9525">
              <a:solidFill>
                <a:srgbClr val="32466E"/>
              </a:solidFill>
              <a:round/>
              <a:headEnd/>
              <a:tailEnd/>
            </a:ln>
          </p:spPr>
          <p:txBody>
            <a:bodyPr wrap="none" anchor="ctr"/>
            <a:lstStyle/>
            <a:p>
              <a:pPr algn="ctr" eaLnBrk="0" latinLnBrk="0" hangingPunct="0"/>
              <a:endParaRPr kumimoji="0" lang="ko-KR" altLang="en-US"/>
            </a:p>
          </p:txBody>
        </p:sp>
        <p:sp>
          <p:nvSpPr>
            <p:cNvPr id="73780" name="Rectangle 28"/>
            <p:cNvSpPr>
              <a:spLocks noChangeArrowheads="1"/>
            </p:cNvSpPr>
            <p:nvPr/>
          </p:nvSpPr>
          <p:spPr bwMode="auto">
            <a:xfrm rot="-3600000">
              <a:off x="2552" y="2326"/>
              <a:ext cx="510" cy="192"/>
            </a:xfrm>
            <a:prstGeom prst="rect">
              <a:avLst/>
            </a:prstGeom>
            <a:noFill/>
            <a:ln w="9525" algn="ctr">
              <a:noFill/>
              <a:miter lim="800000"/>
              <a:headEnd/>
              <a:tailEnd/>
            </a:ln>
          </p:spPr>
          <p:txBody>
            <a:bodyPr wrap="none" anchor="ctr"/>
            <a:lstStyle/>
            <a:p>
              <a:pPr algn="ctr" eaLnBrk="0" latinLnBrk="0" hangingPunct="0"/>
              <a:r>
                <a:rPr kumimoji="0" lang="en-US" altLang="ko-KR" sz="900" b="1">
                  <a:latin typeface="Arial" pitchFamily="34" charset="0"/>
                </a:rPr>
                <a:t>Generate</a:t>
              </a:r>
            </a:p>
          </p:txBody>
        </p:sp>
      </p:grpSp>
      <p:grpSp>
        <p:nvGrpSpPr>
          <p:cNvPr id="7" name="Group 29"/>
          <p:cNvGrpSpPr>
            <a:grpSpLocks/>
          </p:cNvGrpSpPr>
          <p:nvPr/>
        </p:nvGrpSpPr>
        <p:grpSpPr bwMode="auto">
          <a:xfrm flipH="1">
            <a:off x="2514600" y="3709988"/>
            <a:ext cx="457200" cy="828675"/>
            <a:chOff x="2646" y="2167"/>
            <a:chExt cx="288" cy="522"/>
          </a:xfrm>
        </p:grpSpPr>
        <p:sp>
          <p:nvSpPr>
            <p:cNvPr id="73777" name="Freeform 30"/>
            <p:cNvSpPr>
              <a:spLocks/>
            </p:cNvSpPr>
            <p:nvPr/>
          </p:nvSpPr>
          <p:spPr bwMode="auto">
            <a:xfrm rot="7200000" flipH="1">
              <a:off x="2566" y="2322"/>
              <a:ext cx="447" cy="288"/>
            </a:xfrm>
            <a:custGeom>
              <a:avLst/>
              <a:gdLst>
                <a:gd name="T0" fmla="*/ 19587700 w 275"/>
                <a:gd name="T1" fmla="*/ 48 h 288"/>
                <a:gd name="T2" fmla="*/ 5906433 w 275"/>
                <a:gd name="T3" fmla="*/ 48 h 288"/>
                <a:gd name="T4" fmla="*/ 5906433 w 275"/>
                <a:gd name="T5" fmla="*/ 0 h 288"/>
                <a:gd name="T6" fmla="*/ 0 w 275"/>
                <a:gd name="T7" fmla="*/ 144 h 288"/>
                <a:gd name="T8" fmla="*/ 5906433 w 275"/>
                <a:gd name="T9" fmla="*/ 288 h 288"/>
                <a:gd name="T10" fmla="*/ 5906433 w 275"/>
                <a:gd name="T11" fmla="*/ 240 h 288"/>
                <a:gd name="T12" fmla="*/ 19587700 w 275"/>
                <a:gd name="T13" fmla="*/ 240 h 288"/>
                <a:gd name="T14" fmla="*/ 0 60000 65536"/>
                <a:gd name="T15" fmla="*/ 0 60000 65536"/>
                <a:gd name="T16" fmla="*/ 0 60000 65536"/>
                <a:gd name="T17" fmla="*/ 0 60000 65536"/>
                <a:gd name="T18" fmla="*/ 0 60000 65536"/>
                <a:gd name="T19" fmla="*/ 0 60000 65536"/>
                <a:gd name="T20" fmla="*/ 0 60000 65536"/>
                <a:gd name="T21" fmla="*/ 0 w 275"/>
                <a:gd name="T22" fmla="*/ 0 h 288"/>
                <a:gd name="T23" fmla="*/ 275 w 275"/>
                <a:gd name="T24" fmla="*/ 288 h 2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75" h="288">
                  <a:moveTo>
                    <a:pt x="275" y="48"/>
                  </a:moveTo>
                  <a:lnTo>
                    <a:pt x="83" y="48"/>
                  </a:lnTo>
                  <a:lnTo>
                    <a:pt x="83" y="0"/>
                  </a:lnTo>
                  <a:lnTo>
                    <a:pt x="0" y="144"/>
                  </a:lnTo>
                  <a:lnTo>
                    <a:pt x="83" y="288"/>
                  </a:lnTo>
                  <a:lnTo>
                    <a:pt x="83" y="240"/>
                  </a:lnTo>
                  <a:lnTo>
                    <a:pt x="275" y="240"/>
                  </a:lnTo>
                </a:path>
              </a:pathLst>
            </a:custGeom>
            <a:solidFill>
              <a:srgbClr val="CDD7E1"/>
            </a:solidFill>
            <a:ln w="9525">
              <a:solidFill>
                <a:srgbClr val="32466E"/>
              </a:solidFill>
              <a:round/>
              <a:headEnd/>
              <a:tailEnd/>
            </a:ln>
          </p:spPr>
          <p:txBody>
            <a:bodyPr wrap="none" anchor="ctr"/>
            <a:lstStyle/>
            <a:p>
              <a:pPr algn="ctr" eaLnBrk="0" latinLnBrk="0" hangingPunct="0"/>
              <a:endParaRPr kumimoji="0" lang="ko-KR" altLang="en-US"/>
            </a:p>
          </p:txBody>
        </p:sp>
        <p:sp>
          <p:nvSpPr>
            <p:cNvPr id="73778" name="Rectangle 31"/>
            <p:cNvSpPr>
              <a:spLocks noChangeArrowheads="1"/>
            </p:cNvSpPr>
            <p:nvPr/>
          </p:nvSpPr>
          <p:spPr bwMode="auto">
            <a:xfrm rot="-3600000">
              <a:off x="2552" y="2326"/>
              <a:ext cx="510" cy="192"/>
            </a:xfrm>
            <a:prstGeom prst="rect">
              <a:avLst/>
            </a:prstGeom>
            <a:noFill/>
            <a:ln w="9525" algn="ctr">
              <a:noFill/>
              <a:miter lim="800000"/>
              <a:headEnd/>
              <a:tailEnd/>
            </a:ln>
          </p:spPr>
          <p:txBody>
            <a:bodyPr wrap="none" anchor="ctr"/>
            <a:lstStyle/>
            <a:p>
              <a:pPr algn="ctr" eaLnBrk="0" latinLnBrk="0" hangingPunct="0"/>
              <a:r>
                <a:rPr kumimoji="0" lang="en-US" altLang="ko-KR" sz="900" b="1">
                  <a:latin typeface="Arial" pitchFamily="34" charset="0"/>
                </a:rPr>
                <a:t>Generate</a:t>
              </a:r>
            </a:p>
          </p:txBody>
        </p:sp>
      </p:grpSp>
      <p:grpSp>
        <p:nvGrpSpPr>
          <p:cNvPr id="8" name="Group 32"/>
          <p:cNvGrpSpPr>
            <a:grpSpLocks/>
          </p:cNvGrpSpPr>
          <p:nvPr/>
        </p:nvGrpSpPr>
        <p:grpSpPr bwMode="auto">
          <a:xfrm>
            <a:off x="463550" y="3435350"/>
            <a:ext cx="1044575" cy="1023938"/>
            <a:chOff x="658" y="2086"/>
            <a:chExt cx="658" cy="645"/>
          </a:xfrm>
        </p:grpSpPr>
        <p:grpSp>
          <p:nvGrpSpPr>
            <p:cNvPr id="9" name="Group 33"/>
            <p:cNvGrpSpPr>
              <a:grpSpLocks/>
            </p:cNvGrpSpPr>
            <p:nvPr/>
          </p:nvGrpSpPr>
          <p:grpSpPr bwMode="auto">
            <a:xfrm>
              <a:off x="658" y="2086"/>
              <a:ext cx="413" cy="412"/>
              <a:chOff x="2029" y="1768"/>
              <a:chExt cx="836" cy="834"/>
            </a:xfrm>
          </p:grpSpPr>
          <p:sp>
            <p:nvSpPr>
              <p:cNvPr id="73775" name="Oval 34"/>
              <p:cNvSpPr>
                <a:spLocks noChangeArrowheads="1"/>
              </p:cNvSpPr>
              <p:nvPr/>
            </p:nvSpPr>
            <p:spPr bwMode="auto">
              <a:xfrm>
                <a:off x="2029" y="1768"/>
                <a:ext cx="836" cy="834"/>
              </a:xfrm>
              <a:prstGeom prst="ellipse">
                <a:avLst/>
              </a:prstGeom>
              <a:solidFill>
                <a:srgbClr val="DDDDDD"/>
              </a:solidFill>
              <a:ln w="9525" algn="ctr">
                <a:solidFill>
                  <a:schemeClr val="tx1"/>
                </a:solidFill>
                <a:round/>
                <a:headEnd/>
                <a:tailEnd/>
              </a:ln>
            </p:spPr>
            <p:txBody>
              <a:bodyPr wrap="none" anchor="ctr"/>
              <a:lstStyle/>
              <a:p>
                <a:pPr algn="ctr" eaLnBrk="0" latinLnBrk="0" hangingPunct="0"/>
                <a:endParaRPr kumimoji="0" lang="ko-KR" altLang="en-US"/>
              </a:p>
            </p:txBody>
          </p:sp>
          <p:pic>
            <p:nvPicPr>
              <p:cNvPr id="73776" name="Picture 35" descr="j0292020"/>
              <p:cNvPicPr>
                <a:picLocks noChangeAspect="1" noChangeArrowheads="1"/>
              </p:cNvPicPr>
              <p:nvPr/>
            </p:nvPicPr>
            <p:blipFill>
              <a:blip r:embed="rId4" cstate="print"/>
              <a:srcRect/>
              <a:stretch>
                <a:fillRect/>
              </a:stretch>
            </p:blipFill>
            <p:spPr bwMode="auto">
              <a:xfrm flipH="1">
                <a:off x="2112" y="1824"/>
                <a:ext cx="688" cy="654"/>
              </a:xfrm>
              <a:prstGeom prst="rect">
                <a:avLst/>
              </a:prstGeom>
              <a:noFill/>
              <a:ln w="9525">
                <a:noFill/>
                <a:miter lim="800000"/>
                <a:headEnd/>
                <a:tailEnd/>
              </a:ln>
            </p:spPr>
          </p:pic>
        </p:grpSp>
        <p:grpSp>
          <p:nvGrpSpPr>
            <p:cNvPr id="10" name="Group 36"/>
            <p:cNvGrpSpPr>
              <a:grpSpLocks/>
            </p:cNvGrpSpPr>
            <p:nvPr/>
          </p:nvGrpSpPr>
          <p:grpSpPr bwMode="auto">
            <a:xfrm rot="20000999" flipH="1">
              <a:off x="1028" y="2209"/>
              <a:ext cx="288" cy="522"/>
              <a:chOff x="2646" y="2167"/>
              <a:chExt cx="288" cy="522"/>
            </a:xfrm>
          </p:grpSpPr>
          <p:sp>
            <p:nvSpPr>
              <p:cNvPr id="73773" name="Freeform 37"/>
              <p:cNvSpPr>
                <a:spLocks/>
              </p:cNvSpPr>
              <p:nvPr/>
            </p:nvSpPr>
            <p:spPr bwMode="auto">
              <a:xfrm rot="7200000" flipH="1">
                <a:off x="2566" y="2322"/>
                <a:ext cx="447" cy="288"/>
              </a:xfrm>
              <a:custGeom>
                <a:avLst/>
                <a:gdLst>
                  <a:gd name="T0" fmla="*/ 19587700 w 275"/>
                  <a:gd name="T1" fmla="*/ 48 h 288"/>
                  <a:gd name="T2" fmla="*/ 5906433 w 275"/>
                  <a:gd name="T3" fmla="*/ 48 h 288"/>
                  <a:gd name="T4" fmla="*/ 5906433 w 275"/>
                  <a:gd name="T5" fmla="*/ 0 h 288"/>
                  <a:gd name="T6" fmla="*/ 0 w 275"/>
                  <a:gd name="T7" fmla="*/ 144 h 288"/>
                  <a:gd name="T8" fmla="*/ 5906433 w 275"/>
                  <a:gd name="T9" fmla="*/ 288 h 288"/>
                  <a:gd name="T10" fmla="*/ 5906433 w 275"/>
                  <a:gd name="T11" fmla="*/ 240 h 288"/>
                  <a:gd name="T12" fmla="*/ 19587700 w 275"/>
                  <a:gd name="T13" fmla="*/ 240 h 288"/>
                  <a:gd name="T14" fmla="*/ 0 60000 65536"/>
                  <a:gd name="T15" fmla="*/ 0 60000 65536"/>
                  <a:gd name="T16" fmla="*/ 0 60000 65536"/>
                  <a:gd name="T17" fmla="*/ 0 60000 65536"/>
                  <a:gd name="T18" fmla="*/ 0 60000 65536"/>
                  <a:gd name="T19" fmla="*/ 0 60000 65536"/>
                  <a:gd name="T20" fmla="*/ 0 60000 65536"/>
                  <a:gd name="T21" fmla="*/ 0 w 275"/>
                  <a:gd name="T22" fmla="*/ 0 h 288"/>
                  <a:gd name="T23" fmla="*/ 275 w 275"/>
                  <a:gd name="T24" fmla="*/ 288 h 2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75" h="288">
                    <a:moveTo>
                      <a:pt x="275" y="48"/>
                    </a:moveTo>
                    <a:lnTo>
                      <a:pt x="83" y="48"/>
                    </a:lnTo>
                    <a:lnTo>
                      <a:pt x="83" y="0"/>
                    </a:lnTo>
                    <a:lnTo>
                      <a:pt x="0" y="144"/>
                    </a:lnTo>
                    <a:lnTo>
                      <a:pt x="83" y="288"/>
                    </a:lnTo>
                    <a:lnTo>
                      <a:pt x="83" y="240"/>
                    </a:lnTo>
                    <a:lnTo>
                      <a:pt x="275" y="240"/>
                    </a:lnTo>
                  </a:path>
                </a:pathLst>
              </a:custGeom>
              <a:solidFill>
                <a:srgbClr val="CDD7E1"/>
              </a:solidFill>
              <a:ln w="9525">
                <a:solidFill>
                  <a:srgbClr val="32466E"/>
                </a:solidFill>
                <a:round/>
                <a:headEnd/>
                <a:tailEnd/>
              </a:ln>
            </p:spPr>
            <p:txBody>
              <a:bodyPr wrap="none" anchor="ctr"/>
              <a:lstStyle/>
              <a:p>
                <a:pPr algn="ctr" eaLnBrk="0" latinLnBrk="0" hangingPunct="0"/>
                <a:endParaRPr kumimoji="0" lang="ko-KR" altLang="en-US"/>
              </a:p>
            </p:txBody>
          </p:sp>
          <p:sp>
            <p:nvSpPr>
              <p:cNvPr id="73774" name="Rectangle 38"/>
              <p:cNvSpPr>
                <a:spLocks noChangeArrowheads="1"/>
              </p:cNvSpPr>
              <p:nvPr/>
            </p:nvSpPr>
            <p:spPr bwMode="auto">
              <a:xfrm rot="-3600000">
                <a:off x="2552" y="2326"/>
                <a:ext cx="510" cy="192"/>
              </a:xfrm>
              <a:prstGeom prst="rect">
                <a:avLst/>
              </a:prstGeom>
              <a:noFill/>
              <a:ln w="9525" algn="ctr">
                <a:noFill/>
                <a:miter lim="800000"/>
                <a:headEnd/>
                <a:tailEnd/>
              </a:ln>
            </p:spPr>
            <p:txBody>
              <a:bodyPr wrap="none" anchor="ctr"/>
              <a:lstStyle/>
              <a:p>
                <a:pPr algn="ctr" eaLnBrk="0" latinLnBrk="0" hangingPunct="0"/>
                <a:r>
                  <a:rPr kumimoji="0" lang="en-US" altLang="ko-KR" sz="900" b="1">
                    <a:latin typeface="Arial" pitchFamily="34" charset="0"/>
                  </a:rPr>
                  <a:t>Hand-</a:t>
                </a:r>
                <a:br>
                  <a:rPr kumimoji="0" lang="en-US" altLang="ko-KR" sz="900" b="1">
                    <a:latin typeface="Arial" pitchFamily="34" charset="0"/>
                  </a:rPr>
                </a:br>
                <a:r>
                  <a:rPr kumimoji="0" lang="en-US" altLang="ko-KR" sz="900" b="1">
                    <a:latin typeface="Arial" pitchFamily="34" charset="0"/>
                  </a:rPr>
                  <a:t>Generate</a:t>
                </a:r>
              </a:p>
            </p:txBody>
          </p:sp>
        </p:grpSp>
      </p:grpSp>
      <p:sp>
        <p:nvSpPr>
          <p:cNvPr id="898087" name="Arc 39"/>
          <p:cNvSpPr>
            <a:spLocks/>
          </p:cNvSpPr>
          <p:nvPr/>
        </p:nvSpPr>
        <p:spPr bwMode="auto">
          <a:xfrm flipV="1">
            <a:off x="3706813" y="1812925"/>
            <a:ext cx="754062" cy="1582738"/>
          </a:xfrm>
          <a:custGeom>
            <a:avLst/>
            <a:gdLst>
              <a:gd name="T0" fmla="*/ 0 w 21600"/>
              <a:gd name="T1" fmla="*/ 0 h 26483"/>
              <a:gd name="T2" fmla="*/ 2147483647 w 21600"/>
              <a:gd name="T3" fmla="*/ 2147483647 h 26483"/>
              <a:gd name="T4" fmla="*/ 0 w 21600"/>
              <a:gd name="T5" fmla="*/ 2147483647 h 26483"/>
              <a:gd name="T6" fmla="*/ 0 60000 65536"/>
              <a:gd name="T7" fmla="*/ 0 60000 65536"/>
              <a:gd name="T8" fmla="*/ 0 60000 65536"/>
              <a:gd name="T9" fmla="*/ 0 w 21600"/>
              <a:gd name="T10" fmla="*/ 0 h 26483"/>
              <a:gd name="T11" fmla="*/ 21600 w 21600"/>
              <a:gd name="T12" fmla="*/ 26483 h 26483"/>
            </a:gdLst>
            <a:ahLst/>
            <a:cxnLst>
              <a:cxn ang="T6">
                <a:pos x="T0" y="T1"/>
              </a:cxn>
              <a:cxn ang="T7">
                <a:pos x="T2" y="T3"/>
              </a:cxn>
              <a:cxn ang="T8">
                <a:pos x="T4" y="T5"/>
              </a:cxn>
            </a:cxnLst>
            <a:rect l="T9" t="T10" r="T11" b="T12"/>
            <a:pathLst>
              <a:path w="21600" h="26483" fill="none" extrusionOk="0">
                <a:moveTo>
                  <a:pt x="-1" y="0"/>
                </a:moveTo>
                <a:cubicBezTo>
                  <a:pt x="11929" y="0"/>
                  <a:pt x="21600" y="9670"/>
                  <a:pt x="21600" y="21600"/>
                </a:cubicBezTo>
                <a:cubicBezTo>
                  <a:pt x="21600" y="23243"/>
                  <a:pt x="21412" y="24881"/>
                  <a:pt x="21040" y="26482"/>
                </a:cubicBezTo>
              </a:path>
              <a:path w="21600" h="26483" stroke="0" extrusionOk="0">
                <a:moveTo>
                  <a:pt x="-1" y="0"/>
                </a:moveTo>
                <a:cubicBezTo>
                  <a:pt x="11929" y="0"/>
                  <a:pt x="21600" y="9670"/>
                  <a:pt x="21600" y="21600"/>
                </a:cubicBezTo>
                <a:cubicBezTo>
                  <a:pt x="21600" y="23243"/>
                  <a:pt x="21412" y="24881"/>
                  <a:pt x="21040" y="26482"/>
                </a:cubicBezTo>
                <a:lnTo>
                  <a:pt x="0" y="21600"/>
                </a:lnTo>
                <a:close/>
              </a:path>
            </a:pathLst>
          </a:custGeom>
          <a:noFill/>
          <a:ln w="25400">
            <a:solidFill>
              <a:schemeClr val="tx1"/>
            </a:solidFill>
            <a:prstDash val="sysDot"/>
            <a:round/>
            <a:headEnd type="triangle" w="med" len="med"/>
            <a:tailEnd type="triangle" w="med" len="med"/>
          </a:ln>
        </p:spPr>
        <p:txBody>
          <a:bodyPr wrap="none" anchor="ctr"/>
          <a:lstStyle/>
          <a:p>
            <a:pPr algn="ctr" eaLnBrk="0" latinLnBrk="0" hangingPunct="0"/>
            <a:endParaRPr kumimoji="0" lang="ko-KR" altLang="en-US"/>
          </a:p>
        </p:txBody>
      </p:sp>
      <p:sp>
        <p:nvSpPr>
          <p:cNvPr id="898088" name="Arc 40"/>
          <p:cNvSpPr>
            <a:spLocks/>
          </p:cNvSpPr>
          <p:nvPr/>
        </p:nvSpPr>
        <p:spPr bwMode="auto">
          <a:xfrm rot="19490540" flipV="1">
            <a:off x="3386138" y="3644900"/>
            <a:ext cx="758825" cy="947738"/>
          </a:xfrm>
          <a:custGeom>
            <a:avLst/>
            <a:gdLst>
              <a:gd name="T0" fmla="*/ 0 w 28825"/>
              <a:gd name="T1" fmla="*/ 2147483647 h 29312"/>
              <a:gd name="T2" fmla="*/ 2147483647 w 28825"/>
              <a:gd name="T3" fmla="*/ 2147483647 h 29312"/>
              <a:gd name="T4" fmla="*/ 2147483647 w 28825"/>
              <a:gd name="T5" fmla="*/ 2147483647 h 29312"/>
              <a:gd name="T6" fmla="*/ 0 60000 65536"/>
              <a:gd name="T7" fmla="*/ 0 60000 65536"/>
              <a:gd name="T8" fmla="*/ 0 60000 65536"/>
              <a:gd name="T9" fmla="*/ 0 w 28825"/>
              <a:gd name="T10" fmla="*/ 0 h 29312"/>
              <a:gd name="T11" fmla="*/ 28825 w 28825"/>
              <a:gd name="T12" fmla="*/ 29312 h 29312"/>
            </a:gdLst>
            <a:ahLst/>
            <a:cxnLst>
              <a:cxn ang="T6">
                <a:pos x="T0" y="T1"/>
              </a:cxn>
              <a:cxn ang="T7">
                <a:pos x="T2" y="T3"/>
              </a:cxn>
              <a:cxn ang="T8">
                <a:pos x="T4" y="T5"/>
              </a:cxn>
            </a:cxnLst>
            <a:rect l="T9" t="T10" r="T11" b="T12"/>
            <a:pathLst>
              <a:path w="28825" h="29312" fill="none" extrusionOk="0">
                <a:moveTo>
                  <a:pt x="0" y="1244"/>
                </a:moveTo>
                <a:cubicBezTo>
                  <a:pt x="2319" y="420"/>
                  <a:pt x="4763" y="-1"/>
                  <a:pt x="7225" y="0"/>
                </a:cubicBezTo>
                <a:cubicBezTo>
                  <a:pt x="19154" y="0"/>
                  <a:pt x="28825" y="9670"/>
                  <a:pt x="28825" y="21600"/>
                </a:cubicBezTo>
                <a:cubicBezTo>
                  <a:pt x="28825" y="24236"/>
                  <a:pt x="28342" y="26849"/>
                  <a:pt x="27401" y="29312"/>
                </a:cubicBezTo>
              </a:path>
              <a:path w="28825" h="29312" stroke="0" extrusionOk="0">
                <a:moveTo>
                  <a:pt x="0" y="1244"/>
                </a:moveTo>
                <a:cubicBezTo>
                  <a:pt x="2319" y="420"/>
                  <a:pt x="4763" y="-1"/>
                  <a:pt x="7225" y="0"/>
                </a:cubicBezTo>
                <a:cubicBezTo>
                  <a:pt x="19154" y="0"/>
                  <a:pt x="28825" y="9670"/>
                  <a:pt x="28825" y="21600"/>
                </a:cubicBezTo>
                <a:cubicBezTo>
                  <a:pt x="28825" y="24236"/>
                  <a:pt x="28342" y="26849"/>
                  <a:pt x="27401" y="29312"/>
                </a:cubicBezTo>
                <a:lnTo>
                  <a:pt x="7225" y="21600"/>
                </a:lnTo>
                <a:close/>
              </a:path>
            </a:pathLst>
          </a:custGeom>
          <a:noFill/>
          <a:ln w="25400">
            <a:solidFill>
              <a:schemeClr val="tx1"/>
            </a:solidFill>
            <a:prstDash val="sysDot"/>
            <a:round/>
            <a:headEnd type="triangle" w="med" len="med"/>
            <a:tailEnd type="triangle" w="med" len="med"/>
          </a:ln>
        </p:spPr>
        <p:txBody>
          <a:bodyPr wrap="none" anchor="ctr"/>
          <a:lstStyle/>
          <a:p>
            <a:pPr algn="ctr" eaLnBrk="0" latinLnBrk="0" hangingPunct="0"/>
            <a:endParaRPr kumimoji="0" lang="ko-KR" altLang="en-US"/>
          </a:p>
        </p:txBody>
      </p:sp>
      <p:sp>
        <p:nvSpPr>
          <p:cNvPr id="898110" name="Rectangle 62"/>
          <p:cNvSpPr>
            <a:spLocks noChangeArrowheads="1"/>
          </p:cNvSpPr>
          <p:nvPr/>
        </p:nvSpPr>
        <p:spPr bwMode="auto">
          <a:xfrm>
            <a:off x="4668838" y="2241550"/>
            <a:ext cx="4313237" cy="1098550"/>
          </a:xfrm>
          <a:prstGeom prst="rect">
            <a:avLst/>
          </a:prstGeom>
          <a:noFill/>
          <a:ln w="9525" algn="ctr">
            <a:noFill/>
            <a:miter lim="800000"/>
            <a:headEnd/>
            <a:tailEnd/>
          </a:ln>
        </p:spPr>
        <p:txBody>
          <a:bodyPr lIns="0" tIns="0" rIns="0" bIns="0" anchor="ctr">
            <a:spAutoFit/>
          </a:bodyPr>
          <a:lstStyle/>
          <a:p>
            <a:pPr marL="109538" indent="-109538" eaLnBrk="0" latinLnBrk="0" hangingPunct="0"/>
            <a:r>
              <a:rPr kumimoji="0" lang="de-DE" altLang="ko-KR" sz="1800" b="1" dirty="0" smtClean="0">
                <a:solidFill>
                  <a:schemeClr val="hlink"/>
                </a:solidFill>
                <a:latin typeface="Arial" pitchFamily="34" charset="0"/>
              </a:rPr>
              <a:t>Model </a:t>
            </a:r>
            <a:r>
              <a:rPr kumimoji="0" lang="de-DE" altLang="ko-KR" sz="1800" b="1" dirty="0" err="1">
                <a:solidFill>
                  <a:schemeClr val="hlink"/>
                </a:solidFill>
                <a:latin typeface="Arial" pitchFamily="34" charset="0"/>
              </a:rPr>
              <a:t>Testing</a:t>
            </a:r>
            <a:endParaRPr kumimoji="0" lang="de-DE" altLang="ko-KR" sz="1800" b="1" dirty="0">
              <a:solidFill>
                <a:schemeClr val="hlink"/>
              </a:solidFill>
              <a:latin typeface="Arial" pitchFamily="34" charset="0"/>
            </a:endParaRPr>
          </a:p>
          <a:p>
            <a:pPr marL="109538" indent="-109538" eaLnBrk="0" latinLnBrk="0" hangingPunct="0">
              <a:buFont typeface="Wingdings" pitchFamily="2" charset="2"/>
              <a:buChar char="§"/>
            </a:pPr>
            <a:r>
              <a:rPr kumimoji="0" lang="de-DE" altLang="ko-KR" sz="1800" dirty="0">
                <a:solidFill>
                  <a:schemeClr val="hlink"/>
                </a:solidFill>
                <a:latin typeface="Arial" pitchFamily="34" charset="0"/>
              </a:rPr>
              <a:t>SystemTest</a:t>
            </a:r>
            <a:r>
              <a:rPr kumimoji="0" lang="de-DE" altLang="ko-KR" sz="1800" dirty="0">
                <a:solidFill>
                  <a:schemeClr val="hlink"/>
                </a:solidFill>
                <a:latin typeface="Arial" pitchFamily="34" charset="0"/>
                <a:cs typeface="Arial" pitchFamily="34" charset="0"/>
              </a:rPr>
              <a:t>™</a:t>
            </a:r>
          </a:p>
          <a:p>
            <a:pPr marL="109538" indent="-109538" eaLnBrk="0" latinLnBrk="0" hangingPunct="0">
              <a:buFont typeface="Wingdings" pitchFamily="2" charset="2"/>
              <a:buChar char="§"/>
            </a:pPr>
            <a:r>
              <a:rPr kumimoji="0" lang="de-DE" altLang="ko-KR" sz="1800" dirty="0" err="1">
                <a:solidFill>
                  <a:schemeClr val="hlink"/>
                </a:solidFill>
                <a:latin typeface="Arial" pitchFamily="34" charset="0"/>
              </a:rPr>
              <a:t>Simulink</a:t>
            </a:r>
            <a:r>
              <a:rPr kumimoji="0" lang="de-DE" altLang="ko-KR" sz="1800" dirty="0">
                <a:solidFill>
                  <a:schemeClr val="hlink"/>
                </a:solidFill>
                <a:latin typeface="Arial" pitchFamily="34" charset="0"/>
              </a:rPr>
              <a:t> </a:t>
            </a:r>
            <a:r>
              <a:rPr kumimoji="0" lang="de-DE" altLang="ko-KR" sz="1800" dirty="0" err="1">
                <a:solidFill>
                  <a:schemeClr val="hlink"/>
                </a:solidFill>
                <a:latin typeface="Arial" pitchFamily="34" charset="0"/>
              </a:rPr>
              <a:t>Verification</a:t>
            </a:r>
            <a:r>
              <a:rPr kumimoji="0" lang="de-DE" altLang="ko-KR" sz="1800" dirty="0">
                <a:solidFill>
                  <a:schemeClr val="hlink"/>
                </a:solidFill>
                <a:latin typeface="Arial" pitchFamily="34" charset="0"/>
              </a:rPr>
              <a:t> </a:t>
            </a:r>
            <a:r>
              <a:rPr kumimoji="0" lang="de-DE" altLang="ko-KR" sz="1800" dirty="0" err="1">
                <a:solidFill>
                  <a:schemeClr val="hlink"/>
                </a:solidFill>
                <a:latin typeface="Arial" pitchFamily="34" charset="0"/>
              </a:rPr>
              <a:t>and</a:t>
            </a:r>
            <a:r>
              <a:rPr kumimoji="0" lang="de-DE" altLang="ko-KR" sz="1800" dirty="0">
                <a:solidFill>
                  <a:schemeClr val="hlink"/>
                </a:solidFill>
                <a:latin typeface="Arial" pitchFamily="34" charset="0"/>
              </a:rPr>
              <a:t> Validation</a:t>
            </a:r>
          </a:p>
          <a:p>
            <a:pPr marL="109538" indent="-109538" eaLnBrk="0" latinLnBrk="0" hangingPunct="0">
              <a:buFont typeface="Wingdings" pitchFamily="2" charset="2"/>
              <a:buChar char="§"/>
            </a:pPr>
            <a:r>
              <a:rPr kumimoji="0" lang="de-DE" altLang="ko-KR" sz="1800" dirty="0" err="1">
                <a:solidFill>
                  <a:schemeClr val="hlink"/>
                </a:solidFill>
                <a:latin typeface="Arial" pitchFamily="34" charset="0"/>
              </a:rPr>
              <a:t>Simulink</a:t>
            </a:r>
            <a:r>
              <a:rPr kumimoji="0" lang="de-DE" altLang="ko-KR" sz="1800" dirty="0">
                <a:solidFill>
                  <a:schemeClr val="hlink"/>
                </a:solidFill>
                <a:latin typeface="Arial" pitchFamily="34" charset="0"/>
              </a:rPr>
              <a:t>® Design </a:t>
            </a:r>
            <a:r>
              <a:rPr kumimoji="0" lang="de-DE" altLang="ko-KR" sz="1800" dirty="0" err="1">
                <a:solidFill>
                  <a:schemeClr val="hlink"/>
                </a:solidFill>
                <a:latin typeface="Arial" pitchFamily="34" charset="0"/>
              </a:rPr>
              <a:t>Verifier</a:t>
            </a:r>
            <a:r>
              <a:rPr kumimoji="0" lang="de-DE" altLang="ko-KR" sz="1800" dirty="0">
                <a:solidFill>
                  <a:schemeClr val="hlink"/>
                </a:solidFill>
                <a:latin typeface="Arial" pitchFamily="34" charset="0"/>
              </a:rPr>
              <a:t>™</a:t>
            </a:r>
          </a:p>
        </p:txBody>
      </p:sp>
      <p:sp>
        <p:nvSpPr>
          <p:cNvPr id="898111" name="Rectangle 63"/>
          <p:cNvSpPr>
            <a:spLocks noChangeArrowheads="1"/>
          </p:cNvSpPr>
          <p:nvPr/>
        </p:nvSpPr>
        <p:spPr bwMode="auto">
          <a:xfrm>
            <a:off x="4714875" y="4610914"/>
            <a:ext cx="4203700" cy="553998"/>
          </a:xfrm>
          <a:prstGeom prst="rect">
            <a:avLst/>
          </a:prstGeom>
          <a:noFill/>
          <a:ln w="9525" algn="ctr">
            <a:noFill/>
            <a:miter lim="800000"/>
            <a:headEnd/>
            <a:tailEnd/>
          </a:ln>
        </p:spPr>
        <p:txBody>
          <a:bodyPr lIns="0" tIns="0" rIns="0" bIns="0" anchor="ctr">
            <a:spAutoFit/>
          </a:bodyPr>
          <a:lstStyle/>
          <a:p>
            <a:pPr marL="109538" indent="-109538" eaLnBrk="0" latinLnBrk="0" hangingPunct="0"/>
            <a:r>
              <a:rPr kumimoji="0" lang="de-DE" altLang="ko-KR" sz="1800" b="1" dirty="0" smtClean="0">
                <a:solidFill>
                  <a:schemeClr val="hlink"/>
                </a:solidFill>
                <a:latin typeface="Arial" pitchFamily="34" charset="0"/>
              </a:rPr>
              <a:t>Code </a:t>
            </a:r>
            <a:r>
              <a:rPr kumimoji="0" lang="de-DE" altLang="ko-KR" sz="1800" b="1" dirty="0" err="1">
                <a:solidFill>
                  <a:schemeClr val="hlink"/>
                </a:solidFill>
                <a:latin typeface="Arial" pitchFamily="34" charset="0"/>
              </a:rPr>
              <a:t>Testing</a:t>
            </a:r>
            <a:r>
              <a:rPr kumimoji="0" lang="de-DE" altLang="ko-KR" sz="1800" dirty="0">
                <a:solidFill>
                  <a:schemeClr val="hlink"/>
                </a:solidFill>
                <a:latin typeface="Arial" pitchFamily="34" charset="0"/>
              </a:rPr>
              <a:t> </a:t>
            </a:r>
          </a:p>
          <a:p>
            <a:pPr marL="109538" indent="-109538" eaLnBrk="0" latinLnBrk="0" hangingPunct="0">
              <a:buFont typeface="Wingdings" pitchFamily="2" charset="2"/>
              <a:buChar char="§"/>
            </a:pPr>
            <a:r>
              <a:rPr kumimoji="0" lang="de-DE" altLang="ko-KR" sz="1800" dirty="0" smtClean="0">
                <a:solidFill>
                  <a:schemeClr val="hlink"/>
                </a:solidFill>
                <a:latin typeface="Arial" pitchFamily="34" charset="0"/>
              </a:rPr>
              <a:t>Embedded </a:t>
            </a:r>
            <a:r>
              <a:rPr kumimoji="0" lang="de-DE" altLang="ko-KR" sz="1800" dirty="0" err="1" smtClean="0">
                <a:solidFill>
                  <a:schemeClr val="hlink"/>
                </a:solidFill>
                <a:latin typeface="Arial" pitchFamily="34" charset="0"/>
              </a:rPr>
              <a:t>Coder</a:t>
            </a:r>
            <a:endParaRPr kumimoji="0" lang="de-DE" altLang="ko-KR" sz="1800" dirty="0">
              <a:solidFill>
                <a:schemeClr val="hlink"/>
              </a:solidFill>
              <a:latin typeface="Arial" pitchFamily="34" charset="0"/>
            </a:endParaRPr>
          </a:p>
        </p:txBody>
      </p:sp>
      <p:sp>
        <p:nvSpPr>
          <p:cNvPr id="898112" name="Text Box 64"/>
          <p:cNvSpPr txBox="1">
            <a:spLocks noChangeArrowheads="1"/>
          </p:cNvSpPr>
          <p:nvPr/>
        </p:nvSpPr>
        <p:spPr bwMode="auto">
          <a:xfrm>
            <a:off x="5254625" y="3390900"/>
            <a:ext cx="3616325" cy="641350"/>
          </a:xfrm>
          <a:prstGeom prst="rect">
            <a:avLst/>
          </a:prstGeom>
          <a:noFill/>
          <a:ln w="3175">
            <a:noFill/>
            <a:miter lim="800000"/>
            <a:headEnd/>
            <a:tailEnd/>
          </a:ln>
        </p:spPr>
        <p:txBody>
          <a:bodyPr>
            <a:spAutoFit/>
          </a:bodyPr>
          <a:lstStyle/>
          <a:p>
            <a:pPr eaLnBrk="0" latinLnBrk="0" hangingPunct="0">
              <a:spcBef>
                <a:spcPct val="50000"/>
              </a:spcBef>
            </a:pPr>
            <a:r>
              <a:rPr kumimoji="0" lang="en-US" altLang="ko-KR" sz="1800" b="1">
                <a:solidFill>
                  <a:schemeClr val="accent1"/>
                </a:solidFill>
                <a:latin typeface="Arial" pitchFamily="34" charset="0"/>
              </a:rPr>
              <a:t>Verify that design meets requirements</a:t>
            </a:r>
          </a:p>
        </p:txBody>
      </p:sp>
      <p:sp>
        <p:nvSpPr>
          <p:cNvPr id="898113" name="Text Box 65"/>
          <p:cNvSpPr txBox="1">
            <a:spLocks noChangeArrowheads="1"/>
          </p:cNvSpPr>
          <p:nvPr/>
        </p:nvSpPr>
        <p:spPr bwMode="auto">
          <a:xfrm>
            <a:off x="5241925" y="5229200"/>
            <a:ext cx="3562350" cy="915988"/>
          </a:xfrm>
          <a:prstGeom prst="rect">
            <a:avLst/>
          </a:prstGeom>
          <a:noFill/>
          <a:ln w="3175">
            <a:noFill/>
            <a:miter lim="800000"/>
            <a:headEnd/>
            <a:tailEnd/>
          </a:ln>
        </p:spPr>
        <p:txBody>
          <a:bodyPr>
            <a:spAutoFit/>
          </a:bodyPr>
          <a:lstStyle/>
          <a:p>
            <a:pPr eaLnBrk="0" latinLnBrk="0" hangingPunct="0">
              <a:spcBef>
                <a:spcPct val="50000"/>
              </a:spcBef>
            </a:pPr>
            <a:r>
              <a:rPr kumimoji="0" lang="en-US" altLang="ko-KR" sz="1800" b="1" dirty="0">
                <a:solidFill>
                  <a:schemeClr val="accent1"/>
                </a:solidFill>
                <a:latin typeface="Arial" pitchFamily="34" charset="0"/>
              </a:rPr>
              <a:t>Verify that the behavior of source code and object code matches the model</a:t>
            </a:r>
          </a:p>
        </p:txBody>
      </p:sp>
    </p:spTree>
    <p:extLst>
      <p:ext uri="{BB962C8B-B14F-4D97-AF65-F5344CB8AC3E}">
        <p14:creationId xmlns:p14="http://schemas.microsoft.com/office/powerpoint/2010/main" val="15182681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98087"/>
                                        </p:tgtEl>
                                        <p:attrNameLst>
                                          <p:attrName>style.visibility</p:attrName>
                                        </p:attrNameLst>
                                      </p:cBhvr>
                                      <p:to>
                                        <p:strVal val="visible"/>
                                      </p:to>
                                    </p:set>
                                    <p:animEffect transition="in" filter="blinds(horizontal)">
                                      <p:cBhvr>
                                        <p:cTn id="7" dur="500"/>
                                        <p:tgtEl>
                                          <p:spTgt spid="898087"/>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898110"/>
                                        </p:tgtEl>
                                        <p:attrNameLst>
                                          <p:attrName>style.visibility</p:attrName>
                                        </p:attrNameLst>
                                      </p:cBhvr>
                                      <p:to>
                                        <p:strVal val="visible"/>
                                      </p:to>
                                    </p:set>
                                    <p:animEffect transition="in" filter="blinds(horizontal)">
                                      <p:cBhvr>
                                        <p:cTn id="10" dur="500"/>
                                        <p:tgtEl>
                                          <p:spTgt spid="898110"/>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898112"/>
                                        </p:tgtEl>
                                        <p:attrNameLst>
                                          <p:attrName>style.visibility</p:attrName>
                                        </p:attrNameLst>
                                      </p:cBhvr>
                                      <p:to>
                                        <p:strVal val="visible"/>
                                      </p:to>
                                    </p:set>
                                    <p:animEffect transition="in" filter="blinds(horizontal)">
                                      <p:cBhvr>
                                        <p:cTn id="15" dur="500"/>
                                        <p:tgtEl>
                                          <p:spTgt spid="898112"/>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898088"/>
                                        </p:tgtEl>
                                        <p:attrNameLst>
                                          <p:attrName>style.visibility</p:attrName>
                                        </p:attrNameLst>
                                      </p:cBhvr>
                                      <p:to>
                                        <p:strVal val="visible"/>
                                      </p:to>
                                    </p:set>
                                    <p:animEffect transition="in" filter="blinds(horizontal)">
                                      <p:cBhvr>
                                        <p:cTn id="20" dur="500"/>
                                        <p:tgtEl>
                                          <p:spTgt spid="898088"/>
                                        </p:tgtEl>
                                      </p:cBhvr>
                                    </p:animEffect>
                                  </p:childTnLst>
                                </p:cTn>
                              </p:par>
                              <p:par>
                                <p:cTn id="21" presetID="3" presetClass="entr" presetSubtype="10" fill="hold" grpId="0" nodeType="withEffect">
                                  <p:stCondLst>
                                    <p:cond delay="0"/>
                                  </p:stCondLst>
                                  <p:childTnLst>
                                    <p:set>
                                      <p:cBhvr>
                                        <p:cTn id="22" dur="1" fill="hold">
                                          <p:stCondLst>
                                            <p:cond delay="0"/>
                                          </p:stCondLst>
                                        </p:cTn>
                                        <p:tgtEl>
                                          <p:spTgt spid="898111"/>
                                        </p:tgtEl>
                                        <p:attrNameLst>
                                          <p:attrName>style.visibility</p:attrName>
                                        </p:attrNameLst>
                                      </p:cBhvr>
                                      <p:to>
                                        <p:strVal val="visible"/>
                                      </p:to>
                                    </p:set>
                                    <p:animEffect transition="in" filter="blinds(horizontal)">
                                      <p:cBhvr>
                                        <p:cTn id="23" dur="500"/>
                                        <p:tgtEl>
                                          <p:spTgt spid="898111"/>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grpId="0" nodeType="clickEffect">
                                  <p:stCondLst>
                                    <p:cond delay="0"/>
                                  </p:stCondLst>
                                  <p:childTnLst>
                                    <p:set>
                                      <p:cBhvr>
                                        <p:cTn id="27" dur="1" fill="hold">
                                          <p:stCondLst>
                                            <p:cond delay="0"/>
                                          </p:stCondLst>
                                        </p:cTn>
                                        <p:tgtEl>
                                          <p:spTgt spid="898113"/>
                                        </p:tgtEl>
                                        <p:attrNameLst>
                                          <p:attrName>style.visibility</p:attrName>
                                        </p:attrNameLst>
                                      </p:cBhvr>
                                      <p:to>
                                        <p:strVal val="visible"/>
                                      </p:to>
                                    </p:set>
                                    <p:animEffect transition="in" filter="blinds(horizontal)">
                                      <p:cBhvr>
                                        <p:cTn id="28" dur="500"/>
                                        <p:tgtEl>
                                          <p:spTgt spid="8981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8087" grpId="0" animBg="1"/>
      <p:bldP spid="898088" grpId="0" animBg="1"/>
      <p:bldP spid="898110" grpId="0"/>
      <p:bldP spid="898111" grpId="0"/>
      <p:bldP spid="898112" grpId="0"/>
      <p:bldP spid="898113"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ChangeArrowheads="1"/>
          </p:cNvSpPr>
          <p:nvPr>
            <p:ph type="title"/>
          </p:nvPr>
        </p:nvSpPr>
        <p:spPr/>
        <p:txBody>
          <a:bodyPr/>
          <a:lstStyle/>
          <a:p>
            <a:r>
              <a:rPr lang="en-US" altLang="ko-KR" sz="2800" smtClean="0"/>
              <a:t>Software-in-the-Loop (SIL) Testing:</a:t>
            </a:r>
            <a:br>
              <a:rPr lang="en-US" altLang="ko-KR" sz="2800" smtClean="0"/>
            </a:br>
            <a:r>
              <a:rPr lang="en-US" altLang="ko-KR" sz="1800" smtClean="0"/>
              <a:t>  </a:t>
            </a:r>
            <a:r>
              <a:rPr lang="en-US" altLang="ko-KR" sz="1800" i="1" smtClean="0">
                <a:solidFill>
                  <a:schemeClr val="accent1"/>
                </a:solidFill>
              </a:rPr>
              <a:t>Verify Production Controller with Software-in-the-loop</a:t>
            </a:r>
            <a:br>
              <a:rPr lang="en-US" altLang="ko-KR" sz="1800" i="1" smtClean="0">
                <a:solidFill>
                  <a:schemeClr val="accent1"/>
                </a:solidFill>
              </a:rPr>
            </a:br>
            <a:endParaRPr lang="en-US" altLang="ko-KR" sz="1800" i="1" smtClean="0">
              <a:solidFill>
                <a:schemeClr val="accent1"/>
              </a:solidFill>
            </a:endParaRPr>
          </a:p>
        </p:txBody>
      </p:sp>
      <p:pic>
        <p:nvPicPr>
          <p:cNvPr id="74755" name="Picture 6"/>
          <p:cNvPicPr>
            <a:picLocks noChangeAspect="1" noChangeArrowheads="1"/>
          </p:cNvPicPr>
          <p:nvPr/>
        </p:nvPicPr>
        <p:blipFill>
          <a:blip r:embed="rId3" cstate="print"/>
          <a:srcRect/>
          <a:stretch>
            <a:fillRect/>
          </a:stretch>
        </p:blipFill>
        <p:spPr bwMode="auto">
          <a:xfrm>
            <a:off x="1157288" y="1827213"/>
            <a:ext cx="6829425" cy="2447925"/>
          </a:xfrm>
          <a:prstGeom prst="rect">
            <a:avLst/>
          </a:prstGeom>
          <a:noFill/>
          <a:ln w="9525">
            <a:noFill/>
            <a:miter lim="800000"/>
            <a:headEnd/>
            <a:tailEnd/>
          </a:ln>
        </p:spPr>
      </p:pic>
      <p:pic>
        <p:nvPicPr>
          <p:cNvPr id="74756" name="Picture 7"/>
          <p:cNvPicPr>
            <a:picLocks noChangeAspect="1" noChangeArrowheads="1"/>
          </p:cNvPicPr>
          <p:nvPr/>
        </p:nvPicPr>
        <p:blipFill>
          <a:blip r:embed="rId4" cstate="print"/>
          <a:srcRect/>
          <a:stretch>
            <a:fillRect/>
          </a:stretch>
        </p:blipFill>
        <p:spPr bwMode="auto">
          <a:xfrm>
            <a:off x="6732588" y="2763838"/>
            <a:ext cx="942975" cy="623887"/>
          </a:xfrm>
          <a:prstGeom prst="rect">
            <a:avLst/>
          </a:prstGeom>
          <a:noFill/>
          <a:ln w="9525">
            <a:noFill/>
            <a:miter lim="800000"/>
            <a:headEnd/>
            <a:tailEnd/>
          </a:ln>
        </p:spPr>
      </p:pic>
      <p:sp>
        <p:nvSpPr>
          <p:cNvPr id="651272" name="Rectangle 8"/>
          <p:cNvSpPr>
            <a:spLocks noChangeArrowheads="1"/>
          </p:cNvSpPr>
          <p:nvPr/>
        </p:nvSpPr>
        <p:spPr bwMode="auto">
          <a:xfrm>
            <a:off x="2781300" y="2698750"/>
            <a:ext cx="1670050" cy="850900"/>
          </a:xfrm>
          <a:prstGeom prst="rect">
            <a:avLst/>
          </a:prstGeom>
          <a:solidFill>
            <a:schemeClr val="bg1"/>
          </a:solidFill>
          <a:ln w="9525">
            <a:solidFill>
              <a:schemeClr val="bg1"/>
            </a:solidFill>
            <a:miter lim="800000"/>
            <a:headEnd/>
            <a:tailEnd/>
          </a:ln>
        </p:spPr>
        <p:txBody>
          <a:bodyPr wrap="none" anchor="ctr"/>
          <a:lstStyle/>
          <a:p>
            <a:pPr algn="ctr" eaLnBrk="0" latinLnBrk="0" hangingPunct="0"/>
            <a:endParaRPr kumimoji="0" lang="ko-KR" altLang="en-US"/>
          </a:p>
        </p:txBody>
      </p:sp>
      <p:grpSp>
        <p:nvGrpSpPr>
          <p:cNvPr id="2" name="Group 9"/>
          <p:cNvGrpSpPr>
            <a:grpSpLocks/>
          </p:cNvGrpSpPr>
          <p:nvPr/>
        </p:nvGrpSpPr>
        <p:grpSpPr bwMode="auto">
          <a:xfrm>
            <a:off x="1341438" y="5084763"/>
            <a:ext cx="2225675" cy="1223962"/>
            <a:chOff x="845" y="3203"/>
            <a:chExt cx="1402" cy="771"/>
          </a:xfrm>
        </p:grpSpPr>
        <p:sp>
          <p:nvSpPr>
            <p:cNvPr id="74788" name="Rectangle 10"/>
            <p:cNvSpPr>
              <a:spLocks noChangeArrowheads="1"/>
            </p:cNvSpPr>
            <p:nvPr/>
          </p:nvSpPr>
          <p:spPr bwMode="auto">
            <a:xfrm>
              <a:off x="845" y="3203"/>
              <a:ext cx="1402" cy="771"/>
            </a:xfrm>
            <a:prstGeom prst="rect">
              <a:avLst/>
            </a:prstGeom>
            <a:solidFill>
              <a:srgbClr val="CCFFFF"/>
            </a:solidFill>
            <a:ln w="9525">
              <a:solidFill>
                <a:srgbClr val="00FF99"/>
              </a:solidFill>
              <a:miter lim="800000"/>
              <a:headEnd/>
              <a:tailEnd/>
            </a:ln>
          </p:spPr>
          <p:txBody>
            <a:bodyPr/>
            <a:lstStyle/>
            <a:p>
              <a:pPr algn="ctr" eaLnBrk="0" latinLnBrk="0" hangingPunct="0"/>
              <a:endParaRPr kumimoji="0" lang="ko-KR" altLang="en-US"/>
            </a:p>
          </p:txBody>
        </p:sp>
        <p:sp>
          <p:nvSpPr>
            <p:cNvPr id="74789" name="Rectangle 11"/>
            <p:cNvSpPr>
              <a:spLocks noChangeArrowheads="1"/>
            </p:cNvSpPr>
            <p:nvPr/>
          </p:nvSpPr>
          <p:spPr bwMode="auto">
            <a:xfrm>
              <a:off x="845" y="3203"/>
              <a:ext cx="1402" cy="771"/>
            </a:xfrm>
            <a:prstGeom prst="rect">
              <a:avLst/>
            </a:prstGeom>
            <a:noFill/>
            <a:ln w="30163" cap="rnd">
              <a:solidFill>
                <a:srgbClr val="00FF99"/>
              </a:solidFill>
              <a:round/>
              <a:headEnd/>
              <a:tailEnd/>
            </a:ln>
          </p:spPr>
          <p:txBody>
            <a:bodyPr/>
            <a:lstStyle/>
            <a:p>
              <a:pPr algn="ctr" eaLnBrk="0" latinLnBrk="0" hangingPunct="0"/>
              <a:endParaRPr kumimoji="0" lang="ko-KR" altLang="en-US"/>
            </a:p>
          </p:txBody>
        </p:sp>
        <p:sp>
          <p:nvSpPr>
            <p:cNvPr id="74790" name="Rectangle 12"/>
            <p:cNvSpPr>
              <a:spLocks noChangeArrowheads="1"/>
            </p:cNvSpPr>
            <p:nvPr/>
          </p:nvSpPr>
          <p:spPr bwMode="auto">
            <a:xfrm>
              <a:off x="929" y="3309"/>
              <a:ext cx="1268" cy="182"/>
            </a:xfrm>
            <a:prstGeom prst="rect">
              <a:avLst/>
            </a:prstGeom>
            <a:noFill/>
            <a:ln w="9525">
              <a:noFill/>
              <a:miter lim="800000"/>
              <a:headEnd/>
              <a:tailEnd/>
            </a:ln>
          </p:spPr>
          <p:txBody>
            <a:bodyPr wrap="none" lIns="0" tIns="0" rIns="0" bIns="0">
              <a:spAutoFit/>
            </a:bodyPr>
            <a:lstStyle/>
            <a:p>
              <a:pPr eaLnBrk="0" latinLnBrk="0" hangingPunct="0"/>
              <a:r>
                <a:rPr kumimoji="0" lang="en-US" altLang="ko-KR" sz="1900" b="1">
                  <a:solidFill>
                    <a:schemeClr val="accent2"/>
                  </a:solidFill>
                  <a:latin typeface="Arial" pitchFamily="34" charset="0"/>
                </a:rPr>
                <a:t>Compiled C Code</a:t>
              </a:r>
              <a:endParaRPr kumimoji="0" lang="en-US" altLang="ko-KR" sz="1800" b="1">
                <a:solidFill>
                  <a:schemeClr val="accent2"/>
                </a:solidFill>
                <a:latin typeface="Arial" pitchFamily="34" charset="0"/>
              </a:endParaRPr>
            </a:p>
          </p:txBody>
        </p:sp>
        <p:sp>
          <p:nvSpPr>
            <p:cNvPr id="74791" name="Rectangle 13"/>
            <p:cNvSpPr>
              <a:spLocks noChangeArrowheads="1"/>
            </p:cNvSpPr>
            <p:nvPr/>
          </p:nvSpPr>
          <p:spPr bwMode="auto">
            <a:xfrm>
              <a:off x="1025" y="3495"/>
              <a:ext cx="1048" cy="355"/>
            </a:xfrm>
            <a:prstGeom prst="rect">
              <a:avLst/>
            </a:prstGeom>
            <a:noFill/>
            <a:ln w="9525">
              <a:noFill/>
              <a:miter lim="800000"/>
              <a:headEnd/>
              <a:tailEnd/>
            </a:ln>
          </p:spPr>
          <p:txBody>
            <a:bodyPr wrap="none" lIns="0" tIns="0" rIns="0" bIns="0">
              <a:spAutoFit/>
            </a:bodyPr>
            <a:lstStyle/>
            <a:p>
              <a:pPr eaLnBrk="0" latinLnBrk="0" hangingPunct="0"/>
              <a:r>
                <a:rPr kumimoji="0" lang="ko-KR" altLang="en-US" sz="1900" b="1">
                  <a:solidFill>
                    <a:schemeClr val="accent2"/>
                  </a:solidFill>
                  <a:latin typeface="Arial" pitchFamily="34" charset="0"/>
                </a:rPr>
                <a:t>  </a:t>
              </a:r>
              <a:r>
                <a:rPr kumimoji="0" lang="en-US" altLang="ko-KR" sz="1900" b="1">
                  <a:solidFill>
                    <a:schemeClr val="accent2"/>
                  </a:solidFill>
                  <a:latin typeface="Arial" pitchFamily="34" charset="0"/>
                </a:rPr>
                <a:t>S-Function</a:t>
              </a:r>
            </a:p>
            <a:p>
              <a:pPr eaLnBrk="0" latinLnBrk="0" hangingPunct="0"/>
              <a:r>
                <a:rPr kumimoji="0" lang="en-US" altLang="ko-KR" sz="1800" b="1">
                  <a:solidFill>
                    <a:schemeClr val="accent2"/>
                  </a:solidFill>
                  <a:latin typeface="Arial" pitchFamily="34" charset="0"/>
                </a:rPr>
                <a:t>(Windows DLL)</a:t>
              </a:r>
            </a:p>
          </p:txBody>
        </p:sp>
      </p:grpSp>
      <p:grpSp>
        <p:nvGrpSpPr>
          <p:cNvPr id="3" name="Group 14"/>
          <p:cNvGrpSpPr>
            <a:grpSpLocks/>
          </p:cNvGrpSpPr>
          <p:nvPr/>
        </p:nvGrpSpPr>
        <p:grpSpPr bwMode="auto">
          <a:xfrm>
            <a:off x="2306638" y="3362325"/>
            <a:ext cx="2005012" cy="1760538"/>
            <a:chOff x="1401" y="2136"/>
            <a:chExt cx="1461" cy="1053"/>
          </a:xfrm>
        </p:grpSpPr>
        <p:sp>
          <p:nvSpPr>
            <p:cNvPr id="74786" name="Freeform 15"/>
            <p:cNvSpPr>
              <a:spLocks/>
            </p:cNvSpPr>
            <p:nvPr/>
          </p:nvSpPr>
          <p:spPr bwMode="auto">
            <a:xfrm>
              <a:off x="1401" y="2136"/>
              <a:ext cx="1461" cy="1053"/>
            </a:xfrm>
            <a:custGeom>
              <a:avLst/>
              <a:gdLst>
                <a:gd name="T0" fmla="*/ 354 w 1461"/>
                <a:gd name="T1" fmla="*/ 0 h 1053"/>
                <a:gd name="T2" fmla="*/ 1461 w 1461"/>
                <a:gd name="T3" fmla="*/ 0 h 1053"/>
                <a:gd name="T4" fmla="*/ 0 w 1461"/>
                <a:gd name="T5" fmla="*/ 1053 h 1053"/>
                <a:gd name="T6" fmla="*/ 354 w 1461"/>
                <a:gd name="T7" fmla="*/ 0 h 1053"/>
                <a:gd name="T8" fmla="*/ 0 60000 65536"/>
                <a:gd name="T9" fmla="*/ 0 60000 65536"/>
                <a:gd name="T10" fmla="*/ 0 60000 65536"/>
                <a:gd name="T11" fmla="*/ 0 60000 65536"/>
                <a:gd name="T12" fmla="*/ 0 w 1461"/>
                <a:gd name="T13" fmla="*/ 0 h 1053"/>
                <a:gd name="T14" fmla="*/ 1461 w 1461"/>
                <a:gd name="T15" fmla="*/ 1053 h 1053"/>
              </a:gdLst>
              <a:ahLst/>
              <a:cxnLst>
                <a:cxn ang="T8">
                  <a:pos x="T0" y="T1"/>
                </a:cxn>
                <a:cxn ang="T9">
                  <a:pos x="T2" y="T3"/>
                </a:cxn>
                <a:cxn ang="T10">
                  <a:pos x="T4" y="T5"/>
                </a:cxn>
                <a:cxn ang="T11">
                  <a:pos x="T6" y="T7"/>
                </a:cxn>
              </a:cxnLst>
              <a:rect l="T12" t="T13" r="T14" b="T15"/>
              <a:pathLst>
                <a:path w="1461" h="1053">
                  <a:moveTo>
                    <a:pt x="354" y="0"/>
                  </a:moveTo>
                  <a:lnTo>
                    <a:pt x="1461" y="0"/>
                  </a:lnTo>
                  <a:lnTo>
                    <a:pt x="0" y="1053"/>
                  </a:lnTo>
                  <a:lnTo>
                    <a:pt x="354" y="0"/>
                  </a:lnTo>
                  <a:close/>
                </a:path>
              </a:pathLst>
            </a:custGeom>
            <a:solidFill>
              <a:srgbClr val="00FF84"/>
            </a:solidFill>
            <a:ln w="12700">
              <a:solidFill>
                <a:srgbClr val="00FF99"/>
              </a:solidFill>
              <a:round/>
              <a:headEnd/>
              <a:tailEnd/>
            </a:ln>
          </p:spPr>
          <p:txBody>
            <a:bodyPr wrap="none" lIns="90487" tIns="44450" rIns="90487" bIns="44450"/>
            <a:lstStyle/>
            <a:p>
              <a:pPr algn="ctr" eaLnBrk="0" latinLnBrk="0" hangingPunct="0"/>
              <a:endParaRPr kumimoji="0" lang="ko-KR" altLang="en-US"/>
            </a:p>
          </p:txBody>
        </p:sp>
        <p:sp>
          <p:nvSpPr>
            <p:cNvPr id="74787" name="Text Box 16"/>
            <p:cNvSpPr txBox="1">
              <a:spLocks noChangeArrowheads="1"/>
            </p:cNvSpPr>
            <p:nvPr/>
          </p:nvSpPr>
          <p:spPr bwMode="auto">
            <a:xfrm>
              <a:off x="1596" y="2150"/>
              <a:ext cx="917" cy="348"/>
            </a:xfrm>
            <a:prstGeom prst="rect">
              <a:avLst/>
            </a:prstGeom>
            <a:noFill/>
            <a:ln w="9525">
              <a:noFill/>
              <a:miter lim="800000"/>
              <a:headEnd/>
              <a:tailEnd/>
            </a:ln>
          </p:spPr>
          <p:txBody>
            <a:bodyPr wrap="none">
              <a:spAutoFit/>
            </a:bodyPr>
            <a:lstStyle/>
            <a:p>
              <a:pPr algn="ctr" latinLnBrk="0"/>
              <a:r>
                <a:rPr kumimoji="0" lang="en-US" altLang="ko-KR" sz="1600" b="1">
                  <a:latin typeface="Arial" pitchFamily="34" charset="0"/>
                </a:rPr>
                <a:t>Code</a:t>
              </a:r>
            </a:p>
            <a:p>
              <a:pPr algn="ctr" latinLnBrk="0"/>
              <a:r>
                <a:rPr kumimoji="0" lang="en-US" altLang="ko-KR" sz="1600" b="1">
                  <a:latin typeface="Arial" pitchFamily="34" charset="0"/>
                </a:rPr>
                <a:t>Generation</a:t>
              </a:r>
            </a:p>
          </p:txBody>
        </p:sp>
      </p:grpSp>
      <p:sp>
        <p:nvSpPr>
          <p:cNvPr id="74760" name="Text Box 17"/>
          <p:cNvSpPr txBox="1">
            <a:spLocks noChangeArrowheads="1"/>
          </p:cNvSpPr>
          <p:nvPr/>
        </p:nvSpPr>
        <p:spPr bwMode="auto">
          <a:xfrm>
            <a:off x="-300038" y="4113213"/>
            <a:ext cx="2628901" cy="825500"/>
          </a:xfrm>
          <a:prstGeom prst="rect">
            <a:avLst/>
          </a:prstGeom>
          <a:noFill/>
          <a:ln w="28575">
            <a:noFill/>
            <a:miter lim="800000"/>
            <a:headEnd/>
            <a:tailEnd/>
          </a:ln>
        </p:spPr>
        <p:txBody>
          <a:bodyPr>
            <a:spAutoFit/>
          </a:bodyPr>
          <a:lstStyle/>
          <a:p>
            <a:pPr eaLnBrk="0" latinLnBrk="0" hangingPunct="0"/>
            <a:r>
              <a:rPr kumimoji="0" lang="ko-KR" altLang="en-US" sz="1600" b="1">
                <a:solidFill>
                  <a:schemeClr val="tx2"/>
                </a:solidFill>
                <a:latin typeface="Arial" pitchFamily="34" charset="0"/>
              </a:rPr>
              <a:t>      </a:t>
            </a:r>
            <a:r>
              <a:rPr kumimoji="0" lang="en-US" altLang="ko-KR" sz="1600" b="1">
                <a:solidFill>
                  <a:schemeClr val="tx2"/>
                </a:solidFill>
                <a:latin typeface="Arial" pitchFamily="34" charset="0"/>
              </a:rPr>
              <a:t>Execution</a:t>
            </a:r>
          </a:p>
          <a:p>
            <a:pPr lvl="1" eaLnBrk="0" latinLnBrk="0" hangingPunct="0">
              <a:buFontTx/>
              <a:buChar char="•"/>
            </a:pPr>
            <a:r>
              <a:rPr kumimoji="0" lang="en-US" altLang="ko-KR" sz="1600" b="1">
                <a:solidFill>
                  <a:schemeClr val="tx2"/>
                </a:solidFill>
                <a:latin typeface="Arial" pitchFamily="34" charset="0"/>
              </a:rPr>
              <a:t> Host/Host</a:t>
            </a:r>
          </a:p>
          <a:p>
            <a:pPr lvl="1" eaLnBrk="0" latinLnBrk="0" hangingPunct="0">
              <a:buFontTx/>
              <a:buChar char="•"/>
            </a:pPr>
            <a:r>
              <a:rPr kumimoji="0" lang="en-US" altLang="ko-KR" sz="1600" b="1">
                <a:solidFill>
                  <a:schemeClr val="tx2"/>
                </a:solidFill>
                <a:latin typeface="Arial" pitchFamily="34" charset="0"/>
              </a:rPr>
              <a:t> Nonreal-time</a:t>
            </a:r>
          </a:p>
        </p:txBody>
      </p:sp>
    </p:spTree>
    <p:extLst>
      <p:ext uri="{BB962C8B-B14F-4D97-AF65-F5344CB8AC3E}">
        <p14:creationId xmlns:p14="http://schemas.microsoft.com/office/powerpoint/2010/main" val="283373768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651272"/>
                                        </p:tgtEl>
                                        <p:attrNameLst>
                                          <p:attrName>style.visibility</p:attrName>
                                        </p:attrNameLst>
                                      </p:cBhvr>
                                      <p:to>
                                        <p:strVal val="visible"/>
                                      </p:to>
                                    </p:set>
                                    <p:animEffect transition="in" filter="wipe(up)">
                                      <p:cBhvr>
                                        <p:cTn id="12" dur="500"/>
                                        <p:tgtEl>
                                          <p:spTgt spid="651272"/>
                                        </p:tgtEl>
                                      </p:cBhvr>
                                    </p:animEffect>
                                  </p:childTnLst>
                                </p:cTn>
                              </p:par>
                            </p:childTnLst>
                          </p:cTn>
                        </p:par>
                        <p:par>
                          <p:cTn id="13" fill="hold">
                            <p:stCondLst>
                              <p:cond delay="500"/>
                            </p:stCondLst>
                            <p:childTnLst>
                              <p:par>
                                <p:cTn id="14" presetID="22" presetClass="exit" presetSubtype="1" fill="hold" nodeType="afterEffect">
                                  <p:stCondLst>
                                    <p:cond delay="0"/>
                                  </p:stCondLst>
                                  <p:childTnLst>
                                    <p:animEffect transition="out" filter="wipe(up)">
                                      <p:cBhvr>
                                        <p:cTn id="15" dur="500"/>
                                        <p:tgtEl>
                                          <p:spTgt spid="3"/>
                                        </p:tgtEl>
                                      </p:cBhvr>
                                    </p:animEffect>
                                    <p:set>
                                      <p:cBhvr>
                                        <p:cTn id="16" dur="1" fill="hold">
                                          <p:stCondLst>
                                            <p:cond delay="499"/>
                                          </p:stCondLst>
                                        </p:cTn>
                                        <p:tgtEl>
                                          <p:spTgt spid="3"/>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56" presetClass="path" presetSubtype="0" accel="50000" decel="50000" fill="hold" nodeType="clickEffect">
                                  <p:stCondLst>
                                    <p:cond delay="0"/>
                                  </p:stCondLst>
                                  <p:childTnLst>
                                    <p:animMotion origin="layout" path="M -2.77778E-6 4.44444E-6 L 0.12709 -0.38149 " pathEditMode="relative" rAng="0" ptsTypes="AA">
                                      <p:cBhvr>
                                        <p:cTn id="20" dur="2000" fill="hold"/>
                                        <p:tgtEl>
                                          <p:spTgt spid="2"/>
                                        </p:tgtEl>
                                        <p:attrNameLst>
                                          <p:attrName>ppt_x</p:attrName>
                                          <p:attrName>ppt_y</p:attrName>
                                        </p:attrNameLst>
                                      </p:cBhvr>
                                      <p:rCtr x="6400" y="-19100"/>
                                    </p:animMotion>
                                  </p:childTnLst>
                                </p:cTn>
                              </p:par>
                              <p:par>
                                <p:cTn id="21" presetID="6" presetClass="emph" presetSubtype="0" accel="50000" decel="50000" fill="hold" nodeType="withEffect">
                                  <p:stCondLst>
                                    <p:cond delay="0"/>
                                  </p:stCondLst>
                                  <p:childTnLst>
                                    <p:animScale>
                                      <p:cBhvr>
                                        <p:cTn id="22" dur="2000" fill="hold"/>
                                        <p:tgtEl>
                                          <p:spTgt spid="2"/>
                                        </p:tgtEl>
                                      </p:cBhvr>
                                      <p:by x="75000" y="7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1272" grpId="0"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778" name="Picture 2"/>
          <p:cNvPicPr>
            <a:picLocks noChangeAspect="1" noChangeArrowheads="1"/>
          </p:cNvPicPr>
          <p:nvPr/>
        </p:nvPicPr>
        <p:blipFill>
          <a:blip r:embed="rId3" cstate="print"/>
          <a:srcRect/>
          <a:stretch>
            <a:fillRect/>
          </a:stretch>
        </p:blipFill>
        <p:spPr bwMode="auto">
          <a:xfrm>
            <a:off x="1157288" y="1827213"/>
            <a:ext cx="6829425" cy="2447925"/>
          </a:xfrm>
          <a:prstGeom prst="rect">
            <a:avLst/>
          </a:prstGeom>
          <a:noFill/>
          <a:ln w="9525">
            <a:noFill/>
            <a:miter lim="800000"/>
            <a:headEnd/>
            <a:tailEnd/>
          </a:ln>
        </p:spPr>
      </p:pic>
      <p:sp>
        <p:nvSpPr>
          <p:cNvPr id="75779" name="Rectangle 3"/>
          <p:cNvSpPr>
            <a:spLocks noGrp="1" noChangeArrowheads="1"/>
          </p:cNvSpPr>
          <p:nvPr>
            <p:ph type="title"/>
          </p:nvPr>
        </p:nvSpPr>
        <p:spPr/>
        <p:txBody>
          <a:bodyPr/>
          <a:lstStyle/>
          <a:p>
            <a:r>
              <a:rPr lang="en-US" altLang="ko-KR" sz="2800" smtClean="0"/>
              <a:t>Processor-in-the-Loop Testing:</a:t>
            </a:r>
            <a:br>
              <a:rPr lang="en-US" altLang="ko-KR" sz="2800" smtClean="0"/>
            </a:br>
            <a:r>
              <a:rPr lang="en-US" altLang="ko-KR" sz="1800" smtClean="0"/>
              <a:t>  </a:t>
            </a:r>
            <a:r>
              <a:rPr lang="en-US" altLang="ko-KR" sz="1800" i="1" smtClean="0">
                <a:solidFill>
                  <a:schemeClr val="accent1"/>
                </a:solidFill>
              </a:rPr>
              <a:t>Verify Production Controller with Processor-in-the-loop</a:t>
            </a:r>
          </a:p>
        </p:txBody>
      </p:sp>
      <p:sp>
        <p:nvSpPr>
          <p:cNvPr id="75780" name="Rectangle 4"/>
          <p:cNvSpPr>
            <a:spLocks noChangeArrowheads="1"/>
          </p:cNvSpPr>
          <p:nvPr/>
        </p:nvSpPr>
        <p:spPr bwMode="auto">
          <a:xfrm rot="-5400000">
            <a:off x="1993106" y="4796632"/>
            <a:ext cx="274637" cy="0"/>
          </a:xfrm>
          <a:prstGeom prst="rect">
            <a:avLst/>
          </a:prstGeom>
          <a:noFill/>
          <a:ln w="9525">
            <a:noFill/>
            <a:miter lim="800000"/>
            <a:headEnd/>
            <a:tailEnd/>
          </a:ln>
        </p:spPr>
        <p:txBody>
          <a:bodyPr vert="eaVert" wrap="none" lIns="0" tIns="0" rIns="0" bIns="0">
            <a:spAutoFit/>
          </a:bodyPr>
          <a:lstStyle/>
          <a:p>
            <a:pPr eaLnBrk="0" latinLnBrk="0" hangingPunct="0"/>
            <a:endParaRPr kumimoji="0" lang="ko-KR" altLang="en-US" sz="1800">
              <a:solidFill>
                <a:schemeClr val="accent2"/>
              </a:solidFill>
              <a:latin typeface="Arial" pitchFamily="34" charset="0"/>
            </a:endParaRPr>
          </a:p>
        </p:txBody>
      </p:sp>
      <p:sp>
        <p:nvSpPr>
          <p:cNvPr id="75781" name="Rectangle 5"/>
          <p:cNvSpPr>
            <a:spLocks noChangeArrowheads="1"/>
          </p:cNvSpPr>
          <p:nvPr/>
        </p:nvSpPr>
        <p:spPr bwMode="auto">
          <a:xfrm rot="-5400000">
            <a:off x="2302669" y="4779169"/>
            <a:ext cx="274638" cy="0"/>
          </a:xfrm>
          <a:prstGeom prst="rect">
            <a:avLst/>
          </a:prstGeom>
          <a:noFill/>
          <a:ln w="9525">
            <a:noFill/>
            <a:miter lim="800000"/>
            <a:headEnd/>
            <a:tailEnd/>
          </a:ln>
        </p:spPr>
        <p:txBody>
          <a:bodyPr vert="eaVert" wrap="none" lIns="0" tIns="0" rIns="0" bIns="0">
            <a:spAutoFit/>
          </a:bodyPr>
          <a:lstStyle/>
          <a:p>
            <a:pPr eaLnBrk="0" latinLnBrk="0" hangingPunct="0"/>
            <a:endParaRPr kumimoji="0" lang="ko-KR" altLang="en-US" sz="1800">
              <a:solidFill>
                <a:schemeClr val="accent2"/>
              </a:solidFill>
              <a:latin typeface="Arial" pitchFamily="34" charset="0"/>
            </a:endParaRPr>
          </a:p>
        </p:txBody>
      </p:sp>
      <p:pic>
        <p:nvPicPr>
          <p:cNvPr id="666630" name="Picture 6" descr="PCM-995_cyan"/>
          <p:cNvPicPr>
            <a:picLocks noChangeAspect="1" noChangeArrowheads="1"/>
          </p:cNvPicPr>
          <p:nvPr/>
        </p:nvPicPr>
        <p:blipFill>
          <a:blip r:embed="rId4" cstate="print"/>
          <a:srcRect/>
          <a:stretch>
            <a:fillRect/>
          </a:stretch>
        </p:blipFill>
        <p:spPr bwMode="auto">
          <a:xfrm>
            <a:off x="1035050" y="5084763"/>
            <a:ext cx="2230438" cy="1457325"/>
          </a:xfrm>
          <a:prstGeom prst="rect">
            <a:avLst/>
          </a:prstGeom>
          <a:noFill/>
          <a:ln w="28575">
            <a:solidFill>
              <a:schemeClr val="hlink"/>
            </a:solidFill>
            <a:miter lim="800000"/>
            <a:headEnd/>
            <a:tailEnd/>
          </a:ln>
          <a:effectLst>
            <a:outerShdw dist="35921" dir="2700000" algn="ctr" rotWithShape="0">
              <a:srgbClr val="808080"/>
            </a:outerShdw>
          </a:effectLst>
        </p:spPr>
      </p:pic>
      <p:sp>
        <p:nvSpPr>
          <p:cNvPr id="75783" name="Rectangle 7"/>
          <p:cNvSpPr>
            <a:spLocks noChangeArrowheads="1"/>
          </p:cNvSpPr>
          <p:nvPr/>
        </p:nvSpPr>
        <p:spPr bwMode="auto">
          <a:xfrm>
            <a:off x="1368425" y="6583363"/>
            <a:ext cx="1776413" cy="274637"/>
          </a:xfrm>
          <a:prstGeom prst="rect">
            <a:avLst/>
          </a:prstGeom>
          <a:noFill/>
          <a:ln w="9525">
            <a:noFill/>
            <a:miter lim="800000"/>
            <a:headEnd/>
            <a:tailEnd/>
          </a:ln>
        </p:spPr>
        <p:txBody>
          <a:bodyPr wrap="none">
            <a:spAutoFit/>
          </a:bodyPr>
          <a:lstStyle/>
          <a:p>
            <a:pPr eaLnBrk="0" latinLnBrk="0" hangingPunct="0"/>
            <a:r>
              <a:rPr kumimoji="0" lang="en-US" altLang="ko-KR" sz="1200" b="1" i="1">
                <a:solidFill>
                  <a:schemeClr val="accent2"/>
                </a:solidFill>
                <a:latin typeface="Arial" pitchFamily="34" charset="0"/>
              </a:rPr>
              <a:t>Production Processo</a:t>
            </a:r>
            <a:r>
              <a:rPr kumimoji="0" lang="en-US" altLang="ko-KR" sz="1200" b="1">
                <a:solidFill>
                  <a:schemeClr val="accent2"/>
                </a:solidFill>
                <a:latin typeface="Arial" pitchFamily="34" charset="0"/>
              </a:rPr>
              <a:t>r</a:t>
            </a:r>
          </a:p>
        </p:txBody>
      </p:sp>
      <p:grpSp>
        <p:nvGrpSpPr>
          <p:cNvPr id="2" name="Group 11"/>
          <p:cNvGrpSpPr>
            <a:grpSpLocks/>
          </p:cNvGrpSpPr>
          <p:nvPr/>
        </p:nvGrpSpPr>
        <p:grpSpPr bwMode="auto">
          <a:xfrm>
            <a:off x="2306638" y="3362325"/>
            <a:ext cx="2005012" cy="1760538"/>
            <a:chOff x="1401" y="2136"/>
            <a:chExt cx="1461" cy="1053"/>
          </a:xfrm>
        </p:grpSpPr>
        <p:sp>
          <p:nvSpPr>
            <p:cNvPr id="75815" name="Freeform 12"/>
            <p:cNvSpPr>
              <a:spLocks/>
            </p:cNvSpPr>
            <p:nvPr/>
          </p:nvSpPr>
          <p:spPr bwMode="auto">
            <a:xfrm>
              <a:off x="1401" y="2136"/>
              <a:ext cx="1461" cy="1053"/>
            </a:xfrm>
            <a:custGeom>
              <a:avLst/>
              <a:gdLst>
                <a:gd name="T0" fmla="*/ 354 w 1461"/>
                <a:gd name="T1" fmla="*/ 0 h 1053"/>
                <a:gd name="T2" fmla="*/ 1461 w 1461"/>
                <a:gd name="T3" fmla="*/ 0 h 1053"/>
                <a:gd name="T4" fmla="*/ 0 w 1461"/>
                <a:gd name="T5" fmla="*/ 1053 h 1053"/>
                <a:gd name="T6" fmla="*/ 354 w 1461"/>
                <a:gd name="T7" fmla="*/ 0 h 1053"/>
                <a:gd name="T8" fmla="*/ 0 60000 65536"/>
                <a:gd name="T9" fmla="*/ 0 60000 65536"/>
                <a:gd name="T10" fmla="*/ 0 60000 65536"/>
                <a:gd name="T11" fmla="*/ 0 60000 65536"/>
                <a:gd name="T12" fmla="*/ 0 w 1461"/>
                <a:gd name="T13" fmla="*/ 0 h 1053"/>
                <a:gd name="T14" fmla="*/ 1461 w 1461"/>
                <a:gd name="T15" fmla="*/ 1053 h 1053"/>
              </a:gdLst>
              <a:ahLst/>
              <a:cxnLst>
                <a:cxn ang="T8">
                  <a:pos x="T0" y="T1"/>
                </a:cxn>
                <a:cxn ang="T9">
                  <a:pos x="T2" y="T3"/>
                </a:cxn>
                <a:cxn ang="T10">
                  <a:pos x="T4" y="T5"/>
                </a:cxn>
                <a:cxn ang="T11">
                  <a:pos x="T6" y="T7"/>
                </a:cxn>
              </a:cxnLst>
              <a:rect l="T12" t="T13" r="T14" b="T15"/>
              <a:pathLst>
                <a:path w="1461" h="1053">
                  <a:moveTo>
                    <a:pt x="354" y="0"/>
                  </a:moveTo>
                  <a:lnTo>
                    <a:pt x="1461" y="0"/>
                  </a:lnTo>
                  <a:lnTo>
                    <a:pt x="0" y="1053"/>
                  </a:lnTo>
                  <a:lnTo>
                    <a:pt x="354" y="0"/>
                  </a:lnTo>
                  <a:close/>
                </a:path>
              </a:pathLst>
            </a:custGeom>
            <a:solidFill>
              <a:srgbClr val="00FF84"/>
            </a:solidFill>
            <a:ln w="12700">
              <a:solidFill>
                <a:srgbClr val="00FF99"/>
              </a:solidFill>
              <a:round/>
              <a:headEnd/>
              <a:tailEnd/>
            </a:ln>
          </p:spPr>
          <p:txBody>
            <a:bodyPr wrap="none" lIns="90487" tIns="44450" rIns="90487" bIns="44450"/>
            <a:lstStyle/>
            <a:p>
              <a:pPr algn="ctr" eaLnBrk="0" latinLnBrk="0" hangingPunct="0"/>
              <a:endParaRPr kumimoji="0" lang="ko-KR" altLang="en-US"/>
            </a:p>
          </p:txBody>
        </p:sp>
        <p:sp>
          <p:nvSpPr>
            <p:cNvPr id="75816" name="Text Box 13"/>
            <p:cNvSpPr txBox="1">
              <a:spLocks noChangeArrowheads="1"/>
            </p:cNvSpPr>
            <p:nvPr/>
          </p:nvSpPr>
          <p:spPr bwMode="auto">
            <a:xfrm>
              <a:off x="1596" y="2150"/>
              <a:ext cx="917" cy="348"/>
            </a:xfrm>
            <a:prstGeom prst="rect">
              <a:avLst/>
            </a:prstGeom>
            <a:noFill/>
            <a:ln w="9525">
              <a:noFill/>
              <a:miter lim="800000"/>
              <a:headEnd/>
              <a:tailEnd/>
            </a:ln>
          </p:spPr>
          <p:txBody>
            <a:bodyPr wrap="none">
              <a:spAutoFit/>
            </a:bodyPr>
            <a:lstStyle/>
            <a:p>
              <a:pPr algn="ctr" latinLnBrk="0"/>
              <a:r>
                <a:rPr kumimoji="0" lang="en-US" altLang="ko-KR" sz="1600" b="1">
                  <a:latin typeface="Arial" pitchFamily="34" charset="0"/>
                </a:rPr>
                <a:t>Code</a:t>
              </a:r>
            </a:p>
            <a:p>
              <a:pPr algn="ctr" latinLnBrk="0"/>
              <a:r>
                <a:rPr kumimoji="0" lang="en-US" altLang="ko-KR" sz="1600" b="1">
                  <a:latin typeface="Arial" pitchFamily="34" charset="0"/>
                </a:rPr>
                <a:t>Generation</a:t>
              </a:r>
            </a:p>
          </p:txBody>
        </p:sp>
      </p:grpSp>
      <p:pic>
        <p:nvPicPr>
          <p:cNvPr id="666638" name="Picture 14"/>
          <p:cNvPicPr>
            <a:picLocks noChangeAspect="1" noChangeArrowheads="1"/>
          </p:cNvPicPr>
          <p:nvPr/>
        </p:nvPicPr>
        <p:blipFill>
          <a:blip r:embed="rId5" cstate="print"/>
          <a:srcRect/>
          <a:stretch>
            <a:fillRect/>
          </a:stretch>
        </p:blipFill>
        <p:spPr bwMode="auto">
          <a:xfrm>
            <a:off x="2462213" y="2619375"/>
            <a:ext cx="2228850" cy="1028700"/>
          </a:xfrm>
          <a:prstGeom prst="rect">
            <a:avLst/>
          </a:prstGeom>
          <a:noFill/>
          <a:ln w="9525">
            <a:noFill/>
            <a:miter lim="800000"/>
            <a:headEnd/>
            <a:tailEnd/>
          </a:ln>
        </p:spPr>
      </p:pic>
      <p:pic>
        <p:nvPicPr>
          <p:cNvPr id="666639" name="Picture 15" descr="RightDigitalFlow"/>
          <p:cNvPicPr>
            <a:picLocks noChangeAspect="1" noChangeArrowheads="1" noCrop="1"/>
          </p:cNvPicPr>
          <p:nvPr/>
        </p:nvPicPr>
        <p:blipFill>
          <a:blip r:embed="rId6" cstate="print"/>
          <a:srcRect/>
          <a:stretch>
            <a:fillRect/>
          </a:stretch>
        </p:blipFill>
        <p:spPr bwMode="auto">
          <a:xfrm rot="6624338">
            <a:off x="1513681" y="3952082"/>
            <a:ext cx="2132013" cy="723900"/>
          </a:xfrm>
          <a:prstGeom prst="rect">
            <a:avLst/>
          </a:prstGeom>
          <a:noFill/>
          <a:ln w="9525">
            <a:noFill/>
            <a:miter lim="800000"/>
            <a:headEnd/>
            <a:tailEnd/>
          </a:ln>
        </p:spPr>
      </p:pic>
      <p:pic>
        <p:nvPicPr>
          <p:cNvPr id="666640" name="Picture 16" descr="RightDigitalFlow"/>
          <p:cNvPicPr>
            <a:picLocks noChangeAspect="1" noChangeArrowheads="1" noCrop="1"/>
          </p:cNvPicPr>
          <p:nvPr/>
        </p:nvPicPr>
        <p:blipFill>
          <a:blip r:embed="rId6" cstate="print"/>
          <a:srcRect/>
          <a:stretch>
            <a:fillRect/>
          </a:stretch>
        </p:blipFill>
        <p:spPr bwMode="auto">
          <a:xfrm rot="-3670254">
            <a:off x="2423319" y="3952082"/>
            <a:ext cx="2160587" cy="723900"/>
          </a:xfrm>
          <a:prstGeom prst="rect">
            <a:avLst/>
          </a:prstGeom>
          <a:noFill/>
          <a:ln w="9525">
            <a:noFill/>
            <a:miter lim="800000"/>
            <a:headEnd/>
            <a:tailEnd/>
          </a:ln>
        </p:spPr>
      </p:pic>
      <p:pic>
        <p:nvPicPr>
          <p:cNvPr id="75788" name="Picture 17"/>
          <p:cNvPicPr>
            <a:picLocks noChangeAspect="1" noChangeArrowheads="1"/>
          </p:cNvPicPr>
          <p:nvPr/>
        </p:nvPicPr>
        <p:blipFill>
          <a:blip r:embed="rId7" cstate="print"/>
          <a:srcRect/>
          <a:stretch>
            <a:fillRect/>
          </a:stretch>
        </p:blipFill>
        <p:spPr bwMode="auto">
          <a:xfrm>
            <a:off x="6732588" y="2763838"/>
            <a:ext cx="942975" cy="623887"/>
          </a:xfrm>
          <a:prstGeom prst="rect">
            <a:avLst/>
          </a:prstGeom>
          <a:noFill/>
          <a:ln w="9525">
            <a:noFill/>
            <a:miter lim="800000"/>
            <a:headEnd/>
            <a:tailEnd/>
          </a:ln>
        </p:spPr>
      </p:pic>
      <p:sp>
        <p:nvSpPr>
          <p:cNvPr id="75789" name="Text Box 18"/>
          <p:cNvSpPr txBox="1">
            <a:spLocks noChangeArrowheads="1"/>
          </p:cNvSpPr>
          <p:nvPr/>
        </p:nvSpPr>
        <p:spPr bwMode="auto">
          <a:xfrm>
            <a:off x="-300038" y="4113213"/>
            <a:ext cx="2628901" cy="825500"/>
          </a:xfrm>
          <a:prstGeom prst="rect">
            <a:avLst/>
          </a:prstGeom>
          <a:noFill/>
          <a:ln w="28575">
            <a:noFill/>
            <a:miter lim="800000"/>
            <a:headEnd/>
            <a:tailEnd/>
          </a:ln>
        </p:spPr>
        <p:txBody>
          <a:bodyPr>
            <a:spAutoFit/>
          </a:bodyPr>
          <a:lstStyle/>
          <a:p>
            <a:pPr eaLnBrk="0" latinLnBrk="0" hangingPunct="0"/>
            <a:r>
              <a:rPr kumimoji="0" lang="ko-KR" altLang="en-US" sz="1600" b="1">
                <a:solidFill>
                  <a:schemeClr val="tx2"/>
                </a:solidFill>
                <a:latin typeface="Arial" pitchFamily="34" charset="0"/>
              </a:rPr>
              <a:t>      </a:t>
            </a:r>
            <a:r>
              <a:rPr kumimoji="0" lang="en-US" altLang="ko-KR" sz="1600" b="1">
                <a:solidFill>
                  <a:schemeClr val="tx2"/>
                </a:solidFill>
                <a:latin typeface="Arial" pitchFamily="34" charset="0"/>
              </a:rPr>
              <a:t>Execution</a:t>
            </a:r>
          </a:p>
          <a:p>
            <a:pPr lvl="1" eaLnBrk="0" latinLnBrk="0" hangingPunct="0">
              <a:buFontTx/>
              <a:buChar char="•"/>
            </a:pPr>
            <a:r>
              <a:rPr kumimoji="0" lang="en-US" altLang="ko-KR" sz="1600" b="1">
                <a:solidFill>
                  <a:schemeClr val="tx2"/>
                </a:solidFill>
                <a:latin typeface="Arial" pitchFamily="34" charset="0"/>
              </a:rPr>
              <a:t> Host/Target</a:t>
            </a:r>
          </a:p>
          <a:p>
            <a:pPr lvl="1" eaLnBrk="0" latinLnBrk="0" hangingPunct="0">
              <a:buFontTx/>
              <a:buChar char="•"/>
            </a:pPr>
            <a:r>
              <a:rPr kumimoji="0" lang="en-US" altLang="ko-KR" sz="1600" b="1">
                <a:solidFill>
                  <a:schemeClr val="tx2"/>
                </a:solidFill>
                <a:latin typeface="Arial" pitchFamily="34" charset="0"/>
              </a:rPr>
              <a:t> Nonreal-time</a:t>
            </a:r>
          </a:p>
        </p:txBody>
      </p:sp>
    </p:spTree>
    <p:extLst>
      <p:ext uri="{BB962C8B-B14F-4D97-AF65-F5344CB8AC3E}">
        <p14:creationId xmlns:p14="http://schemas.microsoft.com/office/powerpoint/2010/main" val="422432471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666638"/>
                                        </p:tgtEl>
                                        <p:attrNameLst>
                                          <p:attrName>style.visibility</p:attrName>
                                        </p:attrNameLst>
                                      </p:cBhvr>
                                      <p:to>
                                        <p:strVal val="visible"/>
                                      </p:to>
                                    </p:set>
                                    <p:animEffect transition="in" filter="wipe(up)">
                                      <p:cBhvr>
                                        <p:cTn id="12" dur="500"/>
                                        <p:tgtEl>
                                          <p:spTgt spid="666638"/>
                                        </p:tgtEl>
                                      </p:cBhvr>
                                    </p:animEffect>
                                  </p:childTnLst>
                                </p:cTn>
                              </p:par>
                            </p:childTnLst>
                          </p:cTn>
                        </p:par>
                        <p:par>
                          <p:cTn id="13" fill="hold">
                            <p:stCondLst>
                              <p:cond delay="500"/>
                            </p:stCondLst>
                            <p:childTnLst>
                              <p:par>
                                <p:cTn id="14" presetID="22" presetClass="exit" presetSubtype="1" fill="hold" nodeType="afterEffect">
                                  <p:stCondLst>
                                    <p:cond delay="0"/>
                                  </p:stCondLst>
                                  <p:childTnLst>
                                    <p:animEffect transition="out" filter="wipe(up)">
                                      <p:cBhvr>
                                        <p:cTn id="15" dur="500"/>
                                        <p:tgtEl>
                                          <p:spTgt spid="2"/>
                                        </p:tgtEl>
                                      </p:cBhvr>
                                    </p:animEffect>
                                    <p:set>
                                      <p:cBhvr>
                                        <p:cTn id="16" dur="1" fill="hold">
                                          <p:stCondLst>
                                            <p:cond delay="499"/>
                                          </p:stCondLst>
                                        </p:cTn>
                                        <p:tgtEl>
                                          <p:spTgt spid="2"/>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666639"/>
                                        </p:tgtEl>
                                        <p:attrNameLst>
                                          <p:attrName>style.visibility</p:attrName>
                                        </p:attrNameLst>
                                      </p:cBhvr>
                                      <p:to>
                                        <p:strVal val="visible"/>
                                      </p:to>
                                    </p:set>
                                    <p:animEffect transition="in" filter="dissolve">
                                      <p:cBhvr>
                                        <p:cTn id="21" dur="500"/>
                                        <p:tgtEl>
                                          <p:spTgt spid="666639"/>
                                        </p:tgtEl>
                                      </p:cBhvr>
                                    </p:animEffect>
                                  </p:childTnLst>
                                </p:cTn>
                              </p:par>
                              <p:par>
                                <p:cTn id="22" presetID="9" presetClass="entr" presetSubtype="0" fill="hold" nodeType="withEffect">
                                  <p:stCondLst>
                                    <p:cond delay="0"/>
                                  </p:stCondLst>
                                  <p:childTnLst>
                                    <p:set>
                                      <p:cBhvr>
                                        <p:cTn id="23" dur="1" fill="hold">
                                          <p:stCondLst>
                                            <p:cond delay="0"/>
                                          </p:stCondLst>
                                        </p:cTn>
                                        <p:tgtEl>
                                          <p:spTgt spid="666640"/>
                                        </p:tgtEl>
                                        <p:attrNameLst>
                                          <p:attrName>style.visibility</p:attrName>
                                        </p:attrNameLst>
                                      </p:cBhvr>
                                      <p:to>
                                        <p:strVal val="visible"/>
                                      </p:to>
                                    </p:set>
                                    <p:animEffect transition="in" filter="dissolve">
                                      <p:cBhvr>
                                        <p:cTn id="24" dur="500"/>
                                        <p:tgtEl>
                                          <p:spTgt spid="6666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9" name="AutoShape 17"/>
          <p:cNvCxnSpPr>
            <a:cxnSpLocks noChangeShapeType="1"/>
            <a:stCxn id="98" idx="1"/>
            <a:endCxn id="94" idx="1"/>
          </p:cNvCxnSpPr>
          <p:nvPr/>
        </p:nvCxnSpPr>
        <p:spPr bwMode="auto">
          <a:xfrm rot="10800000">
            <a:off x="3474471" y="3793783"/>
            <a:ext cx="11173" cy="1476164"/>
          </a:xfrm>
          <a:prstGeom prst="curvedConnector3">
            <a:avLst>
              <a:gd name="adj1" fmla="val 12491829"/>
            </a:avLst>
          </a:prstGeom>
          <a:noFill/>
          <a:ln w="25400">
            <a:solidFill>
              <a:schemeClr val="accent2"/>
            </a:solidFill>
            <a:prstDash val="dash"/>
            <a:round/>
            <a:headEnd type="triangle" w="med" len="med"/>
            <a:tailEnd type="triangle" w="med" len="med"/>
          </a:ln>
        </p:spPr>
      </p:cxnSp>
      <p:cxnSp>
        <p:nvCxnSpPr>
          <p:cNvPr id="108" name="AutoShape 18"/>
          <p:cNvCxnSpPr>
            <a:cxnSpLocks noChangeShapeType="1"/>
            <a:stCxn id="100" idx="3"/>
            <a:endCxn id="93" idx="3"/>
          </p:cNvCxnSpPr>
          <p:nvPr/>
        </p:nvCxnSpPr>
        <p:spPr bwMode="auto">
          <a:xfrm flipV="1">
            <a:off x="4367149" y="2224125"/>
            <a:ext cx="297565" cy="4017930"/>
          </a:xfrm>
          <a:prstGeom prst="curvedConnector3">
            <a:avLst>
              <a:gd name="adj1" fmla="val 1461082"/>
            </a:avLst>
          </a:prstGeom>
          <a:noFill/>
          <a:ln w="25400">
            <a:solidFill>
              <a:schemeClr val="tx2"/>
            </a:solidFill>
            <a:round/>
            <a:headEnd/>
            <a:tailEnd type="triangle" w="med" len="med"/>
          </a:ln>
        </p:spPr>
      </p:cxnSp>
      <p:cxnSp>
        <p:nvCxnSpPr>
          <p:cNvPr id="91" name="AutoShape 19"/>
          <p:cNvCxnSpPr>
            <a:cxnSpLocks noChangeShapeType="1"/>
            <a:stCxn id="94" idx="3"/>
            <a:endCxn id="94" idx="0"/>
          </p:cNvCxnSpPr>
          <p:nvPr/>
        </p:nvCxnSpPr>
        <p:spPr bwMode="auto">
          <a:xfrm flipH="1" flipV="1">
            <a:off x="3915223" y="3624506"/>
            <a:ext cx="440753" cy="169277"/>
          </a:xfrm>
          <a:prstGeom prst="curvedConnector4">
            <a:avLst>
              <a:gd name="adj1" fmla="val -51866"/>
              <a:gd name="adj2" fmla="val 235045"/>
            </a:avLst>
          </a:prstGeom>
          <a:noFill/>
          <a:ln w="25400">
            <a:solidFill>
              <a:schemeClr val="tx2"/>
            </a:solidFill>
            <a:prstDash val="solid"/>
            <a:round/>
            <a:headEnd/>
            <a:tailEnd type="triangle" w="med" len="med"/>
          </a:ln>
        </p:spPr>
      </p:cxnSp>
      <p:sp>
        <p:nvSpPr>
          <p:cNvPr id="2" name="Titre 1"/>
          <p:cNvSpPr>
            <a:spLocks noGrp="1"/>
          </p:cNvSpPr>
          <p:nvPr>
            <p:ph type="title"/>
          </p:nvPr>
        </p:nvSpPr>
        <p:spPr/>
        <p:txBody>
          <a:bodyPr/>
          <a:lstStyle/>
          <a:p>
            <a:r>
              <a:rPr lang="en-US" dirty="0" smtClean="0"/>
              <a:t>Summary of </a:t>
            </a:r>
            <a:r>
              <a:rPr lang="en-US" dirty="0"/>
              <a:t>MathWorks Tool </a:t>
            </a:r>
            <a:r>
              <a:rPr lang="en-US" dirty="0" smtClean="0"/>
              <a:t>Chain </a:t>
            </a:r>
            <a:br>
              <a:rPr lang="en-US" dirty="0" smtClean="0"/>
            </a:br>
            <a:endParaRPr lang="fr-FR" sz="2400" i="1" dirty="0"/>
          </a:p>
        </p:txBody>
      </p:sp>
      <p:sp>
        <p:nvSpPr>
          <p:cNvPr id="86" name="Text Box 8"/>
          <p:cNvSpPr txBox="1">
            <a:spLocks noChangeArrowheads="1"/>
          </p:cNvSpPr>
          <p:nvPr/>
        </p:nvSpPr>
        <p:spPr bwMode="auto">
          <a:xfrm>
            <a:off x="708856" y="5576947"/>
            <a:ext cx="708848" cy="338554"/>
          </a:xfrm>
          <a:prstGeom prst="rect">
            <a:avLst/>
          </a:prstGeom>
          <a:noFill/>
          <a:ln w="9525">
            <a:noFill/>
            <a:miter lim="800000"/>
            <a:headEnd/>
            <a:tailEnd/>
          </a:ln>
        </p:spPr>
        <p:txBody>
          <a:bodyPr wrap="none">
            <a:spAutoFit/>
          </a:bodyPr>
          <a:lstStyle/>
          <a:p>
            <a:pPr algn="ctr">
              <a:spcBef>
                <a:spcPts val="0"/>
              </a:spcBef>
              <a:buNone/>
            </a:pPr>
            <a:r>
              <a:rPr lang="en-US" sz="1600" dirty="0" smtClean="0">
                <a:solidFill>
                  <a:schemeClr val="accent4">
                    <a:lumMod val="50000"/>
                  </a:schemeClr>
                </a:solidFill>
                <a:latin typeface="Arial Unicode MS" pitchFamily="34" charset="-128"/>
                <a:ea typeface="Arial Unicode MS" pitchFamily="34" charset="-128"/>
                <a:cs typeface="Arial Unicode MS" pitchFamily="34" charset="-128"/>
              </a:rPr>
              <a:t>Trace</a:t>
            </a:r>
            <a:endParaRPr lang="en-US" sz="1600" dirty="0">
              <a:solidFill>
                <a:schemeClr val="accent4">
                  <a:lumMod val="50000"/>
                </a:schemeClr>
              </a:solidFill>
              <a:latin typeface="Arial Unicode MS" pitchFamily="34" charset="-128"/>
              <a:ea typeface="Arial Unicode MS" pitchFamily="34" charset="-128"/>
              <a:cs typeface="Arial Unicode MS" pitchFamily="34" charset="-128"/>
            </a:endParaRPr>
          </a:p>
        </p:txBody>
      </p:sp>
      <p:cxnSp>
        <p:nvCxnSpPr>
          <p:cNvPr id="87" name="AutoShape 14"/>
          <p:cNvCxnSpPr>
            <a:cxnSpLocks noChangeShapeType="1"/>
            <a:stCxn id="93" idx="1"/>
            <a:endCxn id="93" idx="0"/>
          </p:cNvCxnSpPr>
          <p:nvPr/>
        </p:nvCxnSpPr>
        <p:spPr bwMode="auto">
          <a:xfrm rot="10800000" flipH="1">
            <a:off x="3204058" y="2054849"/>
            <a:ext cx="730328" cy="169277"/>
          </a:xfrm>
          <a:prstGeom prst="curvedConnector4">
            <a:avLst>
              <a:gd name="adj1" fmla="val -68675"/>
              <a:gd name="adj2" fmla="val 355980"/>
            </a:avLst>
          </a:prstGeom>
          <a:noFill/>
          <a:ln w="25400">
            <a:solidFill>
              <a:srgbClr val="003300"/>
            </a:solidFill>
            <a:prstDash val="sysDot"/>
            <a:round/>
            <a:headEnd/>
            <a:tailEnd type="triangle" w="med" len="med"/>
          </a:ln>
        </p:spPr>
      </p:cxnSp>
      <p:cxnSp>
        <p:nvCxnSpPr>
          <p:cNvPr id="89" name="AutoShape 17"/>
          <p:cNvCxnSpPr>
            <a:cxnSpLocks noChangeShapeType="1"/>
            <a:stCxn id="94" idx="1"/>
            <a:endCxn id="93" idx="1"/>
          </p:cNvCxnSpPr>
          <p:nvPr/>
        </p:nvCxnSpPr>
        <p:spPr bwMode="auto">
          <a:xfrm rot="10800000">
            <a:off x="3204058" y="2224125"/>
            <a:ext cx="270412" cy="1569658"/>
          </a:xfrm>
          <a:prstGeom prst="curvedConnector3">
            <a:avLst>
              <a:gd name="adj1" fmla="val 522689"/>
            </a:avLst>
          </a:prstGeom>
          <a:noFill/>
          <a:ln w="25400">
            <a:solidFill>
              <a:schemeClr val="accent2"/>
            </a:solidFill>
            <a:prstDash val="dash"/>
            <a:round/>
            <a:headEnd type="triangle" w="med" len="med"/>
            <a:tailEnd type="triangle" w="med" len="med"/>
          </a:ln>
        </p:spPr>
      </p:cxnSp>
      <p:cxnSp>
        <p:nvCxnSpPr>
          <p:cNvPr id="90" name="AutoShape 18"/>
          <p:cNvCxnSpPr>
            <a:cxnSpLocks noChangeShapeType="1"/>
            <a:stCxn id="94" idx="3"/>
            <a:endCxn id="93" idx="3"/>
          </p:cNvCxnSpPr>
          <p:nvPr/>
        </p:nvCxnSpPr>
        <p:spPr bwMode="auto">
          <a:xfrm flipV="1">
            <a:off x="4355976" y="2224125"/>
            <a:ext cx="308738" cy="1569658"/>
          </a:xfrm>
          <a:prstGeom prst="curvedConnector3">
            <a:avLst>
              <a:gd name="adj1" fmla="val 461594"/>
            </a:avLst>
          </a:prstGeom>
          <a:noFill/>
          <a:ln w="25400">
            <a:solidFill>
              <a:schemeClr val="accent1">
                <a:lumMod val="50000"/>
              </a:schemeClr>
            </a:solidFill>
            <a:round/>
            <a:headEnd/>
            <a:tailEnd type="triangle" w="med" len="med"/>
          </a:ln>
        </p:spPr>
      </p:cxnSp>
      <p:cxnSp>
        <p:nvCxnSpPr>
          <p:cNvPr id="92" name="AutoShape 16"/>
          <p:cNvCxnSpPr>
            <a:cxnSpLocks noChangeShapeType="1"/>
            <a:stCxn id="93" idx="2"/>
            <a:endCxn id="94" idx="0"/>
          </p:cNvCxnSpPr>
          <p:nvPr/>
        </p:nvCxnSpPr>
        <p:spPr bwMode="auto">
          <a:xfrm flipH="1">
            <a:off x="3915223" y="2393402"/>
            <a:ext cx="19163" cy="1231104"/>
          </a:xfrm>
          <a:prstGeom prst="straightConnector1">
            <a:avLst/>
          </a:prstGeom>
          <a:noFill/>
          <a:ln w="38100">
            <a:solidFill>
              <a:schemeClr val="tx1"/>
            </a:solidFill>
            <a:round/>
            <a:headEnd/>
            <a:tailEnd type="triangle" w="med" len="med"/>
          </a:ln>
        </p:spPr>
      </p:cxnSp>
      <p:sp>
        <p:nvSpPr>
          <p:cNvPr id="93" name="Text Box 31"/>
          <p:cNvSpPr txBox="1">
            <a:spLocks noChangeArrowheads="1"/>
          </p:cNvSpPr>
          <p:nvPr/>
        </p:nvSpPr>
        <p:spPr bwMode="auto">
          <a:xfrm>
            <a:off x="3204058" y="2054848"/>
            <a:ext cx="1460656" cy="338554"/>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spAutoFit/>
          </a:bodyPr>
          <a:lstStyle/>
          <a:p>
            <a:pPr>
              <a:spcBef>
                <a:spcPts val="0"/>
              </a:spcBef>
              <a:buNone/>
            </a:pPr>
            <a:r>
              <a:rPr lang="en-US" sz="1600" dirty="0" smtClean="0">
                <a:latin typeface="Arial Unicode MS" pitchFamily="34" charset="-128"/>
                <a:ea typeface="Arial Unicode MS" pitchFamily="34" charset="-128"/>
                <a:cs typeface="Arial Unicode MS" pitchFamily="34" charset="-128"/>
              </a:rPr>
              <a:t>Requirements</a:t>
            </a:r>
            <a:endParaRPr lang="en-US" sz="1600" dirty="0">
              <a:latin typeface="Arial Unicode MS" pitchFamily="34" charset="-128"/>
              <a:ea typeface="Arial Unicode MS" pitchFamily="34" charset="-128"/>
              <a:cs typeface="Arial Unicode MS" pitchFamily="34" charset="-128"/>
            </a:endParaRPr>
          </a:p>
        </p:txBody>
      </p:sp>
      <p:sp>
        <p:nvSpPr>
          <p:cNvPr id="94" name="Text Box 32"/>
          <p:cNvSpPr txBox="1">
            <a:spLocks noChangeArrowheads="1"/>
          </p:cNvSpPr>
          <p:nvPr/>
        </p:nvSpPr>
        <p:spPr bwMode="auto">
          <a:xfrm>
            <a:off x="3474470" y="3624506"/>
            <a:ext cx="881506" cy="338554"/>
          </a:xfrm>
          <a:prstGeom prst="rect">
            <a:avLst/>
          </a:prstGeom>
          <a:ln>
            <a:headEnd/>
            <a:tailEnd/>
          </a:ln>
        </p:spPr>
        <p:style>
          <a:lnRef idx="1">
            <a:schemeClr val="dk1"/>
          </a:lnRef>
          <a:fillRef idx="2">
            <a:schemeClr val="dk1"/>
          </a:fillRef>
          <a:effectRef idx="1">
            <a:schemeClr val="dk1"/>
          </a:effectRef>
          <a:fontRef idx="minor">
            <a:schemeClr val="dk1"/>
          </a:fontRef>
        </p:style>
        <p:txBody>
          <a:bodyPr wrap="square">
            <a:spAutoFit/>
          </a:bodyPr>
          <a:lstStyle/>
          <a:p>
            <a:pPr>
              <a:spcBef>
                <a:spcPts val="0"/>
              </a:spcBef>
              <a:buNone/>
            </a:pPr>
            <a:r>
              <a:rPr lang="en-US" sz="1600" dirty="0" smtClean="0">
                <a:latin typeface="Arial Unicode MS" pitchFamily="34" charset="-128"/>
                <a:ea typeface="Arial Unicode MS" pitchFamily="34" charset="-128"/>
                <a:cs typeface="Arial Unicode MS" pitchFamily="34" charset="-128"/>
              </a:rPr>
              <a:t>Models</a:t>
            </a:r>
            <a:endParaRPr lang="en-US" sz="1600" dirty="0">
              <a:latin typeface="Arial Unicode MS" pitchFamily="34" charset="-128"/>
              <a:ea typeface="Arial Unicode MS" pitchFamily="34" charset="-128"/>
              <a:cs typeface="Arial Unicode MS" pitchFamily="34" charset="-128"/>
            </a:endParaRPr>
          </a:p>
        </p:txBody>
      </p:sp>
      <p:sp>
        <p:nvSpPr>
          <p:cNvPr id="97" name="Text Box 41"/>
          <p:cNvSpPr txBox="1">
            <a:spLocks noChangeArrowheads="1"/>
          </p:cNvSpPr>
          <p:nvPr/>
        </p:nvSpPr>
        <p:spPr bwMode="auto">
          <a:xfrm>
            <a:off x="708856" y="5310401"/>
            <a:ext cx="710451" cy="338554"/>
          </a:xfrm>
          <a:prstGeom prst="rect">
            <a:avLst/>
          </a:prstGeom>
          <a:noFill/>
          <a:ln w="9525">
            <a:noFill/>
            <a:miter lim="800000"/>
            <a:headEnd/>
            <a:tailEnd/>
          </a:ln>
        </p:spPr>
        <p:txBody>
          <a:bodyPr wrap="none">
            <a:spAutoFit/>
          </a:bodyPr>
          <a:lstStyle/>
          <a:p>
            <a:pPr algn="ctr">
              <a:spcBef>
                <a:spcPts val="0"/>
              </a:spcBef>
              <a:buNone/>
            </a:pPr>
            <a:r>
              <a:rPr lang="en-US" sz="1600" dirty="0" smtClean="0">
                <a:solidFill>
                  <a:schemeClr val="accent1">
                    <a:lumMod val="50000"/>
                  </a:schemeClr>
                </a:solidFill>
                <a:latin typeface="Arial Unicode MS" pitchFamily="34" charset="-128"/>
                <a:ea typeface="Arial Unicode MS" pitchFamily="34" charset="-128"/>
                <a:cs typeface="Arial Unicode MS" pitchFamily="34" charset="-128"/>
              </a:rPr>
              <a:t>Verify</a:t>
            </a:r>
            <a:endParaRPr lang="en-US" sz="1600" dirty="0">
              <a:solidFill>
                <a:schemeClr val="accent1">
                  <a:lumMod val="50000"/>
                </a:schemeClr>
              </a:solidFill>
              <a:latin typeface="Arial Unicode MS" pitchFamily="34" charset="-128"/>
              <a:ea typeface="Arial Unicode MS" pitchFamily="34" charset="-128"/>
              <a:cs typeface="Arial Unicode MS" pitchFamily="34" charset="-128"/>
            </a:endParaRPr>
          </a:p>
        </p:txBody>
      </p:sp>
      <p:sp>
        <p:nvSpPr>
          <p:cNvPr id="98" name="Text Box 32"/>
          <p:cNvSpPr txBox="1">
            <a:spLocks noChangeArrowheads="1"/>
          </p:cNvSpPr>
          <p:nvPr/>
        </p:nvSpPr>
        <p:spPr bwMode="auto">
          <a:xfrm>
            <a:off x="3485643" y="5100670"/>
            <a:ext cx="881506" cy="338554"/>
          </a:xfrm>
          <a:prstGeom prst="rect">
            <a:avLst/>
          </a:prstGeom>
          <a:ln>
            <a:headEnd/>
            <a:tailEnd/>
          </a:ln>
        </p:spPr>
        <p:style>
          <a:lnRef idx="1">
            <a:schemeClr val="dk1"/>
          </a:lnRef>
          <a:fillRef idx="2">
            <a:schemeClr val="dk1"/>
          </a:fillRef>
          <a:effectRef idx="1">
            <a:schemeClr val="dk1"/>
          </a:effectRef>
          <a:fontRef idx="minor">
            <a:schemeClr val="dk1"/>
          </a:fontRef>
        </p:style>
        <p:txBody>
          <a:bodyPr wrap="square">
            <a:spAutoFit/>
          </a:bodyPr>
          <a:lstStyle/>
          <a:p>
            <a:pPr>
              <a:spcBef>
                <a:spcPts val="0"/>
              </a:spcBef>
              <a:buNone/>
            </a:pPr>
            <a:r>
              <a:rPr lang="en-US" sz="1600" dirty="0" smtClean="0">
                <a:latin typeface="Arial Unicode MS" pitchFamily="34" charset="-128"/>
                <a:ea typeface="Arial Unicode MS" pitchFamily="34" charset="-128"/>
                <a:cs typeface="Arial Unicode MS" pitchFamily="34" charset="-128"/>
              </a:rPr>
              <a:t>C code</a:t>
            </a:r>
            <a:endParaRPr lang="en-US" sz="1600" dirty="0">
              <a:latin typeface="Arial Unicode MS" pitchFamily="34" charset="-128"/>
              <a:ea typeface="Arial Unicode MS" pitchFamily="34" charset="-128"/>
              <a:cs typeface="Arial Unicode MS" pitchFamily="34" charset="-128"/>
            </a:endParaRPr>
          </a:p>
        </p:txBody>
      </p:sp>
      <p:cxnSp>
        <p:nvCxnSpPr>
          <p:cNvPr id="99" name="AutoShape 16"/>
          <p:cNvCxnSpPr>
            <a:cxnSpLocks noChangeShapeType="1"/>
            <a:stCxn id="94" idx="2"/>
            <a:endCxn id="98" idx="0"/>
          </p:cNvCxnSpPr>
          <p:nvPr/>
        </p:nvCxnSpPr>
        <p:spPr bwMode="auto">
          <a:xfrm>
            <a:off x="3915223" y="3963060"/>
            <a:ext cx="11173" cy="1137610"/>
          </a:xfrm>
          <a:prstGeom prst="straightConnector1">
            <a:avLst/>
          </a:prstGeom>
          <a:noFill/>
          <a:ln w="38100">
            <a:solidFill>
              <a:schemeClr val="tx1"/>
            </a:solidFill>
            <a:round/>
            <a:headEnd/>
            <a:tailEnd type="triangle" w="med" len="med"/>
          </a:ln>
        </p:spPr>
      </p:cxnSp>
      <p:sp>
        <p:nvSpPr>
          <p:cNvPr id="100" name="Text Box 32"/>
          <p:cNvSpPr txBox="1">
            <a:spLocks noChangeArrowheads="1"/>
          </p:cNvSpPr>
          <p:nvPr/>
        </p:nvSpPr>
        <p:spPr bwMode="auto">
          <a:xfrm>
            <a:off x="3485643" y="6072778"/>
            <a:ext cx="881506" cy="338554"/>
          </a:xfrm>
          <a:prstGeom prst="rect">
            <a:avLst/>
          </a:prstGeom>
          <a:ln>
            <a:headEnd/>
            <a:tailEnd/>
          </a:ln>
        </p:spPr>
        <p:style>
          <a:lnRef idx="1">
            <a:schemeClr val="dk1"/>
          </a:lnRef>
          <a:fillRef idx="2">
            <a:schemeClr val="dk1"/>
          </a:fillRef>
          <a:effectRef idx="1">
            <a:schemeClr val="dk1"/>
          </a:effectRef>
          <a:fontRef idx="minor">
            <a:schemeClr val="dk1"/>
          </a:fontRef>
        </p:style>
        <p:txBody>
          <a:bodyPr wrap="square">
            <a:spAutoFit/>
          </a:bodyPr>
          <a:lstStyle/>
          <a:p>
            <a:pPr algn="ctr">
              <a:spcBef>
                <a:spcPts val="0"/>
              </a:spcBef>
              <a:buNone/>
            </a:pPr>
            <a:r>
              <a:rPr lang="en-US" sz="1600" dirty="0" smtClean="0">
                <a:latin typeface="Arial Unicode MS" pitchFamily="34" charset="-128"/>
                <a:ea typeface="Arial Unicode MS" pitchFamily="34" charset="-128"/>
                <a:cs typeface="Arial Unicode MS" pitchFamily="34" charset="-128"/>
              </a:rPr>
              <a:t>EOC</a:t>
            </a:r>
            <a:endParaRPr lang="en-US" sz="1600" dirty="0">
              <a:latin typeface="Arial Unicode MS" pitchFamily="34" charset="-128"/>
              <a:ea typeface="Arial Unicode MS" pitchFamily="34" charset="-128"/>
              <a:cs typeface="Arial Unicode MS" pitchFamily="34" charset="-128"/>
            </a:endParaRPr>
          </a:p>
        </p:txBody>
      </p:sp>
      <p:cxnSp>
        <p:nvCxnSpPr>
          <p:cNvPr id="101" name="AutoShape 16"/>
          <p:cNvCxnSpPr>
            <a:cxnSpLocks noChangeShapeType="1"/>
            <a:stCxn id="98" idx="2"/>
            <a:endCxn id="100" idx="0"/>
          </p:cNvCxnSpPr>
          <p:nvPr/>
        </p:nvCxnSpPr>
        <p:spPr bwMode="auto">
          <a:xfrm>
            <a:off x="3926396" y="5439224"/>
            <a:ext cx="0" cy="633554"/>
          </a:xfrm>
          <a:prstGeom prst="straightConnector1">
            <a:avLst/>
          </a:prstGeom>
          <a:noFill/>
          <a:ln w="38100">
            <a:solidFill>
              <a:schemeClr val="tx1"/>
            </a:solidFill>
            <a:round/>
            <a:headEnd/>
            <a:tailEnd type="triangle" w="med" len="med"/>
          </a:ln>
        </p:spPr>
      </p:cxnSp>
      <p:cxnSp>
        <p:nvCxnSpPr>
          <p:cNvPr id="102" name="AutoShape 19"/>
          <p:cNvCxnSpPr>
            <a:cxnSpLocks noChangeShapeType="1"/>
            <a:stCxn id="98" idx="3"/>
            <a:endCxn id="98" idx="0"/>
          </p:cNvCxnSpPr>
          <p:nvPr/>
        </p:nvCxnSpPr>
        <p:spPr bwMode="auto">
          <a:xfrm flipH="1" flipV="1">
            <a:off x="3926396" y="5100670"/>
            <a:ext cx="440753" cy="169277"/>
          </a:xfrm>
          <a:prstGeom prst="curvedConnector4">
            <a:avLst>
              <a:gd name="adj1" fmla="val -51866"/>
              <a:gd name="adj2" fmla="val 235045"/>
            </a:avLst>
          </a:prstGeom>
          <a:noFill/>
          <a:ln w="25400">
            <a:solidFill>
              <a:schemeClr val="tx2"/>
            </a:solidFill>
            <a:prstDash val="solid"/>
            <a:round/>
            <a:headEnd/>
            <a:tailEnd type="triangle" w="med" len="med"/>
          </a:ln>
        </p:spPr>
      </p:cxnSp>
      <p:cxnSp>
        <p:nvCxnSpPr>
          <p:cNvPr id="104" name="AutoShape 18"/>
          <p:cNvCxnSpPr>
            <a:cxnSpLocks noChangeShapeType="1"/>
            <a:stCxn id="98" idx="3"/>
            <a:endCxn id="94" idx="3"/>
          </p:cNvCxnSpPr>
          <p:nvPr/>
        </p:nvCxnSpPr>
        <p:spPr bwMode="auto">
          <a:xfrm flipH="1" flipV="1">
            <a:off x="4355976" y="3793783"/>
            <a:ext cx="11173" cy="1476164"/>
          </a:xfrm>
          <a:prstGeom prst="curvedConnector3">
            <a:avLst>
              <a:gd name="adj1" fmla="val -13581482"/>
            </a:avLst>
          </a:prstGeom>
          <a:noFill/>
          <a:ln w="25400">
            <a:solidFill>
              <a:schemeClr val="tx2"/>
            </a:solidFill>
            <a:round/>
            <a:headEnd/>
            <a:tailEnd type="triangle" w="med" len="med"/>
          </a:ln>
        </p:spPr>
      </p:cxnSp>
      <p:cxnSp>
        <p:nvCxnSpPr>
          <p:cNvPr id="106" name="AutoShape 18"/>
          <p:cNvCxnSpPr>
            <a:cxnSpLocks noChangeShapeType="1"/>
            <a:stCxn id="100" idx="3"/>
            <a:endCxn id="94" idx="3"/>
          </p:cNvCxnSpPr>
          <p:nvPr/>
        </p:nvCxnSpPr>
        <p:spPr bwMode="auto">
          <a:xfrm flipH="1" flipV="1">
            <a:off x="4355976" y="3793783"/>
            <a:ext cx="11173" cy="2448272"/>
          </a:xfrm>
          <a:prstGeom prst="curvedConnector3">
            <a:avLst>
              <a:gd name="adj1" fmla="val -26057603"/>
            </a:avLst>
          </a:prstGeom>
          <a:noFill/>
          <a:ln w="25400">
            <a:solidFill>
              <a:schemeClr val="tx2"/>
            </a:solidFill>
            <a:round/>
            <a:headEnd/>
            <a:tailEnd type="triangle" w="med" len="med"/>
          </a:ln>
        </p:spPr>
      </p:cxnSp>
      <p:sp>
        <p:nvSpPr>
          <p:cNvPr id="134" name="TextBox 121"/>
          <p:cNvSpPr txBox="1"/>
          <p:nvPr/>
        </p:nvSpPr>
        <p:spPr>
          <a:xfrm>
            <a:off x="7043004" y="5637902"/>
            <a:ext cx="2426663" cy="1248498"/>
          </a:xfrm>
          <a:prstGeom prst="rect">
            <a:avLst/>
          </a:prstGeom>
          <a:noFill/>
        </p:spPr>
        <p:txBody>
          <a:bodyPr wrap="square" lIns="139144" tIns="69572" rIns="139144" bIns="69572" rtlCol="0">
            <a:spAutoFit/>
          </a:bodyPr>
          <a:lstStyle/>
          <a:p>
            <a:r>
              <a:rPr lang="en-US" sz="800" u="sng" dirty="0">
                <a:latin typeface="Arial Unicode MS" pitchFamily="34" charset="-128"/>
                <a:ea typeface="Arial Unicode MS" pitchFamily="34" charset="-128"/>
                <a:cs typeface="Arial Unicode MS" pitchFamily="34" charset="-128"/>
              </a:rPr>
              <a:t>Abbreviations</a:t>
            </a:r>
          </a:p>
          <a:p>
            <a:r>
              <a:rPr lang="en-US" sz="800" dirty="0" smtClean="0">
                <a:latin typeface="Arial Unicode MS" pitchFamily="34" charset="-128"/>
                <a:ea typeface="Arial Unicode MS" pitchFamily="34" charset="-128"/>
                <a:cs typeface="Arial Unicode MS" pitchFamily="34" charset="-128"/>
              </a:rPr>
              <a:t>DV</a:t>
            </a:r>
            <a:r>
              <a:rPr lang="en-US" sz="800" dirty="0">
                <a:latin typeface="Arial Unicode MS" pitchFamily="34" charset="-128"/>
                <a:ea typeface="Arial Unicode MS" pitchFamily="34" charset="-128"/>
                <a:cs typeface="Arial Unicode MS" pitchFamily="34" charset="-128"/>
              </a:rPr>
              <a:t>: Simulink Design </a:t>
            </a:r>
            <a:r>
              <a:rPr lang="en-US" sz="800" dirty="0" smtClean="0">
                <a:latin typeface="Arial Unicode MS" pitchFamily="34" charset="-128"/>
                <a:ea typeface="Arial Unicode MS" pitchFamily="34" charset="-128"/>
                <a:cs typeface="Arial Unicode MS" pitchFamily="34" charset="-128"/>
              </a:rPr>
              <a:t>Verifier</a:t>
            </a:r>
          </a:p>
          <a:p>
            <a:r>
              <a:rPr lang="en-US" sz="800" dirty="0">
                <a:latin typeface="Arial Unicode MS" pitchFamily="34" charset="-128"/>
                <a:ea typeface="Arial Unicode MS" pitchFamily="34" charset="-128"/>
                <a:cs typeface="Arial Unicode MS" pitchFamily="34" charset="-128"/>
              </a:rPr>
              <a:t>MA: Model </a:t>
            </a:r>
            <a:r>
              <a:rPr lang="en-US" sz="800" dirty="0" smtClean="0">
                <a:latin typeface="Arial Unicode MS" pitchFamily="34" charset="-128"/>
                <a:ea typeface="Arial Unicode MS" pitchFamily="34" charset="-128"/>
                <a:cs typeface="Arial Unicode MS" pitchFamily="34" charset="-128"/>
              </a:rPr>
              <a:t>Advisor</a:t>
            </a:r>
          </a:p>
          <a:p>
            <a:r>
              <a:rPr lang="en-US" sz="800" dirty="0" smtClean="0">
                <a:latin typeface="Arial Unicode MS" pitchFamily="34" charset="-128"/>
                <a:ea typeface="Arial Unicode MS" pitchFamily="34" charset="-128"/>
                <a:cs typeface="Arial Unicode MS" pitchFamily="34" charset="-128"/>
              </a:rPr>
              <a:t>MC: Model Coverage</a:t>
            </a:r>
            <a:endParaRPr lang="en-US" sz="800" dirty="0">
              <a:latin typeface="Arial Unicode MS" pitchFamily="34" charset="-128"/>
              <a:ea typeface="Arial Unicode MS" pitchFamily="34" charset="-128"/>
              <a:cs typeface="Arial Unicode MS" pitchFamily="34" charset="-128"/>
            </a:endParaRPr>
          </a:p>
          <a:p>
            <a:r>
              <a:rPr lang="en-US" sz="800" dirty="0">
                <a:latin typeface="Arial Unicode MS" pitchFamily="34" charset="-128"/>
                <a:ea typeface="Arial Unicode MS" pitchFamily="34" charset="-128"/>
                <a:cs typeface="Arial Unicode MS" pitchFamily="34" charset="-128"/>
              </a:rPr>
              <a:t>RMI: Requirements Management </a:t>
            </a:r>
            <a:r>
              <a:rPr lang="en-US" sz="800" dirty="0" smtClean="0">
                <a:latin typeface="Arial Unicode MS" pitchFamily="34" charset="-128"/>
                <a:ea typeface="Arial Unicode MS" pitchFamily="34" charset="-128"/>
                <a:cs typeface="Arial Unicode MS" pitchFamily="34" charset="-128"/>
              </a:rPr>
              <a:t>Interface</a:t>
            </a:r>
            <a:endParaRPr lang="en-US" sz="800" dirty="0">
              <a:latin typeface="Arial Unicode MS" pitchFamily="34" charset="-128"/>
              <a:ea typeface="Arial Unicode MS" pitchFamily="34" charset="-128"/>
              <a:cs typeface="Arial Unicode MS" pitchFamily="34" charset="-128"/>
            </a:endParaRPr>
          </a:p>
          <a:p>
            <a:r>
              <a:rPr lang="en-US" sz="800" dirty="0" smtClean="0">
                <a:latin typeface="Arial Unicode MS" pitchFamily="34" charset="-128"/>
                <a:ea typeface="Arial Unicode MS" pitchFamily="34" charset="-128"/>
                <a:cs typeface="Arial Unicode MS" pitchFamily="34" charset="-128"/>
              </a:rPr>
              <a:t>RTE</a:t>
            </a:r>
            <a:r>
              <a:rPr lang="en-US" sz="800" dirty="0">
                <a:latin typeface="Arial Unicode MS" pitchFamily="34" charset="-128"/>
                <a:ea typeface="Arial Unicode MS" pitchFamily="34" charset="-128"/>
                <a:cs typeface="Arial Unicode MS" pitchFamily="34" charset="-128"/>
              </a:rPr>
              <a:t>: Run-Time Error</a:t>
            </a:r>
          </a:p>
          <a:p>
            <a:r>
              <a:rPr lang="en-US" sz="800" dirty="0" smtClean="0">
                <a:latin typeface="Arial Unicode MS" pitchFamily="34" charset="-128"/>
                <a:ea typeface="Arial Unicode MS" pitchFamily="34" charset="-128"/>
                <a:cs typeface="Arial Unicode MS" pitchFamily="34" charset="-128"/>
              </a:rPr>
              <a:t>PIL</a:t>
            </a:r>
            <a:r>
              <a:rPr lang="en-US" sz="800" dirty="0">
                <a:latin typeface="Arial Unicode MS" pitchFamily="34" charset="-128"/>
                <a:ea typeface="Arial Unicode MS" pitchFamily="34" charset="-128"/>
                <a:cs typeface="Arial Unicode MS" pitchFamily="34" charset="-128"/>
              </a:rPr>
              <a:t>: </a:t>
            </a:r>
            <a:r>
              <a:rPr lang="en-US" sz="800" dirty="0" smtClean="0">
                <a:latin typeface="Arial Unicode MS" pitchFamily="34" charset="-128"/>
                <a:ea typeface="Arial Unicode MS" pitchFamily="34" charset="-128"/>
                <a:cs typeface="Arial Unicode MS" pitchFamily="34" charset="-128"/>
              </a:rPr>
              <a:t>Processor-in-the-Loop</a:t>
            </a:r>
          </a:p>
          <a:p>
            <a:r>
              <a:rPr lang="en-US" sz="800" dirty="0" smtClean="0">
                <a:latin typeface="Arial Unicode MS" pitchFamily="34" charset="-128"/>
                <a:ea typeface="Arial Unicode MS" pitchFamily="34" charset="-128"/>
                <a:cs typeface="Arial Unicode MS" pitchFamily="34" charset="-128"/>
              </a:rPr>
              <a:t>SDD: System Design Description</a:t>
            </a:r>
          </a:p>
          <a:p>
            <a:r>
              <a:rPr lang="en-US" sz="800" dirty="0">
                <a:latin typeface="Arial Unicode MS" pitchFamily="34" charset="-128"/>
                <a:ea typeface="Arial Unicode MS" pitchFamily="34" charset="-128"/>
                <a:cs typeface="Arial Unicode MS" pitchFamily="34" charset="-128"/>
              </a:rPr>
              <a:t>VV: Verification and </a:t>
            </a:r>
            <a:r>
              <a:rPr lang="en-US" sz="800" dirty="0" smtClean="0">
                <a:latin typeface="Arial Unicode MS" pitchFamily="34" charset="-128"/>
                <a:ea typeface="Arial Unicode MS" pitchFamily="34" charset="-128"/>
                <a:cs typeface="Arial Unicode MS" pitchFamily="34" charset="-128"/>
              </a:rPr>
              <a:t>Validation</a:t>
            </a:r>
          </a:p>
        </p:txBody>
      </p:sp>
      <p:cxnSp>
        <p:nvCxnSpPr>
          <p:cNvPr id="141" name="AutoShape 18"/>
          <p:cNvCxnSpPr>
            <a:cxnSpLocks noChangeShapeType="1"/>
          </p:cNvCxnSpPr>
          <p:nvPr/>
        </p:nvCxnSpPr>
        <p:spPr bwMode="auto">
          <a:xfrm rot="10800000">
            <a:off x="240804" y="5475286"/>
            <a:ext cx="496134" cy="3175"/>
          </a:xfrm>
          <a:prstGeom prst="curvedConnector3">
            <a:avLst>
              <a:gd name="adj1" fmla="val 50000"/>
            </a:avLst>
          </a:prstGeom>
          <a:noFill/>
          <a:ln w="25400">
            <a:solidFill>
              <a:schemeClr val="tx2"/>
            </a:solidFill>
            <a:round/>
            <a:headEnd/>
            <a:tailEnd type="triangle" w="med" len="med"/>
          </a:ln>
        </p:spPr>
      </p:cxnSp>
      <p:cxnSp>
        <p:nvCxnSpPr>
          <p:cNvPr id="144" name="AutoShape 17"/>
          <p:cNvCxnSpPr>
            <a:cxnSpLocks noChangeShapeType="1"/>
          </p:cNvCxnSpPr>
          <p:nvPr/>
        </p:nvCxnSpPr>
        <p:spPr bwMode="auto">
          <a:xfrm rot="10800000">
            <a:off x="240804" y="5744268"/>
            <a:ext cx="496134" cy="6813"/>
          </a:xfrm>
          <a:prstGeom prst="curvedConnector3">
            <a:avLst>
              <a:gd name="adj1" fmla="val 50000"/>
            </a:avLst>
          </a:prstGeom>
          <a:noFill/>
          <a:ln w="25400">
            <a:solidFill>
              <a:schemeClr val="accent2"/>
            </a:solidFill>
            <a:prstDash val="dash"/>
            <a:round/>
            <a:headEnd type="triangle" w="med" len="med"/>
            <a:tailEnd type="triangle" w="med" len="med"/>
          </a:ln>
        </p:spPr>
      </p:cxnSp>
      <p:sp>
        <p:nvSpPr>
          <p:cNvPr id="146" name="Text Box 15"/>
          <p:cNvSpPr txBox="1">
            <a:spLocks noChangeArrowheads="1"/>
          </p:cNvSpPr>
          <p:nvPr/>
        </p:nvSpPr>
        <p:spPr bwMode="auto">
          <a:xfrm>
            <a:off x="708856" y="5024373"/>
            <a:ext cx="919163" cy="336550"/>
          </a:xfrm>
          <a:prstGeom prst="rect">
            <a:avLst/>
          </a:prstGeom>
          <a:noFill/>
          <a:ln w="9525">
            <a:noFill/>
            <a:miter lim="800000"/>
            <a:headEnd/>
            <a:tailEnd/>
          </a:ln>
        </p:spPr>
        <p:txBody>
          <a:bodyPr wrap="none">
            <a:spAutoFit/>
          </a:bodyPr>
          <a:lstStyle/>
          <a:p>
            <a:pPr>
              <a:spcBef>
                <a:spcPts val="0"/>
              </a:spcBef>
              <a:buNone/>
            </a:pPr>
            <a:r>
              <a:rPr lang="en-US" sz="1600" dirty="0">
                <a:solidFill>
                  <a:schemeClr val="accent3"/>
                </a:solidFill>
                <a:latin typeface="Arial Unicode MS" pitchFamily="34" charset="-128"/>
                <a:ea typeface="Arial Unicode MS" pitchFamily="34" charset="-128"/>
                <a:cs typeface="Arial Unicode MS" pitchFamily="34" charset="-128"/>
              </a:rPr>
              <a:t>Validate</a:t>
            </a:r>
          </a:p>
        </p:txBody>
      </p:sp>
      <p:cxnSp>
        <p:nvCxnSpPr>
          <p:cNvPr id="147" name="AutoShape 14"/>
          <p:cNvCxnSpPr>
            <a:cxnSpLocks noChangeShapeType="1"/>
          </p:cNvCxnSpPr>
          <p:nvPr/>
        </p:nvCxnSpPr>
        <p:spPr bwMode="auto">
          <a:xfrm rot="10800000" flipV="1">
            <a:off x="240806" y="5192646"/>
            <a:ext cx="496132" cy="1"/>
          </a:xfrm>
          <a:prstGeom prst="curvedConnector3">
            <a:avLst>
              <a:gd name="adj1" fmla="val 50000"/>
            </a:avLst>
          </a:prstGeom>
          <a:noFill/>
          <a:ln w="25400">
            <a:solidFill>
              <a:srgbClr val="003300"/>
            </a:solidFill>
            <a:prstDash val="sysDot"/>
            <a:round/>
            <a:headEnd/>
            <a:tailEnd type="triangle" w="med" len="med"/>
          </a:ln>
        </p:spPr>
      </p:cxnSp>
      <p:cxnSp>
        <p:nvCxnSpPr>
          <p:cNvPr id="157" name="AutoShape 18"/>
          <p:cNvCxnSpPr>
            <a:cxnSpLocks noChangeShapeType="1"/>
          </p:cNvCxnSpPr>
          <p:nvPr/>
        </p:nvCxnSpPr>
        <p:spPr bwMode="auto">
          <a:xfrm rot="10800000">
            <a:off x="204800" y="6005820"/>
            <a:ext cx="496134" cy="3175"/>
          </a:xfrm>
          <a:prstGeom prst="curvedConnector3">
            <a:avLst>
              <a:gd name="adj1" fmla="val 50000"/>
            </a:avLst>
          </a:prstGeom>
          <a:noFill/>
          <a:ln w="38100">
            <a:solidFill>
              <a:schemeClr val="tx1"/>
            </a:solidFill>
            <a:round/>
            <a:headEnd/>
            <a:tailEnd type="triangle" w="med" len="med"/>
          </a:ln>
        </p:spPr>
      </p:cxnSp>
      <p:sp>
        <p:nvSpPr>
          <p:cNvPr id="158" name="Text Box 8"/>
          <p:cNvSpPr txBox="1">
            <a:spLocks noChangeArrowheads="1"/>
          </p:cNvSpPr>
          <p:nvPr/>
        </p:nvSpPr>
        <p:spPr bwMode="auto">
          <a:xfrm>
            <a:off x="672852" y="5850461"/>
            <a:ext cx="1015313" cy="338554"/>
          </a:xfrm>
          <a:prstGeom prst="rect">
            <a:avLst/>
          </a:prstGeom>
          <a:noFill/>
          <a:ln w="9525">
            <a:noFill/>
            <a:miter lim="800000"/>
            <a:headEnd/>
            <a:tailEnd/>
          </a:ln>
        </p:spPr>
        <p:txBody>
          <a:bodyPr wrap="square">
            <a:spAutoFit/>
          </a:bodyPr>
          <a:lstStyle/>
          <a:p>
            <a:pPr algn="ctr">
              <a:spcBef>
                <a:spcPts val="0"/>
              </a:spcBef>
              <a:buNone/>
            </a:pPr>
            <a:r>
              <a:rPr lang="en-US" sz="1600" dirty="0" smtClean="0">
                <a:latin typeface="Arial Unicode MS" pitchFamily="34" charset="-128"/>
                <a:ea typeface="Arial Unicode MS" pitchFamily="34" charset="-128"/>
                <a:cs typeface="Arial Unicode MS" pitchFamily="34" charset="-128"/>
              </a:rPr>
              <a:t>Develop</a:t>
            </a:r>
            <a:endParaRPr lang="en-US" sz="1600" dirty="0">
              <a:latin typeface="Arial Unicode MS" pitchFamily="34" charset="-128"/>
              <a:ea typeface="Arial Unicode MS" pitchFamily="34" charset="-128"/>
              <a:cs typeface="Arial Unicode MS" pitchFamily="34" charset="-128"/>
            </a:endParaRPr>
          </a:p>
        </p:txBody>
      </p:sp>
      <p:sp>
        <p:nvSpPr>
          <p:cNvPr id="174" name="Text Box 22"/>
          <p:cNvSpPr txBox="1">
            <a:spLocks noChangeArrowheads="1"/>
          </p:cNvSpPr>
          <p:nvPr/>
        </p:nvSpPr>
        <p:spPr bwMode="auto">
          <a:xfrm>
            <a:off x="2745256" y="5649714"/>
            <a:ext cx="1169967" cy="250917"/>
          </a:xfrm>
          <a:prstGeom prst="rect">
            <a:avLst/>
          </a:prstGeom>
          <a:noFill/>
          <a:ln w="9525">
            <a:noFill/>
            <a:miter lim="800000"/>
            <a:headEnd/>
            <a:tailEnd/>
          </a:ln>
        </p:spPr>
        <p:txBody>
          <a:bodyPr wrap="none" lIns="80851" tIns="40425" rIns="80851" bIns="40425">
            <a:spAutoFit/>
          </a:bodyPr>
          <a:lstStyle/>
          <a:p>
            <a:r>
              <a:rPr lang="en-US" sz="1100" i="1" dirty="0" smtClean="0">
                <a:latin typeface="Arial Unicode MS" pitchFamily="34" charset="-128"/>
                <a:ea typeface="Arial Unicode MS" pitchFamily="34" charset="-128"/>
                <a:cs typeface="Arial Unicode MS" pitchFamily="34" charset="-128"/>
              </a:rPr>
              <a:t>Compile &amp; Build</a:t>
            </a:r>
            <a:endParaRPr lang="en-US" sz="1100" i="1" dirty="0">
              <a:latin typeface="Arial Unicode MS" pitchFamily="34" charset="-128"/>
              <a:ea typeface="Arial Unicode MS" pitchFamily="34" charset="-128"/>
              <a:cs typeface="Arial Unicode MS" pitchFamily="34" charset="-128"/>
            </a:endParaRPr>
          </a:p>
        </p:txBody>
      </p:sp>
      <p:sp>
        <p:nvSpPr>
          <p:cNvPr id="175" name="Text Box 22"/>
          <p:cNvSpPr txBox="1">
            <a:spLocks noChangeArrowheads="1"/>
          </p:cNvSpPr>
          <p:nvPr/>
        </p:nvSpPr>
        <p:spPr bwMode="auto">
          <a:xfrm>
            <a:off x="7432960" y="3501394"/>
            <a:ext cx="1422158" cy="261610"/>
          </a:xfrm>
          <a:prstGeom prst="rect">
            <a:avLst/>
          </a:prstGeom>
          <a:solidFill>
            <a:schemeClr val="bg1">
              <a:alpha val="80000"/>
            </a:schemeClr>
          </a:solidFill>
          <a:ln>
            <a:solidFill>
              <a:schemeClr val="bg1">
                <a:lumMod val="95000"/>
              </a:schemeClr>
            </a:solidFill>
          </a:ln>
        </p:spPr>
        <p:txBody>
          <a:bodyPr wrap="square" rtlCol="0">
            <a:spAutoFit/>
          </a:bodyPr>
          <a:lstStyle>
            <a:defPPr>
              <a:defRPr lang="en-US"/>
            </a:defPPr>
            <a:lvl1pPr algn="ctr">
              <a:defRPr sz="800">
                <a:latin typeface="Arial" pitchFamily="34" charset="0"/>
                <a:cs typeface="Arial" pitchFamily="34" charset="0"/>
              </a:defRPr>
            </a:lvl1pPr>
          </a:lstStyle>
          <a:p>
            <a:r>
              <a:rPr lang="en-US" sz="1000" i="1" dirty="0"/>
              <a:t>Code </a:t>
            </a:r>
            <a:r>
              <a:rPr lang="en-US" sz="1100" i="1" dirty="0">
                <a:latin typeface="Arial Unicode MS" pitchFamily="34" charset="-128"/>
                <a:ea typeface="Arial Unicode MS" pitchFamily="34" charset="-128"/>
                <a:cs typeface="Arial Unicode MS" pitchFamily="34" charset="-128"/>
              </a:rPr>
              <a:t>coverage</a:t>
            </a:r>
          </a:p>
        </p:txBody>
      </p:sp>
      <p:sp>
        <p:nvSpPr>
          <p:cNvPr id="44" name="Text Box 8"/>
          <p:cNvSpPr txBox="1">
            <a:spLocks noChangeArrowheads="1"/>
          </p:cNvSpPr>
          <p:nvPr/>
        </p:nvSpPr>
        <p:spPr bwMode="auto">
          <a:xfrm>
            <a:off x="636848" y="6189015"/>
            <a:ext cx="2052148" cy="338554"/>
          </a:xfrm>
          <a:prstGeom prst="rect">
            <a:avLst/>
          </a:prstGeom>
          <a:noFill/>
          <a:ln w="9525">
            <a:noFill/>
            <a:miter lim="800000"/>
            <a:headEnd/>
            <a:tailEnd/>
          </a:ln>
        </p:spPr>
        <p:txBody>
          <a:bodyPr wrap="square">
            <a:spAutoFit/>
          </a:bodyPr>
          <a:lstStyle/>
          <a:p>
            <a:pPr algn="ctr">
              <a:spcBef>
                <a:spcPts val="0"/>
              </a:spcBef>
              <a:buNone/>
            </a:pPr>
            <a:r>
              <a:rPr lang="en-US" sz="1600" dirty="0" smtClean="0">
                <a:latin typeface="Arial Unicode MS" pitchFamily="34" charset="-128"/>
                <a:ea typeface="Arial Unicode MS" pitchFamily="34" charset="-128"/>
                <a:cs typeface="Arial Unicode MS" pitchFamily="34" charset="-128"/>
              </a:rPr>
              <a:t>DO Qualification Kit </a:t>
            </a:r>
            <a:endParaRPr lang="en-US" sz="1600" dirty="0">
              <a:latin typeface="Arial Unicode MS" pitchFamily="34" charset="-128"/>
              <a:ea typeface="Arial Unicode MS" pitchFamily="34" charset="-128"/>
              <a:cs typeface="Arial Unicode MS" pitchFamily="34" charset="-128"/>
            </a:endParaRPr>
          </a:p>
        </p:txBody>
      </p:sp>
      <p:sp>
        <p:nvSpPr>
          <p:cNvPr id="31" name="ZoneTexte 30"/>
          <p:cNvSpPr txBox="1"/>
          <p:nvPr/>
        </p:nvSpPr>
        <p:spPr>
          <a:xfrm>
            <a:off x="3520318" y="2614749"/>
            <a:ext cx="811348" cy="215444"/>
          </a:xfrm>
          <a:prstGeom prst="rect">
            <a:avLst/>
          </a:prstGeom>
          <a:solidFill>
            <a:schemeClr val="bg1">
              <a:alpha val="80000"/>
            </a:schemeClr>
          </a:solidFill>
          <a:ln>
            <a:solidFill>
              <a:schemeClr val="bg1">
                <a:lumMod val="95000"/>
              </a:schemeClr>
            </a:solidFill>
          </a:ln>
        </p:spPr>
        <p:txBody>
          <a:bodyPr wrap="square" rtlCol="0">
            <a:spAutoFit/>
          </a:bodyPr>
          <a:lstStyle/>
          <a:p>
            <a:pPr algn="ctr"/>
            <a:r>
              <a:rPr lang="en-US" sz="800" dirty="0" smtClean="0">
                <a:latin typeface="Arial" pitchFamily="34" charset="0"/>
                <a:cs typeface="Arial" pitchFamily="34" charset="0"/>
              </a:rPr>
              <a:t>Simulink</a:t>
            </a:r>
            <a:r>
              <a:rPr lang="en-US" sz="800" baseline="30000" dirty="0" smtClean="0">
                <a:latin typeface="Arial" pitchFamily="34" charset="0"/>
                <a:cs typeface="Arial" pitchFamily="34" charset="0"/>
              </a:rPr>
              <a:t>®</a:t>
            </a:r>
            <a:endParaRPr lang="en-US" sz="800" baseline="30000" dirty="0">
              <a:latin typeface="Arial" pitchFamily="34" charset="0"/>
              <a:cs typeface="Arial" pitchFamily="34" charset="0"/>
            </a:endParaRPr>
          </a:p>
        </p:txBody>
      </p:sp>
      <p:sp>
        <p:nvSpPr>
          <p:cNvPr id="103" name="ZoneTexte 102"/>
          <p:cNvSpPr txBox="1"/>
          <p:nvPr/>
        </p:nvSpPr>
        <p:spPr>
          <a:xfrm>
            <a:off x="3518248" y="2904316"/>
            <a:ext cx="815488" cy="215444"/>
          </a:xfrm>
          <a:prstGeom prst="rect">
            <a:avLst/>
          </a:prstGeom>
          <a:solidFill>
            <a:schemeClr val="bg1">
              <a:alpha val="80000"/>
            </a:schemeClr>
          </a:solidFill>
          <a:ln>
            <a:solidFill>
              <a:schemeClr val="bg1">
                <a:lumMod val="95000"/>
              </a:schemeClr>
            </a:solidFill>
          </a:ln>
        </p:spPr>
        <p:txBody>
          <a:bodyPr wrap="square" rtlCol="0">
            <a:spAutoFit/>
          </a:bodyPr>
          <a:lstStyle>
            <a:defPPr>
              <a:defRPr lang="en-US"/>
            </a:defPPr>
            <a:lvl1pPr algn="ctr">
              <a:defRPr sz="1100">
                <a:latin typeface="Arial" pitchFamily="34" charset="0"/>
                <a:cs typeface="Arial" pitchFamily="34" charset="0"/>
              </a:defRPr>
            </a:lvl1pPr>
          </a:lstStyle>
          <a:p>
            <a:r>
              <a:rPr lang="en-US" sz="800" dirty="0" err="1"/>
              <a:t>Stateflow</a:t>
            </a:r>
            <a:r>
              <a:rPr lang="en-US" sz="800" baseline="30000" dirty="0"/>
              <a:t>®</a:t>
            </a:r>
          </a:p>
        </p:txBody>
      </p:sp>
      <p:sp>
        <p:nvSpPr>
          <p:cNvPr id="105" name="ZoneTexte 104"/>
          <p:cNvSpPr txBox="1"/>
          <p:nvPr/>
        </p:nvSpPr>
        <p:spPr>
          <a:xfrm>
            <a:off x="4737876" y="2734196"/>
            <a:ext cx="1508377" cy="215444"/>
          </a:xfrm>
          <a:prstGeom prst="rect">
            <a:avLst/>
          </a:prstGeom>
          <a:solidFill>
            <a:schemeClr val="bg1">
              <a:alpha val="80000"/>
            </a:schemeClr>
          </a:solidFill>
          <a:ln>
            <a:solidFill>
              <a:schemeClr val="bg1">
                <a:lumMod val="95000"/>
              </a:schemeClr>
            </a:solidFill>
          </a:ln>
        </p:spPr>
        <p:txBody>
          <a:bodyPr wrap="square" rtlCol="0">
            <a:spAutoFit/>
          </a:bodyPr>
          <a:lstStyle>
            <a:defPPr>
              <a:defRPr lang="en-US"/>
            </a:defPPr>
            <a:lvl1pPr algn="ctr">
              <a:defRPr sz="1100">
                <a:latin typeface="Arial" pitchFamily="34" charset="0"/>
                <a:cs typeface="Arial" pitchFamily="34" charset="0"/>
              </a:defRPr>
            </a:lvl1pPr>
          </a:lstStyle>
          <a:p>
            <a:r>
              <a:rPr lang="en-US" sz="800" dirty="0"/>
              <a:t>Simulink® Design </a:t>
            </a:r>
            <a:r>
              <a:rPr lang="en-US" sz="800" dirty="0" err="1" smtClean="0"/>
              <a:t>Verifier</a:t>
            </a:r>
            <a:r>
              <a:rPr lang="en-US" sz="800" baseline="30000" dirty="0" err="1" smtClean="0"/>
              <a:t>TM</a:t>
            </a:r>
            <a:endParaRPr lang="en-US" sz="800" baseline="30000" dirty="0"/>
          </a:p>
        </p:txBody>
      </p:sp>
      <p:sp>
        <p:nvSpPr>
          <p:cNvPr id="111" name="ZoneTexte 110"/>
          <p:cNvSpPr txBox="1"/>
          <p:nvPr/>
        </p:nvSpPr>
        <p:spPr>
          <a:xfrm>
            <a:off x="4737876" y="2984956"/>
            <a:ext cx="2081488" cy="215444"/>
          </a:xfrm>
          <a:prstGeom prst="rect">
            <a:avLst/>
          </a:prstGeom>
          <a:solidFill>
            <a:schemeClr val="bg1">
              <a:alpha val="80000"/>
            </a:schemeClr>
          </a:solidFill>
          <a:ln>
            <a:solidFill>
              <a:schemeClr val="bg1">
                <a:lumMod val="95000"/>
              </a:schemeClr>
            </a:solidFill>
          </a:ln>
        </p:spPr>
        <p:txBody>
          <a:bodyPr wrap="square" rtlCol="0">
            <a:spAutoFit/>
          </a:bodyPr>
          <a:lstStyle>
            <a:defPPr>
              <a:defRPr lang="en-US"/>
            </a:defPPr>
            <a:lvl1pPr algn="ctr">
              <a:defRPr sz="1100">
                <a:latin typeface="Arial" pitchFamily="34" charset="0"/>
                <a:cs typeface="Arial" pitchFamily="34" charset="0"/>
              </a:defRPr>
            </a:lvl1pPr>
          </a:lstStyle>
          <a:p>
            <a:r>
              <a:rPr lang="en-US" sz="800" dirty="0"/>
              <a:t>Simulink® </a:t>
            </a:r>
            <a:r>
              <a:rPr lang="en-US" sz="800" dirty="0" smtClean="0"/>
              <a:t>Validation </a:t>
            </a:r>
            <a:r>
              <a:rPr lang="en-US" sz="800" dirty="0" err="1" smtClean="0"/>
              <a:t>Verification</a:t>
            </a:r>
            <a:r>
              <a:rPr lang="en-US" sz="800" baseline="30000" dirty="0" err="1" smtClean="0"/>
              <a:t>TM</a:t>
            </a:r>
            <a:r>
              <a:rPr lang="en-US" sz="800" baseline="30000" dirty="0" smtClean="0"/>
              <a:t> </a:t>
            </a:r>
            <a:r>
              <a:rPr lang="en-US" sz="800" dirty="0" smtClean="0"/>
              <a:t>(MC)</a:t>
            </a:r>
            <a:endParaRPr lang="en-US" sz="800" dirty="0"/>
          </a:p>
        </p:txBody>
      </p:sp>
      <p:sp>
        <p:nvSpPr>
          <p:cNvPr id="112" name="ZoneTexte 111"/>
          <p:cNvSpPr txBox="1"/>
          <p:nvPr/>
        </p:nvSpPr>
        <p:spPr>
          <a:xfrm>
            <a:off x="3999497" y="3232035"/>
            <a:ext cx="1190689" cy="338554"/>
          </a:xfrm>
          <a:prstGeom prst="rect">
            <a:avLst/>
          </a:prstGeom>
          <a:solidFill>
            <a:schemeClr val="bg1">
              <a:alpha val="80000"/>
            </a:schemeClr>
          </a:solidFill>
          <a:ln>
            <a:solidFill>
              <a:schemeClr val="bg1">
                <a:lumMod val="95000"/>
              </a:schemeClr>
            </a:solidFill>
          </a:ln>
        </p:spPr>
        <p:txBody>
          <a:bodyPr wrap="square" rtlCol="0">
            <a:spAutoFit/>
          </a:bodyPr>
          <a:lstStyle>
            <a:defPPr>
              <a:defRPr lang="en-US"/>
            </a:defPPr>
            <a:lvl1pPr algn="ctr">
              <a:defRPr sz="1100">
                <a:latin typeface="Arial" pitchFamily="34" charset="0"/>
                <a:cs typeface="Arial" pitchFamily="34" charset="0"/>
              </a:defRPr>
            </a:lvl1pPr>
          </a:lstStyle>
          <a:p>
            <a:r>
              <a:rPr lang="en-US" sz="800" dirty="0"/>
              <a:t>Simulink® </a:t>
            </a:r>
            <a:r>
              <a:rPr lang="en-US" sz="800" dirty="0" smtClean="0"/>
              <a:t>Validation </a:t>
            </a:r>
          </a:p>
          <a:p>
            <a:r>
              <a:rPr lang="en-US" sz="800" dirty="0" err="1" smtClean="0"/>
              <a:t>Verification</a:t>
            </a:r>
            <a:r>
              <a:rPr lang="en-US" sz="800" baseline="30000" dirty="0" err="1" smtClean="0"/>
              <a:t>TM</a:t>
            </a:r>
            <a:r>
              <a:rPr lang="en-US" sz="800" baseline="30000" dirty="0" smtClean="0"/>
              <a:t> </a:t>
            </a:r>
            <a:r>
              <a:rPr lang="en-US" sz="800" dirty="0" smtClean="0"/>
              <a:t>(MA)</a:t>
            </a:r>
            <a:endParaRPr lang="en-US" sz="800" dirty="0"/>
          </a:p>
        </p:txBody>
      </p:sp>
      <p:sp>
        <p:nvSpPr>
          <p:cNvPr id="113" name="ZoneTexte 112"/>
          <p:cNvSpPr txBox="1"/>
          <p:nvPr/>
        </p:nvSpPr>
        <p:spPr>
          <a:xfrm>
            <a:off x="1422055" y="2832768"/>
            <a:ext cx="1190689" cy="338554"/>
          </a:xfrm>
          <a:prstGeom prst="rect">
            <a:avLst/>
          </a:prstGeom>
          <a:solidFill>
            <a:schemeClr val="bg1">
              <a:alpha val="80000"/>
            </a:schemeClr>
          </a:solidFill>
          <a:ln>
            <a:solidFill>
              <a:schemeClr val="bg1">
                <a:lumMod val="95000"/>
              </a:schemeClr>
            </a:solidFill>
          </a:ln>
        </p:spPr>
        <p:txBody>
          <a:bodyPr wrap="square" rtlCol="0">
            <a:spAutoFit/>
          </a:bodyPr>
          <a:lstStyle>
            <a:defPPr>
              <a:defRPr lang="en-US"/>
            </a:defPPr>
            <a:lvl1pPr algn="ctr">
              <a:defRPr sz="1100">
                <a:latin typeface="Arial" pitchFamily="34" charset="0"/>
                <a:cs typeface="Arial" pitchFamily="34" charset="0"/>
              </a:defRPr>
            </a:lvl1pPr>
          </a:lstStyle>
          <a:p>
            <a:r>
              <a:rPr lang="en-US" sz="800" dirty="0"/>
              <a:t>Simulink® </a:t>
            </a:r>
            <a:r>
              <a:rPr lang="en-US" sz="800" dirty="0" smtClean="0"/>
              <a:t>Validation </a:t>
            </a:r>
          </a:p>
          <a:p>
            <a:r>
              <a:rPr lang="en-US" sz="800" dirty="0" err="1" smtClean="0"/>
              <a:t>Verification</a:t>
            </a:r>
            <a:r>
              <a:rPr lang="en-US" sz="800" baseline="30000" dirty="0" err="1" smtClean="0"/>
              <a:t>TM</a:t>
            </a:r>
            <a:r>
              <a:rPr lang="en-US" sz="800" baseline="30000" dirty="0" smtClean="0"/>
              <a:t> </a:t>
            </a:r>
            <a:r>
              <a:rPr lang="en-US" sz="800" dirty="0" smtClean="0"/>
              <a:t>(RMI)</a:t>
            </a:r>
            <a:endParaRPr lang="en-US" sz="800" dirty="0"/>
          </a:p>
        </p:txBody>
      </p:sp>
      <p:sp>
        <p:nvSpPr>
          <p:cNvPr id="114" name="ZoneTexte 113"/>
          <p:cNvSpPr txBox="1"/>
          <p:nvPr/>
        </p:nvSpPr>
        <p:spPr>
          <a:xfrm>
            <a:off x="1180618" y="1628906"/>
            <a:ext cx="682565" cy="215444"/>
          </a:xfrm>
          <a:prstGeom prst="rect">
            <a:avLst/>
          </a:prstGeom>
          <a:solidFill>
            <a:schemeClr val="bg1">
              <a:alpha val="80000"/>
            </a:schemeClr>
          </a:solidFill>
          <a:ln>
            <a:solidFill>
              <a:schemeClr val="bg1">
                <a:lumMod val="95000"/>
              </a:schemeClr>
            </a:solidFill>
          </a:ln>
        </p:spPr>
        <p:txBody>
          <a:bodyPr wrap="square" rtlCol="0">
            <a:spAutoFit/>
          </a:bodyPr>
          <a:lstStyle/>
          <a:p>
            <a:pPr algn="ctr"/>
            <a:r>
              <a:rPr lang="en-US" sz="800" dirty="0" smtClean="0">
                <a:latin typeface="Arial" pitchFamily="34" charset="0"/>
                <a:cs typeface="Arial" pitchFamily="34" charset="0"/>
              </a:rPr>
              <a:t>Simulink</a:t>
            </a:r>
            <a:r>
              <a:rPr lang="en-US" sz="800" baseline="30000" dirty="0" smtClean="0">
                <a:latin typeface="Arial" pitchFamily="34" charset="0"/>
                <a:cs typeface="Arial" pitchFamily="34" charset="0"/>
              </a:rPr>
              <a:t>®</a:t>
            </a:r>
            <a:endParaRPr lang="en-US" sz="800" baseline="30000" dirty="0">
              <a:latin typeface="Arial" pitchFamily="34" charset="0"/>
              <a:cs typeface="Arial" pitchFamily="34" charset="0"/>
            </a:endParaRPr>
          </a:p>
        </p:txBody>
      </p:sp>
      <p:sp>
        <p:nvSpPr>
          <p:cNvPr id="115" name="ZoneTexte 114"/>
          <p:cNvSpPr txBox="1"/>
          <p:nvPr/>
        </p:nvSpPr>
        <p:spPr>
          <a:xfrm>
            <a:off x="1875578" y="1622470"/>
            <a:ext cx="815488" cy="215444"/>
          </a:xfrm>
          <a:prstGeom prst="rect">
            <a:avLst/>
          </a:prstGeom>
          <a:solidFill>
            <a:schemeClr val="bg1">
              <a:alpha val="80000"/>
            </a:schemeClr>
          </a:solidFill>
          <a:ln>
            <a:solidFill>
              <a:schemeClr val="bg1">
                <a:lumMod val="95000"/>
              </a:schemeClr>
            </a:solidFill>
          </a:ln>
        </p:spPr>
        <p:txBody>
          <a:bodyPr wrap="square" rtlCol="0">
            <a:spAutoFit/>
          </a:bodyPr>
          <a:lstStyle>
            <a:defPPr>
              <a:defRPr lang="en-US"/>
            </a:defPPr>
            <a:lvl1pPr algn="ctr">
              <a:defRPr sz="1100">
                <a:latin typeface="Arial" pitchFamily="34" charset="0"/>
                <a:cs typeface="Arial" pitchFamily="34" charset="0"/>
              </a:defRPr>
            </a:lvl1pPr>
          </a:lstStyle>
          <a:p>
            <a:r>
              <a:rPr lang="en-US" sz="800" dirty="0" err="1"/>
              <a:t>Stateflow</a:t>
            </a:r>
            <a:r>
              <a:rPr lang="en-US" sz="800" baseline="30000" dirty="0"/>
              <a:t>®</a:t>
            </a:r>
          </a:p>
        </p:txBody>
      </p:sp>
      <p:sp>
        <p:nvSpPr>
          <p:cNvPr id="117" name="ZoneTexte 116"/>
          <p:cNvSpPr txBox="1"/>
          <p:nvPr/>
        </p:nvSpPr>
        <p:spPr>
          <a:xfrm>
            <a:off x="1180619" y="1867535"/>
            <a:ext cx="1508377" cy="215444"/>
          </a:xfrm>
          <a:prstGeom prst="rect">
            <a:avLst/>
          </a:prstGeom>
          <a:solidFill>
            <a:schemeClr val="bg1">
              <a:alpha val="80000"/>
            </a:schemeClr>
          </a:solidFill>
          <a:ln>
            <a:solidFill>
              <a:schemeClr val="bg1">
                <a:lumMod val="95000"/>
              </a:schemeClr>
            </a:solidFill>
          </a:ln>
        </p:spPr>
        <p:txBody>
          <a:bodyPr wrap="square" rtlCol="0">
            <a:spAutoFit/>
          </a:bodyPr>
          <a:lstStyle>
            <a:defPPr>
              <a:defRPr lang="en-US"/>
            </a:defPPr>
            <a:lvl1pPr algn="ctr">
              <a:defRPr sz="1100">
                <a:latin typeface="Arial" pitchFamily="34" charset="0"/>
                <a:cs typeface="Arial" pitchFamily="34" charset="0"/>
              </a:defRPr>
            </a:lvl1pPr>
          </a:lstStyle>
          <a:p>
            <a:r>
              <a:rPr lang="en-US" sz="800" dirty="0"/>
              <a:t>Simulink® Design </a:t>
            </a:r>
            <a:r>
              <a:rPr lang="en-US" sz="800" dirty="0" err="1" smtClean="0"/>
              <a:t>Verifier</a:t>
            </a:r>
            <a:r>
              <a:rPr lang="en-US" sz="800" baseline="30000" dirty="0" err="1" smtClean="0"/>
              <a:t>TM</a:t>
            </a:r>
            <a:endParaRPr lang="en-US" sz="800" baseline="30000" dirty="0"/>
          </a:p>
        </p:txBody>
      </p:sp>
      <p:sp>
        <p:nvSpPr>
          <p:cNvPr id="118" name="ZoneTexte 117"/>
          <p:cNvSpPr txBox="1"/>
          <p:nvPr/>
        </p:nvSpPr>
        <p:spPr>
          <a:xfrm>
            <a:off x="2196402" y="1393609"/>
            <a:ext cx="1167704" cy="215444"/>
          </a:xfrm>
          <a:prstGeom prst="rect">
            <a:avLst/>
          </a:prstGeom>
          <a:solidFill>
            <a:schemeClr val="bg1">
              <a:alpha val="80000"/>
            </a:schemeClr>
          </a:solidFill>
          <a:ln>
            <a:solidFill>
              <a:schemeClr val="bg1">
                <a:lumMod val="95000"/>
              </a:schemeClr>
            </a:solidFill>
          </a:ln>
        </p:spPr>
        <p:txBody>
          <a:bodyPr wrap="square" rtlCol="0">
            <a:spAutoFit/>
          </a:bodyPr>
          <a:lstStyle>
            <a:defPPr>
              <a:defRPr lang="en-US"/>
            </a:defPPr>
            <a:lvl1pPr algn="ctr">
              <a:defRPr sz="1100">
                <a:latin typeface="Arial" pitchFamily="34" charset="0"/>
                <a:cs typeface="Arial" pitchFamily="34" charset="0"/>
              </a:defRPr>
            </a:lvl1pPr>
          </a:lstStyle>
          <a:p>
            <a:r>
              <a:rPr lang="en-US" sz="800" dirty="0"/>
              <a:t>Simulink® </a:t>
            </a:r>
            <a:r>
              <a:rPr lang="en-US" sz="800" dirty="0" err="1" smtClean="0"/>
              <a:t>Coder</a:t>
            </a:r>
            <a:r>
              <a:rPr lang="en-US" sz="800" baseline="30000" dirty="0" err="1" smtClean="0"/>
              <a:t>TM</a:t>
            </a:r>
            <a:endParaRPr lang="en-US" sz="800" baseline="30000" dirty="0"/>
          </a:p>
        </p:txBody>
      </p:sp>
      <p:sp>
        <p:nvSpPr>
          <p:cNvPr id="119" name="ZoneTexte 118"/>
          <p:cNvSpPr txBox="1"/>
          <p:nvPr/>
        </p:nvSpPr>
        <p:spPr>
          <a:xfrm>
            <a:off x="1180618" y="1390092"/>
            <a:ext cx="986849" cy="215444"/>
          </a:xfrm>
          <a:prstGeom prst="rect">
            <a:avLst/>
          </a:prstGeom>
          <a:solidFill>
            <a:schemeClr val="bg1">
              <a:alpha val="80000"/>
            </a:schemeClr>
          </a:solidFill>
          <a:ln>
            <a:solidFill>
              <a:schemeClr val="bg1">
                <a:lumMod val="95000"/>
              </a:schemeClr>
            </a:solidFill>
          </a:ln>
        </p:spPr>
        <p:txBody>
          <a:bodyPr wrap="square" rtlCol="0">
            <a:spAutoFit/>
          </a:bodyPr>
          <a:lstStyle>
            <a:defPPr>
              <a:defRPr lang="en-US"/>
            </a:defPPr>
            <a:lvl1pPr algn="ctr">
              <a:defRPr sz="1100">
                <a:latin typeface="Arial" pitchFamily="34" charset="0"/>
                <a:cs typeface="Arial" pitchFamily="34" charset="0"/>
              </a:defRPr>
            </a:lvl1pPr>
          </a:lstStyle>
          <a:p>
            <a:r>
              <a:rPr lang="en-US" sz="800" dirty="0" err="1" smtClean="0"/>
              <a:t>xPC</a:t>
            </a:r>
            <a:r>
              <a:rPr lang="en-US" sz="800" dirty="0" smtClean="0"/>
              <a:t> </a:t>
            </a:r>
            <a:r>
              <a:rPr lang="en-US" sz="800" dirty="0" err="1" smtClean="0"/>
              <a:t>Target</a:t>
            </a:r>
            <a:r>
              <a:rPr lang="en-US" sz="800" baseline="30000" dirty="0" err="1" smtClean="0"/>
              <a:t>TM</a:t>
            </a:r>
            <a:endParaRPr lang="en-US" sz="800" baseline="30000" dirty="0"/>
          </a:p>
        </p:txBody>
      </p:sp>
      <p:sp>
        <p:nvSpPr>
          <p:cNvPr id="122" name="ZoneTexte 121"/>
          <p:cNvSpPr txBox="1"/>
          <p:nvPr/>
        </p:nvSpPr>
        <p:spPr>
          <a:xfrm>
            <a:off x="952119" y="4173536"/>
            <a:ext cx="1585773" cy="215444"/>
          </a:xfrm>
          <a:prstGeom prst="rect">
            <a:avLst/>
          </a:prstGeom>
          <a:solidFill>
            <a:schemeClr val="bg1">
              <a:alpha val="80000"/>
            </a:schemeClr>
          </a:solidFill>
          <a:ln>
            <a:solidFill>
              <a:schemeClr val="bg1">
                <a:lumMod val="95000"/>
              </a:schemeClr>
            </a:solidFill>
          </a:ln>
        </p:spPr>
        <p:txBody>
          <a:bodyPr wrap="square" rtlCol="0">
            <a:spAutoFit/>
          </a:bodyPr>
          <a:lstStyle>
            <a:defPPr>
              <a:defRPr lang="en-US"/>
            </a:defPPr>
            <a:lvl1pPr algn="ctr">
              <a:defRPr sz="1100">
                <a:latin typeface="Arial" pitchFamily="34" charset="0"/>
                <a:cs typeface="Arial" pitchFamily="34" charset="0"/>
              </a:defRPr>
            </a:lvl1pPr>
          </a:lstStyle>
          <a:p>
            <a:r>
              <a:rPr lang="en-US" sz="800" dirty="0"/>
              <a:t>Simulink® </a:t>
            </a:r>
            <a:r>
              <a:rPr lang="en-US" sz="800" dirty="0" smtClean="0"/>
              <a:t>Code </a:t>
            </a:r>
            <a:r>
              <a:rPr lang="en-US" sz="800" dirty="0" err="1" smtClean="0"/>
              <a:t>Inspector</a:t>
            </a:r>
            <a:r>
              <a:rPr lang="en-US" sz="800" baseline="30000" dirty="0" err="1" smtClean="0"/>
              <a:t>TM</a:t>
            </a:r>
            <a:endParaRPr lang="en-US" sz="800" baseline="30000" dirty="0"/>
          </a:p>
        </p:txBody>
      </p:sp>
      <p:sp>
        <p:nvSpPr>
          <p:cNvPr id="123" name="ZoneTexte 122"/>
          <p:cNvSpPr txBox="1"/>
          <p:nvPr/>
        </p:nvSpPr>
        <p:spPr>
          <a:xfrm>
            <a:off x="4094915" y="4726161"/>
            <a:ext cx="923951" cy="338554"/>
          </a:xfrm>
          <a:prstGeom prst="rect">
            <a:avLst/>
          </a:prstGeom>
          <a:solidFill>
            <a:schemeClr val="bg1">
              <a:alpha val="80000"/>
            </a:schemeClr>
          </a:solidFill>
          <a:ln>
            <a:solidFill>
              <a:schemeClr val="bg1">
                <a:lumMod val="95000"/>
              </a:schemeClr>
            </a:solidFill>
          </a:ln>
        </p:spPr>
        <p:txBody>
          <a:bodyPr wrap="square" rtlCol="0">
            <a:spAutoFit/>
          </a:bodyPr>
          <a:lstStyle>
            <a:defPPr>
              <a:defRPr lang="en-US"/>
            </a:defPPr>
            <a:lvl1pPr algn="ctr">
              <a:defRPr sz="1100">
                <a:latin typeface="Arial" pitchFamily="34" charset="0"/>
                <a:cs typeface="Arial" pitchFamily="34" charset="0"/>
              </a:defRPr>
            </a:lvl1pPr>
          </a:lstStyle>
          <a:p>
            <a:r>
              <a:rPr lang="en-US" sz="800" dirty="0" err="1" smtClean="0"/>
              <a:t>Polyspace</a:t>
            </a:r>
            <a:r>
              <a:rPr lang="en-US" sz="800" dirty="0" smtClean="0"/>
              <a:t>® (MISRA, RTE)</a:t>
            </a:r>
            <a:endParaRPr lang="en-US" sz="800" baseline="30000" dirty="0"/>
          </a:p>
        </p:txBody>
      </p:sp>
      <p:sp>
        <p:nvSpPr>
          <p:cNvPr id="124" name="ZoneTexte 123"/>
          <p:cNvSpPr txBox="1"/>
          <p:nvPr/>
        </p:nvSpPr>
        <p:spPr>
          <a:xfrm>
            <a:off x="4906416" y="4450535"/>
            <a:ext cx="1516669" cy="215444"/>
          </a:xfrm>
          <a:prstGeom prst="rect">
            <a:avLst/>
          </a:prstGeom>
          <a:solidFill>
            <a:schemeClr val="bg1">
              <a:alpha val="80000"/>
            </a:schemeClr>
          </a:solidFill>
          <a:ln>
            <a:solidFill>
              <a:schemeClr val="bg1">
                <a:lumMod val="95000"/>
              </a:schemeClr>
            </a:solidFill>
          </a:ln>
        </p:spPr>
        <p:txBody>
          <a:bodyPr wrap="square" rtlCol="0">
            <a:spAutoFit/>
          </a:bodyPr>
          <a:lstStyle>
            <a:defPPr>
              <a:defRPr lang="en-US"/>
            </a:defPPr>
            <a:lvl1pPr algn="ctr">
              <a:defRPr sz="1100">
                <a:latin typeface="Arial" pitchFamily="34" charset="0"/>
                <a:cs typeface="Arial" pitchFamily="34" charset="0"/>
              </a:defRPr>
            </a:lvl1pPr>
          </a:lstStyle>
          <a:p>
            <a:r>
              <a:rPr lang="en-US" sz="800" dirty="0"/>
              <a:t>Simulink® </a:t>
            </a:r>
            <a:r>
              <a:rPr lang="en-US" sz="800" dirty="0" smtClean="0"/>
              <a:t>Code </a:t>
            </a:r>
            <a:r>
              <a:rPr lang="en-US" sz="800" dirty="0" err="1" smtClean="0"/>
              <a:t>Inspector</a:t>
            </a:r>
            <a:r>
              <a:rPr lang="en-US" sz="800" baseline="30000" dirty="0" err="1" smtClean="0"/>
              <a:t>TM</a:t>
            </a:r>
            <a:endParaRPr lang="en-US" sz="800" baseline="30000" dirty="0"/>
          </a:p>
        </p:txBody>
      </p:sp>
      <p:sp>
        <p:nvSpPr>
          <p:cNvPr id="125" name="ZoneTexte 124"/>
          <p:cNvSpPr txBox="1"/>
          <p:nvPr/>
        </p:nvSpPr>
        <p:spPr>
          <a:xfrm>
            <a:off x="7432959" y="2786362"/>
            <a:ext cx="1422159" cy="215444"/>
          </a:xfrm>
          <a:prstGeom prst="rect">
            <a:avLst/>
          </a:prstGeom>
          <a:solidFill>
            <a:schemeClr val="bg1">
              <a:alpha val="80000"/>
            </a:schemeClr>
          </a:solidFill>
          <a:ln>
            <a:solidFill>
              <a:schemeClr val="bg1">
                <a:lumMod val="95000"/>
              </a:schemeClr>
            </a:solidFill>
          </a:ln>
        </p:spPr>
        <p:txBody>
          <a:bodyPr wrap="square" rtlCol="0">
            <a:spAutoFit/>
          </a:bodyPr>
          <a:lstStyle>
            <a:defPPr>
              <a:defRPr lang="en-US"/>
            </a:defPPr>
            <a:lvl1pPr algn="ctr">
              <a:defRPr sz="1100">
                <a:latin typeface="Arial" pitchFamily="34" charset="0"/>
                <a:cs typeface="Arial" pitchFamily="34" charset="0"/>
              </a:defRPr>
            </a:lvl1pPr>
          </a:lstStyle>
          <a:p>
            <a:r>
              <a:rPr lang="en-US" sz="800" dirty="0" smtClean="0"/>
              <a:t>Embedded </a:t>
            </a:r>
            <a:r>
              <a:rPr lang="en-US" sz="800" dirty="0" err="1" smtClean="0"/>
              <a:t>Coder</a:t>
            </a:r>
            <a:r>
              <a:rPr lang="en-US" sz="800" baseline="30000" dirty="0" err="1" smtClean="0"/>
              <a:t>TM</a:t>
            </a:r>
            <a:r>
              <a:rPr lang="en-US" sz="800" baseline="30000" dirty="0" smtClean="0"/>
              <a:t> </a:t>
            </a:r>
            <a:r>
              <a:rPr lang="en-US" sz="800" dirty="0" smtClean="0"/>
              <a:t>(PIL)</a:t>
            </a:r>
            <a:endParaRPr lang="en-US" sz="800" dirty="0"/>
          </a:p>
        </p:txBody>
      </p:sp>
      <p:sp>
        <p:nvSpPr>
          <p:cNvPr id="126" name="ZoneTexte 125"/>
          <p:cNvSpPr txBox="1"/>
          <p:nvPr/>
        </p:nvSpPr>
        <p:spPr>
          <a:xfrm>
            <a:off x="7432959" y="3009032"/>
            <a:ext cx="1422159" cy="215444"/>
          </a:xfrm>
          <a:prstGeom prst="rect">
            <a:avLst/>
          </a:prstGeom>
          <a:solidFill>
            <a:schemeClr val="bg1">
              <a:alpha val="80000"/>
            </a:schemeClr>
          </a:solidFill>
          <a:ln>
            <a:solidFill>
              <a:schemeClr val="bg1">
                <a:lumMod val="95000"/>
              </a:schemeClr>
            </a:solidFill>
          </a:ln>
        </p:spPr>
        <p:txBody>
          <a:bodyPr wrap="square" rtlCol="0">
            <a:spAutoFit/>
          </a:bodyPr>
          <a:lstStyle>
            <a:defPPr>
              <a:defRPr lang="en-US"/>
            </a:defPPr>
            <a:lvl1pPr algn="ctr">
              <a:defRPr sz="1100">
                <a:latin typeface="Arial" pitchFamily="34" charset="0"/>
                <a:cs typeface="Arial" pitchFamily="34" charset="0"/>
              </a:defRPr>
            </a:lvl1pPr>
          </a:lstStyle>
          <a:p>
            <a:r>
              <a:rPr lang="en-US" sz="800" dirty="0" err="1" smtClean="0"/>
              <a:t>SystemTest</a:t>
            </a:r>
            <a:r>
              <a:rPr lang="en-US" sz="800" baseline="30000" dirty="0" err="1" smtClean="0"/>
              <a:t>TM</a:t>
            </a:r>
            <a:endParaRPr lang="en-US" sz="800" dirty="0"/>
          </a:p>
        </p:txBody>
      </p:sp>
      <p:sp>
        <p:nvSpPr>
          <p:cNvPr id="127" name="ZoneTexte 126"/>
          <p:cNvSpPr txBox="1"/>
          <p:nvPr/>
        </p:nvSpPr>
        <p:spPr>
          <a:xfrm>
            <a:off x="7432959" y="3232035"/>
            <a:ext cx="1422160" cy="215444"/>
          </a:xfrm>
          <a:prstGeom prst="rect">
            <a:avLst/>
          </a:prstGeom>
          <a:solidFill>
            <a:schemeClr val="bg1">
              <a:alpha val="80000"/>
            </a:schemeClr>
          </a:solidFill>
          <a:ln>
            <a:solidFill>
              <a:schemeClr val="bg1">
                <a:lumMod val="95000"/>
              </a:schemeClr>
            </a:solidFill>
          </a:ln>
        </p:spPr>
        <p:txBody>
          <a:bodyPr wrap="square" rtlCol="0">
            <a:spAutoFit/>
          </a:bodyPr>
          <a:lstStyle>
            <a:defPPr>
              <a:defRPr lang="en-US"/>
            </a:defPPr>
            <a:lvl1pPr algn="ctr">
              <a:defRPr sz="1100">
                <a:latin typeface="Arial" pitchFamily="34" charset="0"/>
                <a:cs typeface="Arial" pitchFamily="34" charset="0"/>
              </a:defRPr>
            </a:lvl1pPr>
          </a:lstStyle>
          <a:p>
            <a:r>
              <a:rPr lang="en-US" sz="800" dirty="0" err="1" smtClean="0"/>
              <a:t>Polyspace</a:t>
            </a:r>
            <a:r>
              <a:rPr lang="en-US" sz="800" dirty="0" smtClean="0"/>
              <a:t>® ( RTE)</a:t>
            </a:r>
            <a:endParaRPr lang="en-US" sz="800" baseline="30000" dirty="0"/>
          </a:p>
        </p:txBody>
      </p:sp>
      <p:sp>
        <p:nvSpPr>
          <p:cNvPr id="129" name="ZoneTexte 128"/>
          <p:cNvSpPr txBox="1"/>
          <p:nvPr/>
        </p:nvSpPr>
        <p:spPr>
          <a:xfrm>
            <a:off x="6510003" y="4158743"/>
            <a:ext cx="1524246" cy="215444"/>
          </a:xfrm>
          <a:prstGeom prst="rect">
            <a:avLst/>
          </a:prstGeom>
          <a:solidFill>
            <a:schemeClr val="bg1">
              <a:alpha val="80000"/>
            </a:schemeClr>
          </a:solidFill>
          <a:ln>
            <a:solidFill>
              <a:schemeClr val="bg1">
                <a:lumMod val="95000"/>
              </a:schemeClr>
            </a:solidFill>
          </a:ln>
        </p:spPr>
        <p:txBody>
          <a:bodyPr wrap="square" rtlCol="0">
            <a:spAutoFit/>
          </a:bodyPr>
          <a:lstStyle>
            <a:defPPr>
              <a:defRPr lang="en-US"/>
            </a:defPPr>
            <a:lvl1pPr algn="ctr">
              <a:defRPr sz="1100">
                <a:latin typeface="Arial" pitchFamily="34" charset="0"/>
                <a:cs typeface="Arial" pitchFamily="34" charset="0"/>
              </a:defRPr>
            </a:lvl1pPr>
          </a:lstStyle>
          <a:p>
            <a:r>
              <a:rPr lang="en-US" sz="800" dirty="0" smtClean="0"/>
              <a:t>Embedded </a:t>
            </a:r>
            <a:r>
              <a:rPr lang="en-US" sz="800" dirty="0" err="1" smtClean="0"/>
              <a:t>Coder</a:t>
            </a:r>
            <a:r>
              <a:rPr lang="en-US" sz="800" baseline="30000" dirty="0" err="1" smtClean="0"/>
              <a:t>TM</a:t>
            </a:r>
            <a:r>
              <a:rPr lang="en-US" sz="800" baseline="30000" dirty="0" smtClean="0"/>
              <a:t> </a:t>
            </a:r>
            <a:r>
              <a:rPr lang="en-US" sz="800" dirty="0" smtClean="0"/>
              <a:t>(PIL)</a:t>
            </a:r>
            <a:endParaRPr lang="en-US" sz="800" dirty="0"/>
          </a:p>
        </p:txBody>
      </p:sp>
      <p:sp>
        <p:nvSpPr>
          <p:cNvPr id="130" name="ZoneTexte 129"/>
          <p:cNvSpPr txBox="1"/>
          <p:nvPr/>
        </p:nvSpPr>
        <p:spPr>
          <a:xfrm>
            <a:off x="6510003" y="4381413"/>
            <a:ext cx="1524246" cy="215444"/>
          </a:xfrm>
          <a:prstGeom prst="rect">
            <a:avLst/>
          </a:prstGeom>
          <a:solidFill>
            <a:schemeClr val="bg1">
              <a:alpha val="80000"/>
            </a:schemeClr>
          </a:solidFill>
          <a:ln>
            <a:solidFill>
              <a:schemeClr val="bg1">
                <a:lumMod val="95000"/>
              </a:schemeClr>
            </a:solidFill>
          </a:ln>
        </p:spPr>
        <p:txBody>
          <a:bodyPr wrap="square" rtlCol="0">
            <a:spAutoFit/>
          </a:bodyPr>
          <a:lstStyle>
            <a:defPPr>
              <a:defRPr lang="en-US"/>
            </a:defPPr>
            <a:lvl1pPr algn="ctr">
              <a:defRPr sz="1100">
                <a:latin typeface="Arial" pitchFamily="34" charset="0"/>
                <a:cs typeface="Arial" pitchFamily="34" charset="0"/>
              </a:defRPr>
            </a:lvl1pPr>
          </a:lstStyle>
          <a:p>
            <a:r>
              <a:rPr lang="en-US" sz="800" dirty="0" err="1" smtClean="0"/>
              <a:t>SystemTest</a:t>
            </a:r>
            <a:r>
              <a:rPr lang="en-US" sz="800" baseline="30000" dirty="0" err="1" smtClean="0"/>
              <a:t>TM</a:t>
            </a:r>
            <a:endParaRPr lang="en-US" sz="800" dirty="0"/>
          </a:p>
        </p:txBody>
      </p:sp>
      <p:sp>
        <p:nvSpPr>
          <p:cNvPr id="131" name="ZoneTexte 130"/>
          <p:cNvSpPr txBox="1"/>
          <p:nvPr/>
        </p:nvSpPr>
        <p:spPr>
          <a:xfrm>
            <a:off x="6510003" y="4604416"/>
            <a:ext cx="1524246" cy="215444"/>
          </a:xfrm>
          <a:prstGeom prst="rect">
            <a:avLst/>
          </a:prstGeom>
          <a:solidFill>
            <a:schemeClr val="bg1">
              <a:alpha val="80000"/>
            </a:schemeClr>
          </a:solidFill>
          <a:ln>
            <a:solidFill>
              <a:schemeClr val="bg1">
                <a:lumMod val="95000"/>
              </a:schemeClr>
            </a:solidFill>
          </a:ln>
        </p:spPr>
        <p:txBody>
          <a:bodyPr wrap="square" rtlCol="0">
            <a:spAutoFit/>
          </a:bodyPr>
          <a:lstStyle>
            <a:defPPr>
              <a:defRPr lang="en-US"/>
            </a:defPPr>
            <a:lvl1pPr algn="ctr">
              <a:defRPr sz="1100">
                <a:latin typeface="Arial" pitchFamily="34" charset="0"/>
                <a:cs typeface="Arial" pitchFamily="34" charset="0"/>
              </a:defRPr>
            </a:lvl1pPr>
          </a:lstStyle>
          <a:p>
            <a:r>
              <a:rPr lang="en-US" sz="800" dirty="0" err="1" smtClean="0"/>
              <a:t>Polyspace</a:t>
            </a:r>
            <a:r>
              <a:rPr lang="en-US" sz="800" dirty="0" smtClean="0"/>
              <a:t>® ( RTE)</a:t>
            </a:r>
            <a:endParaRPr lang="en-US" sz="800" baseline="30000" dirty="0"/>
          </a:p>
        </p:txBody>
      </p:sp>
      <p:sp>
        <p:nvSpPr>
          <p:cNvPr id="132" name="ZoneTexte 131"/>
          <p:cNvSpPr txBox="1"/>
          <p:nvPr/>
        </p:nvSpPr>
        <p:spPr>
          <a:xfrm>
            <a:off x="3334966" y="4324416"/>
            <a:ext cx="1167704" cy="215444"/>
          </a:xfrm>
          <a:prstGeom prst="rect">
            <a:avLst/>
          </a:prstGeom>
          <a:solidFill>
            <a:schemeClr val="bg1">
              <a:alpha val="80000"/>
            </a:schemeClr>
          </a:solidFill>
          <a:ln>
            <a:solidFill>
              <a:schemeClr val="bg1">
                <a:lumMod val="95000"/>
              </a:schemeClr>
            </a:solidFill>
          </a:ln>
        </p:spPr>
        <p:txBody>
          <a:bodyPr wrap="square" rtlCol="0">
            <a:spAutoFit/>
          </a:bodyPr>
          <a:lstStyle>
            <a:defPPr>
              <a:defRPr lang="en-US"/>
            </a:defPPr>
            <a:lvl1pPr algn="ctr">
              <a:defRPr sz="1100">
                <a:latin typeface="Arial" pitchFamily="34" charset="0"/>
                <a:cs typeface="Arial" pitchFamily="34" charset="0"/>
              </a:defRPr>
            </a:lvl1pPr>
          </a:lstStyle>
          <a:p>
            <a:r>
              <a:rPr lang="en-US" sz="800" dirty="0" smtClean="0"/>
              <a:t>Embedded </a:t>
            </a:r>
            <a:r>
              <a:rPr lang="en-US" sz="800" dirty="0" err="1" smtClean="0"/>
              <a:t>Coder</a:t>
            </a:r>
            <a:r>
              <a:rPr lang="en-US" sz="800" baseline="30000" dirty="0" err="1" smtClean="0"/>
              <a:t>TM</a:t>
            </a:r>
            <a:endParaRPr lang="en-US" sz="800" dirty="0"/>
          </a:p>
        </p:txBody>
      </p:sp>
      <p:sp>
        <p:nvSpPr>
          <p:cNvPr id="36" name="Organigramme : Connecteur 35"/>
          <p:cNvSpPr/>
          <p:nvPr/>
        </p:nvSpPr>
        <p:spPr>
          <a:xfrm>
            <a:off x="454368" y="6292164"/>
            <a:ext cx="138205" cy="137848"/>
          </a:xfrm>
          <a:prstGeom prst="flowChartConnector">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latin typeface="Arial" pitchFamily="34" charset="0"/>
              <a:cs typeface="Arial" pitchFamily="34" charset="0"/>
            </a:endParaRPr>
          </a:p>
        </p:txBody>
      </p:sp>
      <p:sp>
        <p:nvSpPr>
          <p:cNvPr id="133" name="Organigramme : Connecteur 132"/>
          <p:cNvSpPr/>
          <p:nvPr/>
        </p:nvSpPr>
        <p:spPr>
          <a:xfrm>
            <a:off x="6704324" y="3025005"/>
            <a:ext cx="138205" cy="137848"/>
          </a:xfrm>
          <a:prstGeom prst="flowChartConnector">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latin typeface="Arial" pitchFamily="34" charset="0"/>
              <a:cs typeface="Arial" pitchFamily="34" charset="0"/>
            </a:endParaRPr>
          </a:p>
        </p:txBody>
      </p:sp>
      <p:sp>
        <p:nvSpPr>
          <p:cNvPr id="135" name="Organigramme : Connecteur 134"/>
          <p:cNvSpPr/>
          <p:nvPr/>
        </p:nvSpPr>
        <p:spPr>
          <a:xfrm>
            <a:off x="5100456" y="3294650"/>
            <a:ext cx="138205" cy="137848"/>
          </a:xfrm>
          <a:prstGeom prst="flowChartConnector">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latin typeface="Arial" pitchFamily="34" charset="0"/>
              <a:cs typeface="Arial" pitchFamily="34" charset="0"/>
            </a:endParaRPr>
          </a:p>
        </p:txBody>
      </p:sp>
      <p:sp>
        <p:nvSpPr>
          <p:cNvPr id="136" name="Organigramme : Connecteur 135"/>
          <p:cNvSpPr/>
          <p:nvPr/>
        </p:nvSpPr>
        <p:spPr>
          <a:xfrm>
            <a:off x="2416621" y="4228099"/>
            <a:ext cx="138205" cy="137848"/>
          </a:xfrm>
          <a:prstGeom prst="flowChartConnector">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latin typeface="Arial" pitchFamily="34" charset="0"/>
              <a:cs typeface="Arial" pitchFamily="34" charset="0"/>
            </a:endParaRPr>
          </a:p>
        </p:txBody>
      </p:sp>
      <p:sp>
        <p:nvSpPr>
          <p:cNvPr id="137" name="Organigramme : Connecteur 136"/>
          <p:cNvSpPr/>
          <p:nvPr/>
        </p:nvSpPr>
        <p:spPr>
          <a:xfrm>
            <a:off x="6337819" y="4489333"/>
            <a:ext cx="138205" cy="137848"/>
          </a:xfrm>
          <a:prstGeom prst="flowChartConnector">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latin typeface="Arial" pitchFamily="34" charset="0"/>
              <a:cs typeface="Arial" pitchFamily="34" charset="0"/>
            </a:endParaRPr>
          </a:p>
        </p:txBody>
      </p:sp>
      <p:sp>
        <p:nvSpPr>
          <p:cNvPr id="138" name="Organigramme : Connecteur 137"/>
          <p:cNvSpPr/>
          <p:nvPr/>
        </p:nvSpPr>
        <p:spPr>
          <a:xfrm>
            <a:off x="4855127" y="4776509"/>
            <a:ext cx="138205" cy="137848"/>
          </a:xfrm>
          <a:prstGeom prst="flowChartConnector">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latin typeface="Arial" pitchFamily="34" charset="0"/>
              <a:cs typeface="Arial" pitchFamily="34" charset="0"/>
            </a:endParaRPr>
          </a:p>
        </p:txBody>
      </p:sp>
      <p:sp>
        <p:nvSpPr>
          <p:cNvPr id="139" name="Organigramme : Connecteur 138"/>
          <p:cNvSpPr/>
          <p:nvPr/>
        </p:nvSpPr>
        <p:spPr>
          <a:xfrm>
            <a:off x="7858834" y="4420211"/>
            <a:ext cx="138205" cy="137848"/>
          </a:xfrm>
          <a:prstGeom prst="flowChartConnector">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latin typeface="Arial" pitchFamily="34" charset="0"/>
              <a:cs typeface="Arial" pitchFamily="34" charset="0"/>
            </a:endParaRPr>
          </a:p>
        </p:txBody>
      </p:sp>
      <p:sp>
        <p:nvSpPr>
          <p:cNvPr id="140" name="Organigramme : Connecteur 139"/>
          <p:cNvSpPr/>
          <p:nvPr/>
        </p:nvSpPr>
        <p:spPr>
          <a:xfrm>
            <a:off x="7865119" y="4654564"/>
            <a:ext cx="138205" cy="137848"/>
          </a:xfrm>
          <a:prstGeom prst="flowChartConnector">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latin typeface="Arial" pitchFamily="34" charset="0"/>
              <a:cs typeface="Arial" pitchFamily="34" charset="0"/>
            </a:endParaRPr>
          </a:p>
        </p:txBody>
      </p:sp>
      <p:sp>
        <p:nvSpPr>
          <p:cNvPr id="142" name="Organigramme : Connecteur 141"/>
          <p:cNvSpPr/>
          <p:nvPr/>
        </p:nvSpPr>
        <p:spPr>
          <a:xfrm>
            <a:off x="8652113" y="3263464"/>
            <a:ext cx="138205" cy="137848"/>
          </a:xfrm>
          <a:prstGeom prst="flowChartConnector">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latin typeface="Arial" pitchFamily="34" charset="0"/>
              <a:cs typeface="Arial" pitchFamily="34" charset="0"/>
            </a:endParaRPr>
          </a:p>
        </p:txBody>
      </p:sp>
      <p:sp>
        <p:nvSpPr>
          <p:cNvPr id="143" name="Organigramme : Connecteur 142"/>
          <p:cNvSpPr/>
          <p:nvPr/>
        </p:nvSpPr>
        <p:spPr>
          <a:xfrm>
            <a:off x="8652113" y="3050836"/>
            <a:ext cx="138205" cy="137848"/>
          </a:xfrm>
          <a:prstGeom prst="flowChartConnector">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latin typeface="Arial" pitchFamily="34" charset="0"/>
              <a:cs typeface="Arial" pitchFamily="34" charset="0"/>
            </a:endParaRPr>
          </a:p>
        </p:txBody>
      </p:sp>
      <p:sp>
        <p:nvSpPr>
          <p:cNvPr id="145" name="ZoneTexte 144"/>
          <p:cNvSpPr txBox="1"/>
          <p:nvPr/>
        </p:nvSpPr>
        <p:spPr>
          <a:xfrm>
            <a:off x="2745256" y="3224476"/>
            <a:ext cx="1190689" cy="338554"/>
          </a:xfrm>
          <a:prstGeom prst="rect">
            <a:avLst/>
          </a:prstGeom>
          <a:solidFill>
            <a:schemeClr val="bg1">
              <a:alpha val="80000"/>
            </a:schemeClr>
          </a:solidFill>
          <a:ln>
            <a:solidFill>
              <a:schemeClr val="bg1">
                <a:lumMod val="95000"/>
              </a:schemeClr>
            </a:solidFill>
          </a:ln>
        </p:spPr>
        <p:txBody>
          <a:bodyPr wrap="square" rtlCol="0">
            <a:spAutoFit/>
          </a:bodyPr>
          <a:lstStyle>
            <a:defPPr>
              <a:defRPr lang="en-US"/>
            </a:defPPr>
            <a:lvl1pPr algn="ctr">
              <a:defRPr sz="1100">
                <a:latin typeface="Arial" pitchFamily="34" charset="0"/>
                <a:cs typeface="Arial" pitchFamily="34" charset="0"/>
              </a:defRPr>
            </a:lvl1pPr>
          </a:lstStyle>
          <a:p>
            <a:r>
              <a:rPr lang="en-US" sz="800" dirty="0"/>
              <a:t>Simulink® </a:t>
            </a:r>
            <a:r>
              <a:rPr lang="en-US" sz="800" dirty="0" smtClean="0"/>
              <a:t>Report </a:t>
            </a:r>
            <a:r>
              <a:rPr lang="en-US" sz="800" dirty="0" err="1" smtClean="0"/>
              <a:t>Generator</a:t>
            </a:r>
            <a:r>
              <a:rPr lang="en-US" sz="800" baseline="30000" dirty="0" err="1" smtClean="0"/>
              <a:t>TM</a:t>
            </a:r>
            <a:r>
              <a:rPr lang="en-US" sz="800" baseline="30000" dirty="0" smtClean="0"/>
              <a:t> </a:t>
            </a:r>
            <a:r>
              <a:rPr lang="en-US" sz="800" dirty="0" smtClean="0"/>
              <a:t>(SDD)</a:t>
            </a:r>
            <a:endParaRPr lang="en-US" sz="800" dirty="0"/>
          </a:p>
        </p:txBody>
      </p:sp>
      <p:sp>
        <p:nvSpPr>
          <p:cNvPr id="148" name="Organigramme : Connecteur 147"/>
          <p:cNvSpPr/>
          <p:nvPr/>
        </p:nvSpPr>
        <p:spPr>
          <a:xfrm>
            <a:off x="3793951" y="3294650"/>
            <a:ext cx="138205" cy="137848"/>
          </a:xfrm>
          <a:prstGeom prst="flowChartConnector">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latin typeface="Arial" pitchFamily="34" charset="0"/>
              <a:cs typeface="Arial" pitchFamily="34" charset="0"/>
            </a:endParaRPr>
          </a:p>
        </p:txBody>
      </p:sp>
      <p:sp>
        <p:nvSpPr>
          <p:cNvPr id="64" name="ZoneTexte 129"/>
          <p:cNvSpPr txBox="1"/>
          <p:nvPr/>
        </p:nvSpPr>
        <p:spPr>
          <a:xfrm>
            <a:off x="4724400" y="2479072"/>
            <a:ext cx="1524246" cy="215444"/>
          </a:xfrm>
          <a:prstGeom prst="rect">
            <a:avLst/>
          </a:prstGeom>
          <a:solidFill>
            <a:schemeClr val="bg1">
              <a:alpha val="80000"/>
            </a:schemeClr>
          </a:solidFill>
          <a:ln>
            <a:solidFill>
              <a:schemeClr val="bg1">
                <a:lumMod val="95000"/>
              </a:schemeClr>
            </a:solidFill>
          </a:ln>
        </p:spPr>
        <p:txBody>
          <a:bodyPr wrap="square" rtlCol="0">
            <a:spAutoFit/>
          </a:bodyPr>
          <a:lstStyle>
            <a:defPPr>
              <a:defRPr lang="en-US"/>
            </a:defPPr>
            <a:lvl1pPr algn="ctr">
              <a:defRPr sz="1100">
                <a:latin typeface="Arial" pitchFamily="34" charset="0"/>
                <a:cs typeface="Arial" pitchFamily="34" charset="0"/>
              </a:defRPr>
            </a:lvl1pPr>
          </a:lstStyle>
          <a:p>
            <a:r>
              <a:rPr lang="en-US" sz="800" dirty="0" err="1" smtClean="0"/>
              <a:t>SystemTest</a:t>
            </a:r>
            <a:r>
              <a:rPr lang="en-US" sz="800" baseline="30000" dirty="0" err="1" smtClean="0"/>
              <a:t>TM</a:t>
            </a:r>
            <a:endParaRPr lang="en-US" sz="800" dirty="0"/>
          </a:p>
        </p:txBody>
      </p:sp>
      <p:sp>
        <p:nvSpPr>
          <p:cNvPr id="65" name="Organigramme : Connecteur 138"/>
          <p:cNvSpPr/>
          <p:nvPr/>
        </p:nvSpPr>
        <p:spPr>
          <a:xfrm>
            <a:off x="6073231" y="2517870"/>
            <a:ext cx="138205" cy="137848"/>
          </a:xfrm>
          <a:prstGeom prst="flowChartConnector">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latin typeface="Arial" pitchFamily="34" charset="0"/>
              <a:cs typeface="Arial" pitchFamily="34" charset="0"/>
            </a:endParaRPr>
          </a:p>
        </p:txBody>
      </p:sp>
    </p:spTree>
    <p:extLst>
      <p:ext uri="{BB962C8B-B14F-4D97-AF65-F5344CB8AC3E}">
        <p14:creationId xmlns:p14="http://schemas.microsoft.com/office/powerpoint/2010/main" val="594543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170" name="Rectangle 2"/>
          <p:cNvSpPr>
            <a:spLocks noGrp="1" noChangeArrowheads="1"/>
          </p:cNvSpPr>
          <p:nvPr>
            <p:ph type="ctrTitle"/>
          </p:nvPr>
        </p:nvSpPr>
        <p:spPr/>
        <p:txBody>
          <a:bodyPr/>
          <a:lstStyle/>
          <a:p>
            <a:r>
              <a:rPr lang="en-US" altLang="ko-KR" sz="3600" dirty="0" smtClean="0">
                <a:latin typeface="Arial" pitchFamily="34" charset="0"/>
              </a:rPr>
              <a:t>DO Qualification Kit</a:t>
            </a:r>
            <a:endParaRPr lang="en-US" altLang="ko-KR" sz="2400" dirty="0" smtClean="0"/>
          </a:p>
        </p:txBody>
      </p:sp>
      <p:sp>
        <p:nvSpPr>
          <p:cNvPr id="3" name="Subtitle 2"/>
          <p:cNvSpPr>
            <a:spLocks noGrp="1"/>
          </p:cNvSpPr>
          <p:nvPr>
            <p:ph type="subTitle" idx="1"/>
          </p:nvPr>
        </p:nvSpPr>
        <p:spPr/>
        <p:txBody>
          <a:bodyPr/>
          <a:lstStyle/>
          <a:p>
            <a:endParaRPr lang="ko-KR" altLang="en-US"/>
          </a:p>
        </p:txBody>
      </p:sp>
    </p:spTree>
    <p:extLst>
      <p:ext uri="{BB962C8B-B14F-4D97-AF65-F5344CB8AC3E}">
        <p14:creationId xmlns:p14="http://schemas.microsoft.com/office/powerpoint/2010/main" val="61776732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pPr eaLnBrk="0" latinLnBrk="0" hangingPunct="0"/>
            <a:r>
              <a:rPr lang="en-US" dirty="0" smtClean="0"/>
              <a:t>DO-178B Qualification Kit </a:t>
            </a:r>
            <a:r>
              <a:rPr lang="en-US" sz="1600" dirty="0" smtClean="0"/>
              <a:t>(1/3)</a:t>
            </a:r>
          </a:p>
        </p:txBody>
      </p:sp>
      <p:sp>
        <p:nvSpPr>
          <p:cNvPr id="6147" name="Rectangle 3"/>
          <p:cNvSpPr>
            <a:spLocks noGrp="1" noChangeArrowheads="1"/>
          </p:cNvSpPr>
          <p:nvPr>
            <p:ph idx="1"/>
          </p:nvPr>
        </p:nvSpPr>
        <p:spPr>
          <a:xfrm>
            <a:off x="457200" y="1600200"/>
            <a:ext cx="4771292" cy="4648200"/>
          </a:xfrm>
        </p:spPr>
        <p:txBody>
          <a:bodyPr/>
          <a:lstStyle/>
          <a:p>
            <a:pPr eaLnBrk="0" latinLnBrk="0" hangingPunct="0"/>
            <a:r>
              <a:rPr lang="en-US" sz="1800" dirty="0" smtClean="0"/>
              <a:t>Tool Qualification Plan and Tool Operational Requirements </a:t>
            </a:r>
          </a:p>
          <a:p>
            <a:pPr eaLnBrk="0" latinLnBrk="0" hangingPunct="0"/>
            <a:endParaRPr lang="en-US" sz="1800" dirty="0" smtClean="0"/>
          </a:p>
          <a:p>
            <a:pPr eaLnBrk="0" latinLnBrk="0" hangingPunct="0"/>
            <a:r>
              <a:rPr lang="en-US" sz="1800" dirty="0" smtClean="0"/>
              <a:t>Test case models and code, test procedures, and expected results   </a:t>
            </a:r>
          </a:p>
          <a:p>
            <a:pPr eaLnBrk="0" latinLnBrk="0" hangingPunct="0"/>
            <a:endParaRPr lang="en-US" sz="1800" dirty="0" smtClean="0"/>
          </a:p>
          <a:p>
            <a:pPr eaLnBrk="0" latinLnBrk="0" hangingPunct="0"/>
            <a:r>
              <a:rPr lang="en-US" sz="1800" dirty="0" smtClean="0"/>
              <a:t>Traceability tables mapping test cases to requirements   </a:t>
            </a:r>
          </a:p>
          <a:p>
            <a:pPr eaLnBrk="0" latinLnBrk="0" hangingPunct="0"/>
            <a:endParaRPr lang="en-US" sz="1800" dirty="0" smtClean="0"/>
          </a:p>
          <a:p>
            <a:pPr eaLnBrk="0" latinLnBrk="0" hangingPunct="0"/>
            <a:r>
              <a:rPr lang="en-US" sz="1800" dirty="0" smtClean="0"/>
              <a:t>Qualification materials for Simulink Verification and Validation, and SystemTest tools</a:t>
            </a:r>
          </a:p>
          <a:p>
            <a:pPr eaLnBrk="0" latinLnBrk="0" hangingPunct="0"/>
            <a:endParaRPr lang="en-US" sz="1800" dirty="0" smtClean="0"/>
          </a:p>
          <a:p>
            <a:pPr eaLnBrk="0" latinLnBrk="0" hangingPunct="0"/>
            <a:r>
              <a:rPr lang="en-US" sz="1800" dirty="0" smtClean="0"/>
              <a:t>Qualification materials for Polyspace code verification tools</a:t>
            </a:r>
          </a:p>
        </p:txBody>
      </p:sp>
      <p:pic>
        <p:nvPicPr>
          <p:cNvPr id="6148" name="Picture 4" descr="do_fig1_wl_19752.gif"/>
          <p:cNvPicPr>
            <a:picLocks noChangeAspect="1"/>
          </p:cNvPicPr>
          <p:nvPr/>
        </p:nvPicPr>
        <p:blipFill>
          <a:blip r:embed="rId3" cstate="print"/>
          <a:srcRect/>
          <a:stretch>
            <a:fillRect/>
          </a:stretch>
        </p:blipFill>
        <p:spPr bwMode="auto">
          <a:xfrm>
            <a:off x="5228492" y="3259138"/>
            <a:ext cx="3810000" cy="1863725"/>
          </a:xfrm>
          <a:prstGeom prst="rect">
            <a:avLst/>
          </a:prstGeom>
          <a:noFill/>
          <a:ln w="9525">
            <a:noFill/>
            <a:miter lim="800000"/>
            <a:headEnd/>
            <a:tailEnd/>
          </a:ln>
        </p:spPr>
      </p:pic>
    </p:spTree>
    <p:extLst>
      <p:ext uri="{BB962C8B-B14F-4D97-AF65-F5344CB8AC3E}">
        <p14:creationId xmlns:p14="http://schemas.microsoft.com/office/powerpoint/2010/main" val="384221150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eaLnBrk="0" latinLnBrk="0" hangingPunct="0"/>
            <a:r>
              <a:rPr lang="en-US" dirty="0" smtClean="0"/>
              <a:t>Tool Qualification Plan and Operational Requirements </a:t>
            </a:r>
            <a:r>
              <a:rPr lang="en-US" sz="1600" dirty="0" smtClean="0"/>
              <a:t>(2/3)</a:t>
            </a:r>
          </a:p>
        </p:txBody>
      </p:sp>
      <p:sp>
        <p:nvSpPr>
          <p:cNvPr id="8195" name="Content Placeholder 18"/>
          <p:cNvSpPr>
            <a:spLocks noGrp="1"/>
          </p:cNvSpPr>
          <p:nvPr>
            <p:ph idx="1"/>
          </p:nvPr>
        </p:nvSpPr>
        <p:spPr>
          <a:xfrm>
            <a:off x="448573" y="1905000"/>
            <a:ext cx="4878388" cy="4711460"/>
          </a:xfrm>
        </p:spPr>
        <p:txBody>
          <a:bodyPr/>
          <a:lstStyle/>
          <a:p>
            <a:pPr marL="0" indent="1588" eaLnBrk="0" latinLnBrk="0" hangingPunct="0">
              <a:buFont typeface="Wingdings" pitchFamily="2" charset="2"/>
              <a:buNone/>
              <a:defRPr/>
            </a:pPr>
            <a:r>
              <a:rPr lang="en-US" dirty="0" smtClean="0"/>
              <a:t>DO Qualification Kit 1.5 contains qualification artifacts for the following products:</a:t>
            </a:r>
          </a:p>
          <a:p>
            <a:pPr eaLnBrk="0" latinLnBrk="0" hangingPunct="0">
              <a:defRPr/>
            </a:pPr>
            <a:r>
              <a:rPr lang="en-US" sz="2000" dirty="0" smtClean="0"/>
              <a:t>Simulink Verification and Validation</a:t>
            </a:r>
          </a:p>
          <a:p>
            <a:pPr lvl="1" eaLnBrk="0" latinLnBrk="0" hangingPunct="0">
              <a:defRPr/>
            </a:pPr>
            <a:r>
              <a:rPr lang="en-US" sz="1800" dirty="0" smtClean="0"/>
              <a:t>DO-178B Model Advisor Checks</a:t>
            </a:r>
          </a:p>
          <a:p>
            <a:pPr lvl="1" eaLnBrk="0" latinLnBrk="0" hangingPunct="0">
              <a:defRPr/>
            </a:pPr>
            <a:r>
              <a:rPr lang="en-US" sz="1800" dirty="0" smtClean="0"/>
              <a:t>Model Coverage</a:t>
            </a:r>
          </a:p>
          <a:p>
            <a:pPr eaLnBrk="0" latinLnBrk="0" hangingPunct="0">
              <a:defRPr/>
            </a:pPr>
            <a:r>
              <a:rPr lang="en-US" sz="2000" dirty="0" err="1" smtClean="0"/>
              <a:t>SystemTest</a:t>
            </a:r>
            <a:r>
              <a:rPr lang="en-US" sz="2000" dirty="0" smtClean="0"/>
              <a:t> </a:t>
            </a:r>
          </a:p>
          <a:p>
            <a:pPr lvl="1" eaLnBrk="0" latinLnBrk="0" hangingPunct="0">
              <a:defRPr/>
            </a:pPr>
            <a:r>
              <a:rPr lang="en-US" sz="1800" dirty="0" smtClean="0"/>
              <a:t>Limit Test Element</a:t>
            </a:r>
          </a:p>
          <a:p>
            <a:pPr eaLnBrk="0" latinLnBrk="0" hangingPunct="0">
              <a:defRPr/>
            </a:pPr>
            <a:r>
              <a:rPr lang="en-US" sz="2000" dirty="0" smtClean="0"/>
              <a:t>Polyspace verification products </a:t>
            </a:r>
          </a:p>
          <a:p>
            <a:pPr lvl="1" eaLnBrk="0" latinLnBrk="0" hangingPunct="0">
              <a:defRPr/>
            </a:pPr>
            <a:r>
              <a:rPr lang="en-US" sz="1800" dirty="0" smtClean="0"/>
              <a:t>Polyspace Client for C/C++</a:t>
            </a:r>
          </a:p>
          <a:p>
            <a:pPr lvl="1" eaLnBrk="0" latinLnBrk="0" hangingPunct="0">
              <a:defRPr/>
            </a:pPr>
            <a:r>
              <a:rPr lang="en-US" sz="1800" smtClean="0"/>
              <a:t>Polyspace </a:t>
            </a:r>
            <a:r>
              <a:rPr lang="en-US" sz="1800" dirty="0" smtClean="0"/>
              <a:t>Server for C/C++</a:t>
            </a:r>
          </a:p>
          <a:p>
            <a:pPr eaLnBrk="0" latinLnBrk="0" hangingPunct="0">
              <a:defRPr/>
            </a:pPr>
            <a:r>
              <a:rPr lang="en-US" sz="2000" dirty="0" smtClean="0"/>
              <a:t>Simulink Report Generator</a:t>
            </a:r>
          </a:p>
          <a:p>
            <a:pPr lvl="1" eaLnBrk="0" latinLnBrk="0" hangingPunct="0">
              <a:defRPr/>
            </a:pPr>
            <a:r>
              <a:rPr lang="en-US" sz="1800" dirty="0" smtClean="0"/>
              <a:t>System Design Description</a:t>
            </a:r>
          </a:p>
        </p:txBody>
      </p:sp>
      <p:pic>
        <p:nvPicPr>
          <p:cNvPr id="8196" name="Picture 4"/>
          <p:cNvPicPr>
            <a:picLocks noChangeAspect="1" noChangeArrowheads="1"/>
          </p:cNvPicPr>
          <p:nvPr/>
        </p:nvPicPr>
        <p:blipFill>
          <a:blip r:embed="rId3" cstate="print"/>
          <a:srcRect/>
          <a:stretch>
            <a:fillRect/>
          </a:stretch>
        </p:blipFill>
        <p:spPr bwMode="auto">
          <a:xfrm>
            <a:off x="6553200" y="1600200"/>
            <a:ext cx="2146300" cy="2495550"/>
          </a:xfrm>
          <a:prstGeom prst="rect">
            <a:avLst/>
          </a:prstGeom>
          <a:noFill/>
          <a:ln w="9525">
            <a:solidFill>
              <a:schemeClr val="tx1"/>
            </a:solidFill>
            <a:miter lim="800000"/>
            <a:headEnd/>
            <a:tailEnd/>
          </a:ln>
        </p:spPr>
      </p:pic>
      <p:pic>
        <p:nvPicPr>
          <p:cNvPr id="8197" name="Picture 5"/>
          <p:cNvPicPr>
            <a:picLocks noChangeAspect="1" noChangeArrowheads="1"/>
          </p:cNvPicPr>
          <p:nvPr/>
        </p:nvPicPr>
        <p:blipFill>
          <a:blip r:embed="rId4" cstate="print"/>
          <a:srcRect/>
          <a:stretch>
            <a:fillRect/>
          </a:stretch>
        </p:blipFill>
        <p:spPr bwMode="auto">
          <a:xfrm>
            <a:off x="5486400" y="2971800"/>
            <a:ext cx="2292350" cy="2652713"/>
          </a:xfrm>
          <a:prstGeom prst="rect">
            <a:avLst/>
          </a:prstGeom>
          <a:noFill/>
          <a:ln w="9525">
            <a:solidFill>
              <a:schemeClr val="tx1"/>
            </a:solidFill>
            <a:miter lim="800000"/>
            <a:headEnd/>
            <a:tailEnd/>
          </a:ln>
        </p:spPr>
      </p:pic>
      <p:pic>
        <p:nvPicPr>
          <p:cNvPr id="8198" name="Picture 6"/>
          <p:cNvPicPr>
            <a:picLocks noChangeAspect="1" noChangeArrowheads="1"/>
          </p:cNvPicPr>
          <p:nvPr/>
        </p:nvPicPr>
        <p:blipFill>
          <a:blip r:embed="rId5" cstate="print"/>
          <a:srcRect/>
          <a:stretch>
            <a:fillRect/>
          </a:stretch>
        </p:blipFill>
        <p:spPr bwMode="auto">
          <a:xfrm>
            <a:off x="6172200" y="3581400"/>
            <a:ext cx="2362200" cy="2765425"/>
          </a:xfrm>
          <a:prstGeom prst="rect">
            <a:avLst/>
          </a:prstGeom>
          <a:noFill/>
          <a:ln w="9525">
            <a:solidFill>
              <a:schemeClr val="tx1"/>
            </a:solidFill>
            <a:miter lim="800000"/>
            <a:headEnd/>
            <a:tailEnd/>
          </a:ln>
        </p:spPr>
      </p:pic>
    </p:spTree>
    <p:extLst>
      <p:ext uri="{BB962C8B-B14F-4D97-AF65-F5344CB8AC3E}">
        <p14:creationId xmlns:p14="http://schemas.microsoft.com/office/powerpoint/2010/main" val="131852225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pPr eaLnBrk="0" latinLnBrk="0" hangingPunct="0"/>
            <a:r>
              <a:rPr lang="en-US" dirty="0" smtClean="0"/>
              <a:t>DO-178B Qualification Kit summary</a:t>
            </a:r>
            <a:r>
              <a:rPr lang="en-US" sz="1600" dirty="0" smtClean="0"/>
              <a:t> (3/3)</a:t>
            </a:r>
          </a:p>
        </p:txBody>
      </p:sp>
      <p:sp>
        <p:nvSpPr>
          <p:cNvPr id="12291" name="Rectangle 3"/>
          <p:cNvSpPr>
            <a:spLocks noGrp="1" noChangeArrowheads="1"/>
          </p:cNvSpPr>
          <p:nvPr>
            <p:ph idx="1"/>
          </p:nvPr>
        </p:nvSpPr>
        <p:spPr/>
        <p:txBody>
          <a:bodyPr/>
          <a:lstStyle/>
          <a:p>
            <a:pPr eaLnBrk="0" latinLnBrk="0" hangingPunct="0">
              <a:buFont typeface="Wingdings" pitchFamily="2" charset="2"/>
              <a:buNone/>
            </a:pPr>
            <a:r>
              <a:rPr lang="en-US" dirty="0" smtClean="0"/>
              <a:t>DO Qualification Kit:</a:t>
            </a:r>
          </a:p>
          <a:p>
            <a:pPr eaLnBrk="0" latinLnBrk="0" hangingPunct="0">
              <a:buFont typeface="Wingdings" pitchFamily="2" charset="2"/>
              <a:buNone/>
            </a:pPr>
            <a:endParaRPr lang="en-US" dirty="0" smtClean="0"/>
          </a:p>
          <a:p>
            <a:pPr eaLnBrk="0" latinLnBrk="0" hangingPunct="0"/>
            <a:r>
              <a:rPr lang="en-US" dirty="0" smtClean="0"/>
              <a:t>Eases your embedded system certification process</a:t>
            </a:r>
          </a:p>
          <a:p>
            <a:pPr eaLnBrk="0" latinLnBrk="0" hangingPunct="0"/>
            <a:r>
              <a:rPr lang="en-US" dirty="0" smtClean="0"/>
              <a:t>Helps satisfy the objectives of verification tool qualification described in DO-178B (Section 12.2)</a:t>
            </a:r>
          </a:p>
          <a:p>
            <a:pPr eaLnBrk="0" latinLnBrk="0" hangingPunct="0"/>
            <a:r>
              <a:rPr lang="en-US" dirty="0" smtClean="0"/>
              <a:t>Facilitates automated software verification for DO-178B</a:t>
            </a:r>
          </a:p>
          <a:p>
            <a:pPr eaLnBrk="0" latinLnBrk="0" hangingPunct="0"/>
            <a:r>
              <a:rPr lang="en-US" dirty="0" smtClean="0"/>
              <a:t>Enables use of state-of-the-art development tools for Model-Based Design with flight code generation</a:t>
            </a:r>
          </a:p>
          <a:p>
            <a:pPr eaLnBrk="0" latinLnBrk="0" hangingPunct="0"/>
            <a:r>
              <a:rPr lang="en-US" dirty="0" smtClean="0"/>
              <a:t>Enables qualification of PolySpace products, including formal analysis capabilities</a:t>
            </a:r>
          </a:p>
          <a:p>
            <a:pPr eaLnBrk="0" latinLnBrk="0" hangingPunct="0"/>
            <a:endParaRPr lang="en-US" dirty="0" smtClean="0"/>
          </a:p>
          <a:p>
            <a:pPr eaLnBrk="0" latinLnBrk="0" hangingPunct="0"/>
            <a:endParaRPr lang="en-US" dirty="0" smtClean="0"/>
          </a:p>
        </p:txBody>
      </p:sp>
    </p:spTree>
    <p:extLst>
      <p:ext uri="{BB962C8B-B14F-4D97-AF65-F5344CB8AC3E}">
        <p14:creationId xmlns:p14="http://schemas.microsoft.com/office/powerpoint/2010/main" val="188066292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idx="4294967295"/>
          </p:nvPr>
        </p:nvSpPr>
        <p:spPr>
          <a:xfrm>
            <a:off x="1035050" y="2009775"/>
            <a:ext cx="7146925" cy="1139825"/>
          </a:xfrm>
        </p:spPr>
        <p:txBody>
          <a:bodyPr/>
          <a:lstStyle/>
          <a:p>
            <a:r>
              <a:rPr lang="en-US" altLang="ko-KR" sz="3600" dirty="0" smtClean="0">
                <a:latin typeface="Arial" pitchFamily="34" charset="0"/>
              </a:rPr>
              <a:t>Customer Stories</a:t>
            </a:r>
            <a:endParaRPr lang="en-US" altLang="ko-KR" dirty="0" smtClean="0"/>
          </a:p>
        </p:txBody>
      </p:sp>
    </p:spTree>
    <p:extLst>
      <p:ext uri="{BB962C8B-B14F-4D97-AF65-F5344CB8AC3E}">
        <p14:creationId xmlns:p14="http://schemas.microsoft.com/office/powerpoint/2010/main" val="2816480034"/>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5" name="Picture 3"/>
          <p:cNvPicPr>
            <a:picLocks noChangeAspect="1" noChangeArrowheads="1"/>
          </p:cNvPicPr>
          <p:nvPr/>
        </p:nvPicPr>
        <p:blipFill>
          <a:blip r:embed="rId2"/>
          <a:srcRect/>
          <a:stretch>
            <a:fillRect/>
          </a:stretch>
        </p:blipFill>
        <p:spPr bwMode="auto">
          <a:xfrm>
            <a:off x="1213024" y="1203326"/>
            <a:ext cx="6940376" cy="5349874"/>
          </a:xfrm>
          <a:prstGeom prst="rect">
            <a:avLst/>
          </a:prstGeom>
          <a:noFill/>
          <a:ln w="9525">
            <a:solidFill>
              <a:schemeClr val="tx1"/>
            </a:solidFill>
            <a:miter lim="800000"/>
            <a:headEnd/>
            <a:tailEnd/>
          </a:ln>
        </p:spPr>
      </p:pic>
      <p:sp>
        <p:nvSpPr>
          <p:cNvPr id="2" name="Title 1"/>
          <p:cNvSpPr>
            <a:spLocks noGrp="1"/>
          </p:cNvSpPr>
          <p:nvPr>
            <p:ph type="title"/>
          </p:nvPr>
        </p:nvSpPr>
        <p:spPr/>
        <p:txBody>
          <a:bodyPr/>
          <a:lstStyle/>
          <a:p>
            <a:r>
              <a:rPr lang="en-US" dirty="0" smtClean="0"/>
              <a:t>ARP 4754A: System Engineering for </a:t>
            </a:r>
            <a:r>
              <a:rPr lang="en-US" dirty="0"/>
              <a:t>E</a:t>
            </a:r>
            <a:r>
              <a:rPr lang="en-US" dirty="0" smtClean="0"/>
              <a:t>veryone </a:t>
            </a:r>
            <a:endParaRPr lang="en-US" dirty="0"/>
          </a:p>
        </p:txBody>
      </p:sp>
      <p:grpSp>
        <p:nvGrpSpPr>
          <p:cNvPr id="3" name="Group 2"/>
          <p:cNvGrpSpPr/>
          <p:nvPr/>
        </p:nvGrpSpPr>
        <p:grpSpPr>
          <a:xfrm>
            <a:off x="2667000" y="3276600"/>
            <a:ext cx="3639256" cy="2384286"/>
            <a:chOff x="2667000" y="3276600"/>
            <a:chExt cx="3639256" cy="2384286"/>
          </a:xfrm>
        </p:grpSpPr>
        <p:sp>
          <p:nvSpPr>
            <p:cNvPr id="4" name="TextBox 3"/>
            <p:cNvSpPr txBox="1"/>
            <p:nvPr/>
          </p:nvSpPr>
          <p:spPr>
            <a:xfrm>
              <a:off x="3818759" y="3276600"/>
              <a:ext cx="1364668" cy="707886"/>
            </a:xfrm>
            <a:prstGeom prst="rect">
              <a:avLst/>
            </a:prstGeom>
            <a:solidFill>
              <a:schemeClr val="bg1"/>
            </a:solidFill>
            <a:ln w="57150">
              <a:solidFill>
                <a:srgbClr val="C00000"/>
              </a:solidFill>
            </a:ln>
          </p:spPr>
          <p:txBody>
            <a:bodyPr wrap="none" rtlCol="0">
              <a:spAutoFit/>
            </a:bodyPr>
            <a:lstStyle/>
            <a:p>
              <a:pPr algn="ctr"/>
              <a:r>
                <a:rPr lang="en-US" sz="2000" b="1" dirty="0" smtClean="0">
                  <a:solidFill>
                    <a:srgbClr val="FF0000"/>
                  </a:solidFill>
                  <a:latin typeface="Arial" pitchFamily="34" charset="0"/>
                  <a:cs typeface="Arial" pitchFamily="34" charset="0"/>
                </a:rPr>
                <a:t>Systems</a:t>
              </a:r>
            </a:p>
            <a:p>
              <a:pPr algn="ctr"/>
              <a:r>
                <a:rPr lang="en-US" sz="2000" b="1" dirty="0" smtClean="0">
                  <a:solidFill>
                    <a:srgbClr val="FF0000"/>
                  </a:solidFill>
                  <a:latin typeface="Arial" pitchFamily="34" charset="0"/>
                  <a:cs typeface="Arial" pitchFamily="34" charset="0"/>
                </a:rPr>
                <a:t>ARP 4754</a:t>
              </a:r>
              <a:endParaRPr lang="en-US" sz="2000" b="1" dirty="0">
                <a:solidFill>
                  <a:srgbClr val="FF0000"/>
                </a:solidFill>
                <a:latin typeface="Arial" pitchFamily="34" charset="0"/>
                <a:cs typeface="Arial" pitchFamily="34" charset="0"/>
              </a:endParaRPr>
            </a:p>
          </p:txBody>
        </p:sp>
        <p:sp>
          <p:nvSpPr>
            <p:cNvPr id="5" name="TextBox 4"/>
            <p:cNvSpPr txBox="1"/>
            <p:nvPr/>
          </p:nvSpPr>
          <p:spPr>
            <a:xfrm>
              <a:off x="4953000" y="4930113"/>
              <a:ext cx="1353256" cy="707886"/>
            </a:xfrm>
            <a:prstGeom prst="rect">
              <a:avLst/>
            </a:prstGeom>
            <a:solidFill>
              <a:schemeClr val="bg1"/>
            </a:solidFill>
            <a:ln w="57150">
              <a:solidFill>
                <a:srgbClr val="C00000"/>
              </a:solidFill>
            </a:ln>
          </p:spPr>
          <p:txBody>
            <a:bodyPr wrap="none" rtlCol="0">
              <a:spAutoFit/>
            </a:bodyPr>
            <a:lstStyle/>
            <a:p>
              <a:pPr algn="ctr"/>
              <a:r>
                <a:rPr lang="en-US" sz="2000" b="1" dirty="0" smtClean="0">
                  <a:solidFill>
                    <a:srgbClr val="FF0000"/>
                  </a:solidFill>
                  <a:latin typeface="Arial" pitchFamily="34" charset="0"/>
                  <a:cs typeface="Arial" pitchFamily="34" charset="0"/>
                </a:rPr>
                <a:t>Hardware</a:t>
              </a:r>
            </a:p>
            <a:p>
              <a:pPr algn="ctr"/>
              <a:r>
                <a:rPr lang="en-US" sz="2000" b="1" dirty="0" smtClean="0">
                  <a:solidFill>
                    <a:srgbClr val="FF0000"/>
                  </a:solidFill>
                  <a:latin typeface="Arial" pitchFamily="34" charset="0"/>
                  <a:cs typeface="Arial" pitchFamily="34" charset="0"/>
                </a:rPr>
                <a:t>DO-254</a:t>
              </a:r>
              <a:endParaRPr lang="en-US" sz="2000" b="1" dirty="0">
                <a:solidFill>
                  <a:srgbClr val="FF0000"/>
                </a:solidFill>
                <a:latin typeface="Arial" pitchFamily="34" charset="0"/>
                <a:cs typeface="Arial" pitchFamily="34" charset="0"/>
              </a:endParaRPr>
            </a:p>
          </p:txBody>
        </p:sp>
        <p:cxnSp>
          <p:nvCxnSpPr>
            <p:cNvPr id="6" name="Straight Arrow Connector 5"/>
            <p:cNvCxnSpPr/>
            <p:nvPr/>
          </p:nvCxnSpPr>
          <p:spPr>
            <a:xfrm flipH="1">
              <a:off x="3820823" y="4044808"/>
              <a:ext cx="607226" cy="908192"/>
            </a:xfrm>
            <a:prstGeom prst="straightConnector1">
              <a:avLst/>
            </a:prstGeom>
            <a:ln w="5715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2667000" y="4953000"/>
              <a:ext cx="1266693" cy="707886"/>
            </a:xfrm>
            <a:prstGeom prst="rect">
              <a:avLst/>
            </a:prstGeom>
            <a:solidFill>
              <a:schemeClr val="bg1"/>
            </a:solidFill>
            <a:ln w="57150">
              <a:solidFill>
                <a:srgbClr val="C00000"/>
              </a:solidFill>
            </a:ln>
          </p:spPr>
          <p:txBody>
            <a:bodyPr wrap="none" rtlCol="0">
              <a:spAutoFit/>
            </a:bodyPr>
            <a:lstStyle/>
            <a:p>
              <a:pPr algn="ctr"/>
              <a:r>
                <a:rPr lang="en-US" sz="2000" b="1" dirty="0" smtClean="0">
                  <a:solidFill>
                    <a:srgbClr val="FF0000"/>
                  </a:solidFill>
                  <a:latin typeface="Arial" pitchFamily="34" charset="0"/>
                  <a:cs typeface="Arial" pitchFamily="34" charset="0"/>
                </a:rPr>
                <a:t>Software</a:t>
              </a:r>
              <a:endParaRPr lang="en-US" sz="2000" b="1" dirty="0">
                <a:solidFill>
                  <a:srgbClr val="FF0000"/>
                </a:solidFill>
                <a:latin typeface="Arial" pitchFamily="34" charset="0"/>
                <a:cs typeface="Arial" pitchFamily="34" charset="0"/>
              </a:endParaRPr>
            </a:p>
            <a:p>
              <a:pPr algn="ctr"/>
              <a:r>
                <a:rPr lang="en-US" sz="2000" b="1" dirty="0" smtClean="0">
                  <a:solidFill>
                    <a:srgbClr val="FF0000"/>
                  </a:solidFill>
                  <a:latin typeface="Arial" pitchFamily="34" charset="0"/>
                  <a:cs typeface="Arial" pitchFamily="34" charset="0"/>
                </a:rPr>
                <a:t>DO-178</a:t>
              </a:r>
            </a:p>
          </p:txBody>
        </p:sp>
        <p:cxnSp>
          <p:nvCxnSpPr>
            <p:cNvPr id="8" name="Straight Arrow Connector 7"/>
            <p:cNvCxnSpPr/>
            <p:nvPr/>
          </p:nvCxnSpPr>
          <p:spPr>
            <a:xfrm>
              <a:off x="4428048" y="4044808"/>
              <a:ext cx="564550" cy="893188"/>
            </a:xfrm>
            <a:prstGeom prst="straightConnector1">
              <a:avLst/>
            </a:prstGeom>
            <a:ln w="57150">
              <a:solidFill>
                <a:srgbClr val="C00000"/>
              </a:solidFill>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18275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1.2|1.5"/>
</p:tagLst>
</file>

<file path=ppt/theme/theme1.xml><?xml version="1.0" encoding="utf-8"?>
<a:theme xmlns:a="http://schemas.openxmlformats.org/drawingml/2006/main" name="Blank">
  <a:themeElements>
    <a:clrScheme name="TMW_PPT">
      <a:dk1>
        <a:sysClr val="windowText" lastClr="000000"/>
      </a:dk1>
      <a:lt1>
        <a:sysClr val="window" lastClr="FFFFFF"/>
      </a:lt1>
      <a:dk2>
        <a:srgbClr val="125687"/>
      </a:dk2>
      <a:lt2>
        <a:srgbClr val="EEECE1"/>
      </a:lt2>
      <a:accent1>
        <a:srgbClr val="95B3D7"/>
      </a:accent1>
      <a:accent2>
        <a:srgbClr val="781414"/>
      </a:accent2>
      <a:accent3>
        <a:srgbClr val="697819"/>
      </a:accent3>
      <a:accent4>
        <a:srgbClr val="D27809"/>
      </a:accent4>
      <a:accent5>
        <a:srgbClr val="BFBFBF"/>
      </a:accent5>
      <a:accent6>
        <a:srgbClr val="E5DD9F"/>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b="1" dirty="0" smtClean="0">
            <a:latin typeface="Arial" pitchFamily="34" charset="0"/>
            <a:cs typeface="Arial"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accent5">
              <a:lumMod val="75000"/>
            </a:schemeClr>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2000" dirty="0">
            <a:latin typeface="Arial" pitchFamily="34" charset="0"/>
            <a:cs typeface="Arial" pitchFamily="34" charset="0"/>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blank</Template>
  <TotalTime>6524</TotalTime>
  <Words>10875</Words>
  <Application>Microsoft Office PowerPoint</Application>
  <PresentationFormat>On-screen Show (4:3)</PresentationFormat>
  <Paragraphs>2171</Paragraphs>
  <Slides>119</Slides>
  <Notes>72</Notes>
  <HiddenSlides>20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119</vt:i4>
      </vt:variant>
    </vt:vector>
  </HeadingPairs>
  <TitlesOfParts>
    <vt:vector size="121" baseType="lpstr">
      <vt:lpstr>Blank</vt:lpstr>
      <vt:lpstr>SmartDraw</vt:lpstr>
      <vt:lpstr>Model-Based Design for DO-178B/C</vt:lpstr>
      <vt:lpstr>Agenda</vt:lpstr>
      <vt:lpstr>Certification, Standards, and Compliance Demonstration  </vt:lpstr>
      <vt:lpstr>High-Integrity Applications</vt:lpstr>
      <vt:lpstr>Development Processes for High-Integrity Applications </vt:lpstr>
      <vt:lpstr>Development Process for High-Integrity Applications: System Certification</vt:lpstr>
      <vt:lpstr>Development Process for High-Integrity Applications: Compliance Demonstration </vt:lpstr>
      <vt:lpstr>ARP 4754 and DO-178C/DO-331</vt:lpstr>
      <vt:lpstr>Embedded System Development</vt:lpstr>
      <vt:lpstr>Systems Development : ARP 4754A – Dec. 2010 </vt:lpstr>
      <vt:lpstr>ARP 4754A: System Engineering for Everyone </vt:lpstr>
      <vt:lpstr>ARP4754A Recommends use of System Models </vt:lpstr>
      <vt:lpstr>ARP4754A Recommends use of good system models that represent the actual system and its environment  </vt:lpstr>
      <vt:lpstr>Embedded System Development</vt:lpstr>
      <vt:lpstr>RTCA/DO-178 Software Considerations in Airborne Systems and Equipment Certification</vt:lpstr>
      <vt:lpstr>DO-178 Creation and Update Approach</vt:lpstr>
      <vt:lpstr>DO-178 History</vt:lpstr>
      <vt:lpstr>The new landscape for RTCA documents from DO-178B to DO-178C</vt:lpstr>
      <vt:lpstr>The new landscape for RTCA documents from DO-178B to DO-178C</vt:lpstr>
      <vt:lpstr>DO-178C Supplements </vt:lpstr>
      <vt:lpstr>DO-331: System/Software Mapping Guidance</vt:lpstr>
      <vt:lpstr>DO-178C Supplements </vt:lpstr>
      <vt:lpstr>DO-330 - Qualification Tool Relationship </vt:lpstr>
      <vt:lpstr>DO Qualification Kit (for DO-178C) </vt:lpstr>
      <vt:lpstr>PowerPoint Presentation</vt:lpstr>
      <vt:lpstr>Introduction to Model-Based Design</vt:lpstr>
      <vt:lpstr>PowerPoint Presentation</vt:lpstr>
      <vt:lpstr>PowerPoint Presentation</vt:lpstr>
      <vt:lpstr>Price of Late Verification and Validation Relative Cost to Fix Defects </vt:lpstr>
      <vt:lpstr>PowerPoint Presentation</vt:lpstr>
      <vt:lpstr>Redesigned Workflow</vt:lpstr>
      <vt:lpstr>Redesigned Workflow</vt:lpstr>
      <vt:lpstr>Redesigned Workflow</vt:lpstr>
      <vt:lpstr>Redesigned Workflow</vt:lpstr>
      <vt:lpstr>Redesigned Workflow</vt:lpstr>
      <vt:lpstr>Model Based V&amp;V Workflow for DO-178B/C </vt:lpstr>
      <vt:lpstr>Workflow Example</vt:lpstr>
      <vt:lpstr>Workflow Example</vt:lpstr>
      <vt:lpstr>Case Study: Autopilot System</vt:lpstr>
      <vt:lpstr>Defining the System </vt:lpstr>
      <vt:lpstr>1) Design with Requirement</vt:lpstr>
      <vt:lpstr>Workflow Example</vt:lpstr>
      <vt:lpstr>Requirement Specification</vt:lpstr>
      <vt:lpstr>Modeling with Simulink</vt:lpstr>
      <vt:lpstr>Roll Autopilot Algorithm Model</vt:lpstr>
      <vt:lpstr>Workflow Example</vt:lpstr>
      <vt:lpstr>Traceability</vt:lpstr>
      <vt:lpstr>Tracing RequirementsModel Simulink Verification and Validation</vt:lpstr>
      <vt:lpstr>Requirements Traceability – Report Simulink Verification and Validation</vt:lpstr>
      <vt:lpstr>System Design Description and Web view</vt:lpstr>
      <vt:lpstr>Workflow Example</vt:lpstr>
      <vt:lpstr>Modeling and Coding Standards</vt:lpstr>
      <vt:lpstr>Modeling Guidelines for High-Integrity Systems</vt:lpstr>
      <vt:lpstr>Modeling Standards Checking Overview Simulink Verification and Validation</vt:lpstr>
      <vt:lpstr>DO-178C Checks</vt:lpstr>
      <vt:lpstr>2) Design Verification</vt:lpstr>
      <vt:lpstr>Workflow Example</vt:lpstr>
      <vt:lpstr>Module and Integration Testing Test Scenario </vt:lpstr>
      <vt:lpstr>Test Cases to Signal Builder</vt:lpstr>
      <vt:lpstr>Module Test-Harness</vt:lpstr>
      <vt:lpstr>Model Coverage Measure of test completeness</vt:lpstr>
      <vt:lpstr>Improving Test Suite Simulink Design Verifier</vt:lpstr>
      <vt:lpstr>Verifying Design Against Requirements Simulink Design Verifier</vt:lpstr>
      <vt:lpstr>Identifying Design Errors Early Simulink Design Verifier</vt:lpstr>
      <vt:lpstr>Integration Test-Harness</vt:lpstr>
      <vt:lpstr>Using Simulink Report Generator for Tests</vt:lpstr>
      <vt:lpstr>3) Implementation</vt:lpstr>
      <vt:lpstr>Workflow Example</vt:lpstr>
      <vt:lpstr>Code Generation</vt:lpstr>
      <vt:lpstr>Simple Software Architecture</vt:lpstr>
      <vt:lpstr>Interfacing Generated Code</vt:lpstr>
      <vt:lpstr>Workflow Example</vt:lpstr>
      <vt:lpstr>Traceability</vt:lpstr>
      <vt:lpstr>Example of HTML Report</vt:lpstr>
      <vt:lpstr>PowerPoint Presentation</vt:lpstr>
      <vt:lpstr>4) Code Verification</vt:lpstr>
      <vt:lpstr>Workflow Example</vt:lpstr>
      <vt:lpstr>Simulink Code Inspector Automate DO-178B Code Reviews</vt:lpstr>
      <vt:lpstr>Simulink Code Inspector  Overview</vt:lpstr>
      <vt:lpstr>Meeting DO-178B Objectives Anticipated Certification Credits  for Simulink Code Inspector with  other code verification products  </vt:lpstr>
      <vt:lpstr>Structural Verification of Generated Code Summary</vt:lpstr>
      <vt:lpstr>Workflow Example</vt:lpstr>
      <vt:lpstr>Proving Code Correctness</vt:lpstr>
      <vt:lpstr>Runtime Errors</vt:lpstr>
      <vt:lpstr>Polyspace products for code verification </vt:lpstr>
      <vt:lpstr>Tracing results back to the model Polyspace™ Model Link SL</vt:lpstr>
      <vt:lpstr>Code Analysis Result</vt:lpstr>
      <vt:lpstr>Proving Code Correctness Polyspace Server for C/C++ </vt:lpstr>
      <vt:lpstr>Workflow Example</vt:lpstr>
      <vt:lpstr>Code Testing</vt:lpstr>
      <vt:lpstr>Software-in-the-Loop (SIL) Testing:   Verify Production Controller with Software-in-the-loop </vt:lpstr>
      <vt:lpstr>Processor-in-the-Loop Testing:   Verify Production Controller with Processor-in-the-loop</vt:lpstr>
      <vt:lpstr>Summary of MathWorks Tool Chain  </vt:lpstr>
      <vt:lpstr>DO Qualification Kit</vt:lpstr>
      <vt:lpstr>DO-178B Qualification Kit (1/3)</vt:lpstr>
      <vt:lpstr>Tool Qualification Plan and Operational Requirements (2/3)</vt:lpstr>
      <vt:lpstr>DO-178B Qualification Kit summary (3/3)</vt:lpstr>
      <vt:lpstr>Customer Stories</vt:lpstr>
      <vt:lpstr>ARP 4754A: System Engineering for Everyone </vt:lpstr>
      <vt:lpstr>User Stories for Certified Commercial Aircraft</vt:lpstr>
      <vt:lpstr>Selex Flight Systems (March 2013)</vt:lpstr>
      <vt:lpstr>PowerPoint Presentation</vt:lpstr>
      <vt:lpstr>Northrop Grumman – Code Generation History (1997)</vt:lpstr>
      <vt:lpstr>Honeywell Avionics – FAA Tools Forum (2004)  </vt:lpstr>
      <vt:lpstr>Lockheed Martin – F-35 JSF Flight Code from Embedded Coder (2004)</vt:lpstr>
      <vt:lpstr>PowerPoint Presentation</vt:lpstr>
      <vt:lpstr>Design Times at Honeywell Cut by 60% (1998*)</vt:lpstr>
      <vt:lpstr>PowerPoint Presentation</vt:lpstr>
      <vt:lpstr>PowerPoint Presentation</vt:lpstr>
      <vt:lpstr>NASA –  50% of NASA Projects Use Simulink Generated Code</vt:lpstr>
      <vt:lpstr>NASA – GN&amp;C Standards</vt:lpstr>
      <vt:lpstr>BAE Systems  The MathWorks tools now form the building blocks of our model-based design process</vt:lpstr>
      <vt:lpstr>UK Aerodef– High Integrity Standards  </vt:lpstr>
      <vt:lpstr>Recent Certifications</vt:lpstr>
      <vt:lpstr>PowerPoint Presentation</vt:lpstr>
      <vt:lpstr>PowerPoint Presentation</vt:lpstr>
      <vt:lpstr>PowerPoint Presentation</vt:lpstr>
      <vt:lpstr>PowerPoint Presentation</vt:lpstr>
      <vt:lpstr>The MathWorks</vt:lpstr>
    </vt:vector>
  </TitlesOfParts>
  <Company>The MathWorks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Sang-Ho Yoon</dc:creator>
  <cp:keywords>Version 11</cp:keywords>
  <cp:lastModifiedBy>Sang-Ho Yoon</cp:lastModifiedBy>
  <cp:revision>86</cp:revision>
  <dcterms:created xsi:type="dcterms:W3CDTF">2011-02-21T07:01:33Z</dcterms:created>
  <dcterms:modified xsi:type="dcterms:W3CDTF">2014-02-03T07:02:00Z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AdHocReviewCycleID">
    <vt:i4>441712758</vt:i4>
  </property>
  <property fmtid="{D5CDD505-2E9C-101B-9397-08002B2CF9AE}" pid="3" name="_NewReviewCycle">
    <vt:lpwstr/>
  </property>
  <property fmtid="{D5CDD505-2E9C-101B-9397-08002B2CF9AE}" pid="4" name="_EmailSubject">
    <vt:lpwstr>Quick PPT question</vt:lpwstr>
  </property>
  <property fmtid="{D5CDD505-2E9C-101B-9397-08002B2CF9AE}" pid="5" name="_AuthorEmail">
    <vt:lpwstr>Julie.Cornell@mathworks.com</vt:lpwstr>
  </property>
  <property fmtid="{D5CDD505-2E9C-101B-9397-08002B2CF9AE}" pid="6" name="_AuthorEmailDisplayName">
    <vt:lpwstr>Julie Cornell</vt:lpwstr>
  </property>
</Properties>
</file>